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slides/slide78.xml" ContentType="application/vnd.openxmlformats-officedocument.presentationml.slide+xml"/>
  <Override PartName="/ppt/slides/slide77.xml" ContentType="application/vnd.openxmlformats-officedocument.presentationml.slide+xml"/>
  <Override PartName="/ppt/slides/slide7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2.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presentation.xml" ContentType="application/vnd.openxmlformats-officedocument.presentationml.presentation.main+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9.xml" ContentType="application/vnd.openxmlformats-officedocument.presentationml.slide+xml"/>
  <Override PartName="/ppt/slides/slide58.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68.xml" ContentType="application/vnd.openxmlformats-officedocument.presentationml.slide+xml"/>
  <Override PartName="/ppt/slides/slide57.xml" ContentType="application/vnd.openxmlformats-officedocument.presentationml.slide+xml"/>
  <Override PartName="/ppt/slides/slide56.xml" ContentType="application/vnd.openxmlformats-officedocument.presentationml.slide+xml"/>
  <Override PartName="/ppt/slides/slide55.xml" ContentType="application/vnd.openxmlformats-officedocument.presentationml.slide+xml"/>
  <Override PartName="/ppt/slides/slide44.xml" ContentType="application/vnd.openxmlformats-officedocument.presentationml.slide+xml"/>
  <Override PartName="/ppt/slides/slide43.xml" ContentType="application/vnd.openxmlformats-officedocument.presentationml.slide+xml"/>
  <Override PartName="/ppt/slides/slide42.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0.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76.xml" ContentType="application/vnd.openxmlformats-officedocument.presentationml.slide+xml"/>
  <Override PartName="/ppt/notesSlides/notesSlide61.xml" ContentType="application/vnd.openxmlformats-officedocument.presentationml.notesSlide+xml"/>
  <Override PartName="/ppt/slideMasters/slideMaster1.xml" ContentType="application/vnd.openxmlformats-officedocument.presentationml.slideMaster+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20.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36.xml" ContentType="application/vnd.openxmlformats-officedocument.presentationml.notesSlide+xml"/>
  <Override PartName="/ppt/notesSlides/notesSlide35.xml" ContentType="application/vnd.openxmlformats-officedocument.presentationml.notesSlide+xml"/>
  <Override PartName="/ppt/notesSlides/notesSlide34.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1.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41.xml" ContentType="application/vnd.openxmlformats-officedocument.presentationml.notesSlide+xml"/>
  <Override PartName="/ppt/notesSlides/notesSlide30.xml" ContentType="application/vnd.openxmlformats-officedocument.presentationml.notesSlide+xml"/>
  <Override PartName="/ppt/notesSlides/notesSlide69.xml" ContentType="application/vnd.openxmlformats-officedocument.presentationml.notesSlide+xml"/>
  <Override PartName="/ppt/notesSlides/notesSlide55.xml" ContentType="application/vnd.openxmlformats-officedocument.presentationml.notesSlide+xml"/>
  <Override PartName="/ppt/notesSlides/notesSlide73.xml" ContentType="application/vnd.openxmlformats-officedocument.presentationml.notesSlide+xml"/>
  <Override PartName="/ppt/notesSlides/notesSlide54.xml" ContentType="application/vnd.openxmlformats-officedocument.presentationml.notesSlide+xml"/>
  <Override PartName="/ppt/notesSlides/notesSlide53.xml" ContentType="application/vnd.openxmlformats-officedocument.presentationml.notesSlide+xml"/>
  <Override PartName="/ppt/notesSlides/notesSlide52.xml" ContentType="application/vnd.openxmlformats-officedocument.presentationml.notesSlide+xml"/>
  <Override PartName="/ppt/notesSlides/notesSlide74.xml" ContentType="application/vnd.openxmlformats-officedocument.presentationml.notesSlide+xml"/>
  <Override PartName="/ppt/notesSlides/notesSlide51.xml" ContentType="application/vnd.openxmlformats-officedocument.presentationml.notesSlide+xml"/>
  <Override PartName="/ppt/notesSlides/notesSlide60.xml" ContentType="application/vnd.openxmlformats-officedocument.presentationml.notesSlide+xml"/>
  <Override PartName="/ppt/notesSlides/notesSlide72.xml" ContentType="application/vnd.openxmlformats-officedocument.presentationml.notesSlide+xml"/>
  <Override PartName="/ppt/notesSlides/notesSlide71.xml" ContentType="application/vnd.openxmlformats-officedocument.presentationml.notesSlide+xml"/>
  <Override PartName="/ppt/notesSlides/notesSlide70.xml" ContentType="application/vnd.openxmlformats-officedocument.presentationml.notesSlide+xml"/>
  <Override PartName="/ppt/notesSlides/notesSlide59.xml" ContentType="application/vnd.openxmlformats-officedocument.presentationml.notesSlide+xml"/>
  <Override PartName="/ppt/notesSlides/notesSlide58.xml" ContentType="application/vnd.openxmlformats-officedocument.presentationml.notesSlide+xml"/>
  <Override PartName="/ppt/notesSlides/notesSlide57.xml" ContentType="application/vnd.openxmlformats-officedocument.presentationml.notesSlide+xml"/>
  <Override PartName="/ppt/notesSlides/notesSlide56.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8.xml" ContentType="application/vnd.openxmlformats-officedocument.presentationml.notesSlide+xml"/>
  <Override PartName="/ppt/notesSlides/notesSlide75.xml" ContentType="application/vnd.openxmlformats-officedocument.presentationml.notesSlide+xml"/>
  <Override PartName="/ppt/notesSlides/notesSlide64.xml" ContentType="application/vnd.openxmlformats-officedocument.presentationml.notesSlide+xml"/>
  <Override PartName="/ppt/notesSlides/notesSlide77.xml" ContentType="application/vnd.openxmlformats-officedocument.presentationml.notesSlide+xml"/>
  <Override PartName="/ppt/notesSlides/notesSlide67.xml" ContentType="application/vnd.openxmlformats-officedocument.presentationml.notesSlide+xml"/>
  <Override PartName="/ppt/notesSlides/notesSlide66.xml" ContentType="application/vnd.openxmlformats-officedocument.presentationml.notesSlide+xml"/>
  <Override PartName="/ppt/notesSlides/notesSlide65.xml" ContentType="application/vnd.openxmlformats-officedocument.presentationml.notesSlide+xml"/>
  <Override PartName="/ppt/notesSlides/notesSlide45.xml" ContentType="application/vnd.openxmlformats-officedocument.presentationml.notesSlide+xml"/>
  <Override PartName="/ppt/notesSlides/notesSlide44.xml" ContentType="application/vnd.openxmlformats-officedocument.presentationml.notesSlide+xml"/>
  <Override PartName="/ppt/notesSlides/notesSlide43.xml" ContentType="application/vnd.openxmlformats-officedocument.presentationml.notesSlide+xml"/>
  <Override PartName="/ppt/notesSlides/notesSlide46.xml" ContentType="application/vnd.openxmlformats-officedocument.presentationml.notesSlide+xml"/>
  <Override PartName="/ppt/notesSlides/notesSlide76.xml" ContentType="application/vnd.openxmlformats-officedocument.presentationml.notesSlide+xml"/>
  <Override PartName="/ppt/notesSlides/notesSlide42.xml" ContentType="application/vnd.openxmlformats-officedocument.presentationml.notesSlide+xml"/>
  <Override PartName="/ppt/notesSlides/notesSlide78.xml" ContentType="application/vnd.openxmlformats-officedocument.presentationml.notesSlide+xml"/>
  <Override PartName="/ppt/notesSlides/notesSlide50.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47.xml" ContentType="application/vnd.openxmlformats-officedocument.presentationml.notesSlide+xml"/>
  <Override PartName="/ppt/theme/theme3.xml" ContentType="application/vnd.openxmlformats-officedocument.them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webextensions/webextension1.xml" ContentType="application/vnd.ms-office.webextension+xml"/>
  <Override PartName="/ppt/webextensions/taskpanes.xml" ContentType="application/vnd.ms-office.webextensiontaskpanes+xml"/>
  <Override PartName="/ppt/commentAuthors.xml" ContentType="application/vnd.openxmlformats-officedocument.presentationml.commentAuthor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comments/comment1.xml" ContentType="application/vnd.openxmlformats-officedocument.presentationml.comments+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handoutMasterIdLst>
    <p:handoutMasterId r:id="rId81"/>
  </p:handoutMasterIdLst>
  <p:sldIdLst>
    <p:sldId id="256" r:id="rId2"/>
    <p:sldId id="257" r:id="rId3"/>
    <p:sldId id="258" r:id="rId4"/>
    <p:sldId id="295" r:id="rId5"/>
    <p:sldId id="296" r:id="rId6"/>
    <p:sldId id="300" r:id="rId7"/>
    <p:sldId id="449" r:id="rId8"/>
    <p:sldId id="493" r:id="rId9"/>
    <p:sldId id="494" r:id="rId10"/>
    <p:sldId id="495" r:id="rId11"/>
    <p:sldId id="310" r:id="rId12"/>
    <p:sldId id="304" r:id="rId13"/>
    <p:sldId id="306" r:id="rId14"/>
    <p:sldId id="307" r:id="rId15"/>
    <p:sldId id="308" r:id="rId16"/>
    <p:sldId id="309" r:id="rId17"/>
    <p:sldId id="496" r:id="rId18"/>
    <p:sldId id="497" r:id="rId19"/>
    <p:sldId id="498" r:id="rId20"/>
    <p:sldId id="456" r:id="rId21"/>
    <p:sldId id="457" r:id="rId22"/>
    <p:sldId id="565" r:id="rId23"/>
    <p:sldId id="566" r:id="rId24"/>
    <p:sldId id="567" r:id="rId25"/>
    <p:sldId id="462" r:id="rId26"/>
    <p:sldId id="463" r:id="rId27"/>
    <p:sldId id="483" r:id="rId28"/>
    <p:sldId id="464" r:id="rId29"/>
    <p:sldId id="492" r:id="rId30"/>
    <p:sldId id="485" r:id="rId31"/>
    <p:sldId id="486" r:id="rId32"/>
    <p:sldId id="487" r:id="rId33"/>
    <p:sldId id="488" r:id="rId34"/>
    <p:sldId id="489" r:id="rId35"/>
    <p:sldId id="475" r:id="rId36"/>
    <p:sldId id="564" r:id="rId37"/>
    <p:sldId id="500" r:id="rId38"/>
    <p:sldId id="501" r:id="rId39"/>
    <p:sldId id="502" r:id="rId40"/>
    <p:sldId id="503" r:id="rId41"/>
    <p:sldId id="504" r:id="rId42"/>
    <p:sldId id="505" r:id="rId43"/>
    <p:sldId id="506" r:id="rId44"/>
    <p:sldId id="507" r:id="rId45"/>
    <p:sldId id="508" r:id="rId46"/>
    <p:sldId id="509" r:id="rId47"/>
    <p:sldId id="510" r:id="rId48"/>
    <p:sldId id="511" r:id="rId49"/>
    <p:sldId id="512" r:id="rId50"/>
    <p:sldId id="513" r:id="rId51"/>
    <p:sldId id="514" r:id="rId52"/>
    <p:sldId id="557" r:id="rId53"/>
    <p:sldId id="558" r:id="rId54"/>
    <p:sldId id="516" r:id="rId55"/>
    <p:sldId id="517" r:id="rId56"/>
    <p:sldId id="518" r:id="rId57"/>
    <p:sldId id="519" r:id="rId58"/>
    <p:sldId id="520" r:id="rId59"/>
    <p:sldId id="559" r:id="rId60"/>
    <p:sldId id="560" r:id="rId61"/>
    <p:sldId id="561" r:id="rId62"/>
    <p:sldId id="562" r:id="rId63"/>
    <p:sldId id="563" r:id="rId64"/>
    <p:sldId id="526" r:id="rId65"/>
    <p:sldId id="527" r:id="rId66"/>
    <p:sldId id="528" r:id="rId67"/>
    <p:sldId id="529" r:id="rId68"/>
    <p:sldId id="530" r:id="rId69"/>
    <p:sldId id="531" r:id="rId70"/>
    <p:sldId id="532" r:id="rId71"/>
    <p:sldId id="533" r:id="rId72"/>
    <p:sldId id="534" r:id="rId73"/>
    <p:sldId id="535" r:id="rId74"/>
    <p:sldId id="536" r:id="rId75"/>
    <p:sldId id="537" r:id="rId76"/>
    <p:sldId id="538" r:id="rId77"/>
    <p:sldId id="539" r:id="rId78"/>
    <p:sldId id="555"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4" name="Guest User" initials="GU [2]" lastIdx="26" clrIdx="0"/>
  <p:cmAuthor id="15" name="ankit" initials="a" lastIdx="15" clrIdx="2"/>
  <p:cmAuthor id="8" name="Shweta" initials="S" lastIdx="51" clrIdx="4"/>
  <p:cmAuthor id="30" name="Gastbenutzer" initials="Ga [3]" lastIdx="42" clrIdx="3"/>
  <p:cmAuthor id="31" name="Guest User" initials="GU" lastIdx="11" clrIdx="5"/>
  <p:cmAuthor id="32" name="kimberly fredericks" initials="" lastIdx="171" clrIdx="6"/>
  <p:cmAuthor id="13" name="Pratibha julukunta" initials="Pj [2]" lastIdx="16" clrIdx="1"/>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2" clrMode="bw"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787B"/>
    <a:srgbClr val="0078C1"/>
    <a:srgbClr val="F1F1F2"/>
    <a:srgbClr val="003767"/>
    <a:srgbClr val="B1B3B6"/>
    <a:srgbClr val="00203E"/>
    <a:srgbClr val="00284C"/>
    <a:srgbClr val="E6E6E6"/>
    <a:srgbClr val="5859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3139" autoAdjust="0"/>
  </p:normalViewPr>
  <p:slideViewPr>
    <p:cSldViewPr snapToGrid="0">
      <p:cViewPr varScale="1">
        <p:scale>
          <a:sx n="46" d="100"/>
          <a:sy n="46" d="100"/>
        </p:scale>
        <p:origin x="1632" y="48"/>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89" Type="http://schemas.openxmlformats.org/officeDocument/2006/relationships/customXml" Target="../customXml/item3.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88"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customXml" Target="../customXml/item1.xml"/><Relationship Id="rId61" Type="http://schemas.openxmlformats.org/officeDocument/2006/relationships/slide" Target="slides/slide60.xml"/><Relationship Id="rId82" Type="http://schemas.openxmlformats.org/officeDocument/2006/relationships/commentAuthors" Target="commentAuthors.xml"/><Relationship Id="rId19" Type="http://schemas.openxmlformats.org/officeDocument/2006/relationships/slide" Target="slides/slide18.xml"/></Relationships>
</file>

<file path=ppt/comments/comment1.xml><?xml version="1.0" encoding="utf-8"?>
<p:cmLst xmlns:a="http://schemas.openxmlformats.org/drawingml/2006/main" xmlns:r="http://schemas.openxmlformats.org/officeDocument/2006/relationships" xmlns:p="http://schemas.openxmlformats.org/presentationml/2006/main">
  <p:cm authorId="31" dt="2021-07-01T12:23:40.374" idx="10">
    <p:pos x="7598" y="715"/>
    <p:text>The layout for this slide can of course change. I included copy that can be both displayed and read aloud by the narrator. 
</p:text>
    <p:extLst>
      <p:ext uri="{C676402C-5697-4E1C-873F-D02D1690AC5C}">
        <p15:threadingInfo xmlns:p15="http://schemas.microsoft.com/office/powerpoint/2012/main" timeZoneBias="420"/>
      </p:ext>
    </p:extLst>
  </p:cm>
  <p:cm authorId="31" dt="2021-07-01T12:24:00.656" idx="11">
    <p:pos x="7694" y="811"/>
    <p:text>Please change the conjugations of the pronouns using the guide that was previously used in this learning. 
</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E830BE8-1437-4E45-90D2-12B211670EF5}" type="datetimeFigureOut">
              <a:rPr lang="en-IN" smtClean="0"/>
              <a:t>07-07-2021</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A145E56-4572-426B-A4E5-FE4E5820B68E}" type="slidenum">
              <a:rPr lang="en-IN" smtClean="0"/>
              <a:t>‹#›</a:t>
            </a:fld>
            <a:endParaRPr lang="en-IN"/>
          </a:p>
        </p:txBody>
      </p:sp>
    </p:spTree>
    <p:extLst>
      <p:ext uri="{BB962C8B-B14F-4D97-AF65-F5344CB8AC3E}">
        <p14:creationId xmlns:p14="http://schemas.microsoft.com/office/powerpoint/2010/main" val="20107879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B24830-BB01-4CD6-BFF4-732DD7623186}" type="datetimeFigureOut">
              <a:rPr lang="en-IN" smtClean="0"/>
              <a:t>07-07-2021</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CCA36C-5F79-4324-939B-8B89FD5F0DEB}" type="slidenum">
              <a:rPr lang="en-IN" smtClean="0"/>
              <a:t>‹#›</a:t>
            </a:fld>
            <a:endParaRPr lang="en-IN"/>
          </a:p>
        </p:txBody>
      </p:sp>
    </p:spTree>
    <p:extLst>
      <p:ext uri="{BB962C8B-B14F-4D97-AF65-F5344CB8AC3E}">
        <p14:creationId xmlns:p14="http://schemas.microsoft.com/office/powerpoint/2010/main" val="2493010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effectLst/>
                <a:latin typeface="Calibri" panose="020F0502020204030204" pitchFamily="34" charset="0"/>
                <a:ea typeface="Calibri" panose="020F0502020204030204" pitchFamily="34" charset="0"/>
                <a:cs typeface="Times New Roman" panose="02020603050405020304" pitchFamily="18" charset="0"/>
              </a:rPr>
              <a:t>Welcome to the course</a:t>
            </a:r>
            <a:r>
              <a:rPr lang="en-US" sz="1200" b="1" dirty="0" smtClean="0">
                <a:effectLst/>
                <a:latin typeface="Calibri" panose="020F0502020204030204" pitchFamily="34" charset="0"/>
                <a:ea typeface="Calibri" panose="020F0502020204030204" pitchFamily="34" charset="0"/>
                <a:cs typeface="Times New Roman" panose="02020603050405020304" pitchFamily="18" charset="0"/>
              </a:rPr>
              <a:t> </a:t>
            </a:r>
            <a:r>
              <a:rPr lang="en-US" sz="1200" b="0" dirty="0" smtClean="0">
                <a:effectLst/>
                <a:latin typeface="Calibri" panose="020F0502020204030204" pitchFamily="34" charset="0"/>
                <a:ea typeface="Calibri" panose="020F0502020204030204" pitchFamily="34" charset="0"/>
                <a:cs typeface="Times New Roman" panose="02020603050405020304" pitchFamily="18" charset="0"/>
              </a:rPr>
              <a:t>Inclusive Pronouns – Understanding</a:t>
            </a:r>
            <a:r>
              <a:rPr lang="en-US" sz="1200" b="0" baseline="0" dirty="0" smtClean="0">
                <a:effectLst/>
                <a:latin typeface="Calibri" panose="020F0502020204030204" pitchFamily="34" charset="0"/>
                <a:ea typeface="Calibri" panose="020F0502020204030204" pitchFamily="34" charset="0"/>
                <a:cs typeface="Times New Roman" panose="02020603050405020304" pitchFamily="18" charset="0"/>
              </a:rPr>
              <a:t> the Importance of Gender Inclusion.</a:t>
            </a:r>
            <a:endParaRPr lang="en-IN" sz="1200" b="0" dirty="0" smtClean="0">
              <a:effectLst/>
              <a:latin typeface="Calibri" panose="020F0502020204030204" pitchFamily="34" charset="0"/>
              <a:ea typeface="Calibri" panose="020F0502020204030204" pitchFamily="34" charset="0"/>
              <a:cs typeface="Times New Roman" panose="02020603050405020304" pitchFamily="18" charset="0"/>
            </a:endParaRPr>
          </a:p>
          <a:p>
            <a:endParaRPr lang="en-US" sz="1200" dirty="0" smtClean="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IN" sz="1200" dirty="0" smtClean="0">
                <a:effectLst/>
                <a:latin typeface="Calibri" panose="020F0502020204030204" pitchFamily="34" charset="0"/>
                <a:ea typeface="Calibri" panose="020F0502020204030204" pitchFamily="34" charset="0"/>
                <a:cs typeface="Times New Roman" panose="02020603050405020304" pitchFamily="18" charset="0"/>
              </a:rPr>
              <a:t>Click START to begin.</a:t>
            </a:r>
            <a:endParaRPr lang="en-US" sz="1200" dirty="0" smtClean="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smtClean="0"/>
          </a:p>
          <a:p>
            <a:endParaRPr lang="en-IN" dirty="0"/>
          </a:p>
        </p:txBody>
      </p:sp>
      <p:sp>
        <p:nvSpPr>
          <p:cNvPr id="4" name="Slide Number Placeholder 3"/>
          <p:cNvSpPr>
            <a:spLocks noGrp="1"/>
          </p:cNvSpPr>
          <p:nvPr>
            <p:ph type="sldNum" sz="quarter" idx="10"/>
          </p:nvPr>
        </p:nvSpPr>
        <p:spPr/>
        <p:txBody>
          <a:bodyPr/>
          <a:lstStyle/>
          <a:p>
            <a:fld id="{3BCCA36C-5F79-4324-939B-8B89FD5F0DEB}" type="slidenum">
              <a:rPr lang="en-IN" smtClean="0"/>
              <a:t>1</a:t>
            </a:fld>
            <a:endParaRPr lang="en-IN"/>
          </a:p>
        </p:txBody>
      </p:sp>
    </p:spTree>
    <p:extLst>
      <p:ext uri="{BB962C8B-B14F-4D97-AF65-F5344CB8AC3E}">
        <p14:creationId xmlns:p14="http://schemas.microsoft.com/office/powerpoint/2010/main" val="24935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latin typeface="+mn-lt"/>
                <a:cs typeface="Arial"/>
              </a:rPr>
              <a:t>Gender inclusion is understanding</a:t>
            </a:r>
            <a:r>
              <a:rPr lang="en-US" sz="1200" baseline="0" dirty="0">
                <a:latin typeface="+mn-lt"/>
                <a:cs typeface="Arial"/>
              </a:rPr>
              <a:t> that people are </a:t>
            </a:r>
            <a:r>
              <a:rPr lang="en-US" sz="1200" dirty="0">
                <a:latin typeface="+mn-lt"/>
              </a:rPr>
              <a:t>allowed to express their authentic gender identity and present in a way that they feel most confident, natural, and strong.</a:t>
            </a:r>
          </a:p>
        </p:txBody>
      </p:sp>
      <p:sp>
        <p:nvSpPr>
          <p:cNvPr id="4" name="Slide Number Placeholder 3"/>
          <p:cNvSpPr>
            <a:spLocks noGrp="1"/>
          </p:cNvSpPr>
          <p:nvPr>
            <p:ph type="sldNum" sz="quarter" idx="10"/>
          </p:nvPr>
        </p:nvSpPr>
        <p:spPr/>
        <p:txBody>
          <a:bodyPr/>
          <a:lstStyle/>
          <a:p>
            <a:fld id="{3BCCA36C-5F79-4324-939B-8B89FD5F0DEB}" type="slidenum">
              <a:rPr lang="en-IN" smtClean="0"/>
              <a:t>10</a:t>
            </a:fld>
            <a:endParaRPr lang="en-IN"/>
          </a:p>
        </p:txBody>
      </p:sp>
    </p:spTree>
    <p:extLst>
      <p:ext uri="{BB962C8B-B14F-4D97-AF65-F5344CB8AC3E}">
        <p14:creationId xmlns:p14="http://schemas.microsoft.com/office/powerpoint/2010/main" val="33376104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dirty="0">
                <a:solidFill>
                  <a:schemeClr val="bg1"/>
                </a:solidFill>
              </a:rPr>
              <a:t>Sexual orientation, or sexuality, </a:t>
            </a:r>
            <a:r>
              <a:rPr lang="en-US" dirty="0"/>
              <a:t>is about your external attraction to others. It</a:t>
            </a:r>
            <a:r>
              <a:rPr lang="en-US" baseline="0" dirty="0"/>
              <a:t> is </a:t>
            </a:r>
            <a:r>
              <a:rPr lang="en-US" sz="1200" b="0" dirty="0">
                <a:solidFill>
                  <a:schemeClr val="bg1"/>
                </a:solidFill>
              </a:rPr>
              <a:t>often confused with gender,</a:t>
            </a:r>
            <a:r>
              <a:rPr lang="en-US" sz="1200" b="0" baseline="0" dirty="0">
                <a:solidFill>
                  <a:schemeClr val="bg1"/>
                </a:solidFill>
              </a:rPr>
              <a:t> which is </a:t>
            </a:r>
            <a:r>
              <a:rPr lang="en-US" dirty="0"/>
              <a:t>internal and about who you are.</a:t>
            </a:r>
            <a:endParaRPr lang="en-US" b="0" dirty="0"/>
          </a:p>
          <a:p>
            <a:pPr marL="0" indent="0">
              <a:buNone/>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Sexuality is about who you are attracted to physically, emotionally, </a:t>
            </a:r>
            <a:r>
              <a:rPr lang="en-US" dirty="0" smtClean="0"/>
              <a:t>and </a:t>
            </a:r>
            <a:r>
              <a:rPr lang="en-US" dirty="0"/>
              <a:t>romantically.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 are many labels for sexuality, such as Straight, Lesbian, Gay, Bisexual, Pansexual, Queer, Asexual, as well as many others, just as there are infinite ways to identify your gender. </a:t>
            </a:r>
          </a:p>
          <a:p>
            <a:endParaRPr lang="en-IN" b="0" dirty="0"/>
          </a:p>
        </p:txBody>
      </p:sp>
      <p:sp>
        <p:nvSpPr>
          <p:cNvPr id="4" name="Slide Number Placeholder 3"/>
          <p:cNvSpPr>
            <a:spLocks noGrp="1"/>
          </p:cNvSpPr>
          <p:nvPr>
            <p:ph type="sldNum" sz="quarter" idx="10"/>
          </p:nvPr>
        </p:nvSpPr>
        <p:spPr/>
        <p:txBody>
          <a:bodyPr/>
          <a:lstStyle/>
          <a:p>
            <a:fld id="{3BCCA36C-5F79-4324-939B-8B89FD5F0DEB}" type="slidenum">
              <a:rPr lang="en-IN" smtClean="0"/>
              <a:t>11</a:t>
            </a:fld>
            <a:endParaRPr lang="en-IN"/>
          </a:p>
        </p:txBody>
      </p:sp>
    </p:spTree>
    <p:extLst>
      <p:ext uri="{BB962C8B-B14F-4D97-AF65-F5344CB8AC3E}">
        <p14:creationId xmlns:p14="http://schemas.microsoft.com/office/powerpoint/2010/main" val="34239331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venir LT Std 35 Light"/>
                <a:cs typeface="Arial"/>
              </a:rPr>
              <a:t>Some people identify as Cisgender,</a:t>
            </a:r>
            <a:r>
              <a:rPr lang="en-US" baseline="0" dirty="0">
                <a:latin typeface="Avenir LT Std 35 Light"/>
                <a:cs typeface="Arial"/>
              </a:rPr>
              <a:t> Transgender, </a:t>
            </a:r>
            <a:r>
              <a:rPr lang="en-US" baseline="0" dirty="0" err="1">
                <a:latin typeface="Avenir LT Std 35 Light"/>
                <a:cs typeface="Arial"/>
              </a:rPr>
              <a:t>Nonbinary</a:t>
            </a:r>
            <a:r>
              <a:rPr lang="en-US" baseline="0" dirty="0">
                <a:latin typeface="Avenir LT Std 35 Light"/>
                <a:cs typeface="Arial"/>
              </a:rPr>
              <a:t>, Intersex, or </a:t>
            </a:r>
            <a:r>
              <a:rPr lang="en-US" dirty="0" err="1">
                <a:latin typeface="Avenir LT Std 35 Light"/>
                <a:cs typeface="Arial"/>
              </a:rPr>
              <a:t>Nonbinary</a:t>
            </a:r>
            <a:r>
              <a:rPr lang="en-US" dirty="0">
                <a:latin typeface="Avenir LT Std 35 Light"/>
                <a:cs typeface="Arial"/>
              </a:rPr>
              <a:t> and Transgender both. The most important thing to remember is to let people tell you who they are and how they identify, and simply respect that without questioning it. </a:t>
            </a:r>
          </a:p>
          <a:p>
            <a:pPr marL="0" indent="0">
              <a:buNone/>
            </a:pPr>
            <a:endParaRPr lang="en-US" sz="1200" b="0" dirty="0">
              <a:solidFill>
                <a:schemeClr val="bg1"/>
              </a:solidFill>
            </a:endParaRPr>
          </a:p>
          <a:p>
            <a:pPr marL="0" indent="0">
              <a:buNone/>
            </a:pPr>
            <a:r>
              <a:rPr lang="en-US" sz="1200" b="0" dirty="0">
                <a:solidFill>
                  <a:schemeClr val="bg1"/>
                </a:solidFill>
              </a:rPr>
              <a:t>Click each tab to learn about</a:t>
            </a:r>
            <a:r>
              <a:rPr lang="en-US" sz="1200" b="0" baseline="0" dirty="0">
                <a:solidFill>
                  <a:schemeClr val="bg1"/>
                </a:solidFill>
              </a:rPr>
              <a:t> gender identities.</a:t>
            </a:r>
            <a:endParaRPr lang="en-US" sz="1200" b="0" dirty="0">
              <a:solidFill>
                <a:schemeClr val="bg1"/>
              </a:solidFill>
            </a:endParaRPr>
          </a:p>
          <a:p>
            <a:endParaRPr lang="en-IN" dirty="0"/>
          </a:p>
        </p:txBody>
      </p:sp>
      <p:sp>
        <p:nvSpPr>
          <p:cNvPr id="4" name="Slide Number Placeholder 3"/>
          <p:cNvSpPr>
            <a:spLocks noGrp="1"/>
          </p:cNvSpPr>
          <p:nvPr>
            <p:ph type="sldNum" sz="quarter" idx="5"/>
          </p:nvPr>
        </p:nvSpPr>
        <p:spPr/>
        <p:txBody>
          <a:bodyPr/>
          <a:lstStyle/>
          <a:p>
            <a:fld id="{061EED19-5C3D-4F44-90AD-2987BFC82B61}" type="slidenum">
              <a:rPr lang="en-IN" smtClean="0"/>
              <a:t>12</a:t>
            </a:fld>
            <a:endParaRPr lang="en-IN"/>
          </a:p>
        </p:txBody>
      </p:sp>
    </p:spTree>
    <p:extLst>
      <p:ext uri="{BB962C8B-B14F-4D97-AF65-F5344CB8AC3E}">
        <p14:creationId xmlns:p14="http://schemas.microsoft.com/office/powerpoint/2010/main" val="1506603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dirty="0"/>
              <a:t>Cisgender </a:t>
            </a:r>
            <a:r>
              <a:rPr lang="en-US" dirty="0"/>
              <a:t>(or cis for short) is a term used for people whose gender aligns with how they were assigned at birth.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smtClean="0"/>
              <a:t>For </a:t>
            </a:r>
            <a:r>
              <a:rPr lang="en-US" b="0" dirty="0"/>
              <a:t>example, when you were </a:t>
            </a:r>
            <a:r>
              <a:rPr lang="en-US" b="1" dirty="0" smtClean="0"/>
              <a:t>born,</a:t>
            </a:r>
            <a:r>
              <a:rPr lang="en-US" b="0" dirty="0" smtClean="0"/>
              <a:t> </a:t>
            </a:r>
            <a:r>
              <a:rPr lang="en-US" sz="1800" b="0" dirty="0">
                <a:effectLst/>
                <a:latin typeface="Segoe UI" panose="020B0502040204020203" pitchFamily="34" charset="0"/>
              </a:rPr>
              <a:t>someone announced </a:t>
            </a:r>
            <a:r>
              <a:rPr lang="en-US" sz="1800" b="0" dirty="0" smtClean="0">
                <a:effectLst/>
                <a:latin typeface="Segoe UI" panose="020B0502040204020203" pitchFamily="34" charset="0"/>
              </a:rPr>
              <a:t>that </a:t>
            </a:r>
            <a:r>
              <a:rPr lang="en-US" sz="1800" b="0" dirty="0">
                <a:effectLst/>
                <a:latin typeface="Segoe UI" panose="020B0502040204020203" pitchFamily="34" charset="0"/>
              </a:rPr>
              <a:t>you were a girl</a:t>
            </a:r>
            <a:r>
              <a:rPr lang="en-US" b="0" dirty="0"/>
              <a:t>,</a:t>
            </a:r>
            <a:r>
              <a:rPr lang="en-US" b="0" baseline="0" dirty="0"/>
              <a:t> </a:t>
            </a:r>
            <a:r>
              <a:rPr lang="en-US" b="0" dirty="0"/>
              <a:t>and you’ve grown up your whole life and always felt that to be true, you are a cisgender woman. </a:t>
            </a:r>
          </a:p>
          <a:p>
            <a:pPr marL="0" indent="0">
              <a:buNone/>
            </a:pPr>
            <a:endParaRPr lang="en-US" dirty="0"/>
          </a:p>
          <a:p>
            <a:pPr marL="0" indent="0">
              <a:buNone/>
            </a:pPr>
            <a:r>
              <a:rPr lang="en-US" dirty="0"/>
              <a:t>The term cisgender is not derogatory.</a:t>
            </a:r>
            <a:r>
              <a:rPr lang="en-US" baseline="0" dirty="0"/>
              <a:t> I</a:t>
            </a:r>
            <a:r>
              <a:rPr lang="en-US" dirty="0"/>
              <a:t>t is simply a descriptor</a:t>
            </a:r>
            <a:r>
              <a:rPr lang="en-US" b="0" dirty="0"/>
              <a:t>.</a:t>
            </a:r>
            <a:r>
              <a:rPr lang="en-US" b="1" dirty="0"/>
              <a:t> </a:t>
            </a:r>
          </a:p>
          <a:p>
            <a:pPr marL="0" indent="0">
              <a:buNone/>
            </a:pPr>
            <a:endParaRPr lang="en-US" dirty="0"/>
          </a:p>
        </p:txBody>
      </p:sp>
      <p:sp>
        <p:nvSpPr>
          <p:cNvPr id="4" name="Slide Number Placeholder 3"/>
          <p:cNvSpPr>
            <a:spLocks noGrp="1"/>
          </p:cNvSpPr>
          <p:nvPr>
            <p:ph type="sldNum" sz="quarter" idx="5"/>
          </p:nvPr>
        </p:nvSpPr>
        <p:spPr/>
        <p:txBody>
          <a:bodyPr/>
          <a:lstStyle/>
          <a:p>
            <a:fld id="{061EED19-5C3D-4F44-90AD-2987BFC82B61}" type="slidenum">
              <a:rPr lang="en-IN" smtClean="0"/>
              <a:t>13</a:t>
            </a:fld>
            <a:endParaRPr lang="en-IN"/>
          </a:p>
        </p:txBody>
      </p:sp>
    </p:spTree>
    <p:extLst>
      <p:ext uri="{BB962C8B-B14F-4D97-AF65-F5344CB8AC3E}">
        <p14:creationId xmlns:p14="http://schemas.microsoft.com/office/powerpoint/2010/main" val="24687369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006BA7"/>
              </a:buClr>
              <a:buFont typeface="Wingdings" panose="05000000000000000000" pitchFamily="2" charset="2"/>
              <a:buNone/>
            </a:pPr>
            <a:r>
              <a:rPr lang="en-US" b="0" dirty="0"/>
              <a:t>Transgender</a:t>
            </a:r>
            <a:r>
              <a:rPr lang="en-US" dirty="0"/>
              <a:t> (or trans for short) is an umbrella term used for people whose gender identity does not align with how they were assigned at birth. </a:t>
            </a:r>
          </a:p>
          <a:p>
            <a:pPr>
              <a:buClr>
                <a:srgbClr val="006BA7"/>
              </a:buClr>
              <a:buFont typeface="Wingdings" panose="05000000000000000000" pitchFamily="2" charset="2"/>
              <a:buNone/>
            </a:pPr>
            <a:endParaRPr lang="en-US" dirty="0"/>
          </a:p>
          <a:p>
            <a:pPr>
              <a:buClr>
                <a:srgbClr val="006BA7"/>
              </a:buClr>
              <a:buFont typeface="Wingdings" panose="05000000000000000000" pitchFamily="2" charset="2"/>
              <a:buNone/>
            </a:pPr>
            <a:r>
              <a:rPr lang="en-US" dirty="0"/>
              <a:t>Some trans people undergo gender-confirming medical surgeries, </a:t>
            </a:r>
            <a:r>
              <a:rPr lang="en-US" b="0" dirty="0"/>
              <a:t>and</a:t>
            </a:r>
            <a:r>
              <a:rPr lang="en-US" dirty="0"/>
              <a:t> others do not. It is never appropriate to ask someone if or what surgeries they have had. </a:t>
            </a:r>
          </a:p>
          <a:p>
            <a:pPr>
              <a:buClr>
                <a:srgbClr val="006BA7"/>
              </a:buClr>
              <a:buFont typeface="Wingdings" panose="05000000000000000000" pitchFamily="2" charset="2"/>
              <a:buNone/>
            </a:pPr>
            <a:endParaRPr lang="en-US" dirty="0"/>
          </a:p>
        </p:txBody>
      </p:sp>
      <p:sp>
        <p:nvSpPr>
          <p:cNvPr id="4" name="Slide Number Placeholder 3"/>
          <p:cNvSpPr>
            <a:spLocks noGrp="1"/>
          </p:cNvSpPr>
          <p:nvPr>
            <p:ph type="sldNum" sz="quarter" idx="5"/>
          </p:nvPr>
        </p:nvSpPr>
        <p:spPr/>
        <p:txBody>
          <a:bodyPr/>
          <a:lstStyle/>
          <a:p>
            <a:fld id="{061EED19-5C3D-4F44-90AD-2987BFC82B61}" type="slidenum">
              <a:rPr lang="en-IN" smtClean="0"/>
              <a:t>14</a:t>
            </a:fld>
            <a:endParaRPr lang="en-IN"/>
          </a:p>
        </p:txBody>
      </p:sp>
    </p:spTree>
    <p:extLst>
      <p:ext uri="{BB962C8B-B14F-4D97-AF65-F5344CB8AC3E}">
        <p14:creationId xmlns:p14="http://schemas.microsoft.com/office/powerpoint/2010/main" val="21653999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6BA7"/>
              </a:buClr>
              <a:buSzTx/>
              <a:buFont typeface="Wingdings" panose="05000000000000000000" pitchFamily="2" charset="2"/>
              <a:buNone/>
              <a:tabLst/>
              <a:defRPr/>
            </a:pPr>
            <a:r>
              <a:rPr kumimoji="0" lang="en-US" sz="1200" b="0" i="0" u="none" strike="noStrike" kern="1200" cap="none" spc="0" normalizeH="0" baseline="0" noProof="0" dirty="0" err="1">
                <a:ln>
                  <a:noFill/>
                </a:ln>
                <a:solidFill>
                  <a:prstClr val="black"/>
                </a:solidFill>
                <a:effectLst/>
                <a:uLnTx/>
                <a:uFillTx/>
                <a:latin typeface="Avenir LT Std 35 Light"/>
                <a:ea typeface="+mn-ea"/>
                <a:cs typeface="Arial"/>
              </a:rPr>
              <a:t>Nonbinary</a:t>
            </a:r>
            <a:r>
              <a:rPr kumimoji="0" lang="en-US" sz="1200" b="0" i="0" u="none" strike="noStrike" kern="1200" cap="none" spc="0" normalizeH="0" baseline="0" noProof="0" dirty="0">
                <a:ln>
                  <a:noFill/>
                </a:ln>
                <a:solidFill>
                  <a:prstClr val="black"/>
                </a:solidFill>
                <a:effectLst/>
                <a:uLnTx/>
                <a:uFillTx/>
                <a:latin typeface="Avenir LT Std 35 Light"/>
                <a:ea typeface="+mn-ea"/>
                <a:cs typeface="Arial"/>
              </a:rPr>
              <a:t> is an umbrella term used for people who identify outside the binary gender system of male/masculine and female/feminine, and instead identify as both, neither, or a combination. </a:t>
            </a:r>
          </a:p>
          <a:p>
            <a:pPr marL="0" marR="0" lvl="0" indent="0" algn="l" defTabSz="914400" rtl="0" eaLnBrk="1" fontAlgn="auto" latinLnBrk="0" hangingPunct="1">
              <a:lnSpc>
                <a:spcPct val="100000"/>
              </a:lnSpc>
              <a:spcBef>
                <a:spcPts val="0"/>
              </a:spcBef>
              <a:spcAft>
                <a:spcPts val="0"/>
              </a:spcAft>
              <a:buClr>
                <a:srgbClr val="006BA7"/>
              </a:buClr>
              <a:buSzTx/>
              <a:buFont typeface="Wingdings" panose="05000000000000000000" pitchFamily="2" charset="2"/>
              <a:buNone/>
              <a:tabLst/>
              <a:defRPr/>
            </a:pPr>
            <a:endParaRPr kumimoji="0" lang="en-US" sz="1200" b="0" i="0" u="none" strike="noStrike" kern="1200" cap="none" spc="0" normalizeH="0" baseline="0" noProof="0" dirty="0">
              <a:ln>
                <a:noFill/>
              </a:ln>
              <a:solidFill>
                <a:prstClr val="black"/>
              </a:solidFill>
              <a:effectLst/>
              <a:uLnTx/>
              <a:uFillTx/>
              <a:latin typeface="Avenir LT Std 35 Light"/>
              <a:ea typeface="+mn-ea"/>
              <a:cs typeface="Arial"/>
            </a:endParaRPr>
          </a:p>
          <a:p>
            <a:pPr marL="0" marR="0" lvl="0" indent="0" algn="l" defTabSz="914400" rtl="0" eaLnBrk="1" fontAlgn="auto" latinLnBrk="0" hangingPunct="1">
              <a:lnSpc>
                <a:spcPct val="100000"/>
              </a:lnSpc>
              <a:spcBef>
                <a:spcPts val="0"/>
              </a:spcBef>
              <a:spcAft>
                <a:spcPts val="0"/>
              </a:spcAft>
              <a:buClr>
                <a:srgbClr val="006BA7"/>
              </a:buClr>
              <a:buSzTx/>
              <a:buFont typeface="Wingdings" panose="05000000000000000000" pitchFamily="2" charset="2"/>
              <a:buNone/>
              <a:tabLst/>
              <a:defRPr/>
            </a:pPr>
            <a:r>
              <a:rPr kumimoji="0" lang="en-US" sz="1200" b="0" i="0" u="none" strike="noStrike" kern="1200" cap="none" spc="0" normalizeH="0" baseline="0" noProof="0" dirty="0">
                <a:ln>
                  <a:noFill/>
                </a:ln>
                <a:solidFill>
                  <a:prstClr val="black"/>
                </a:solidFill>
                <a:effectLst/>
                <a:uLnTx/>
                <a:uFillTx/>
                <a:latin typeface="Avenir LT Std 35 Light"/>
                <a:ea typeface="+mn-ea"/>
                <a:cs typeface="Arial"/>
              </a:rPr>
              <a:t>Other terms used by people identifying outside the binary are gender non-conforming (GNC), gender fluid, and genderqueer. </a:t>
            </a:r>
            <a:endParaRPr kumimoji="0" lang="en-US" sz="1200" b="0" i="0" u="none" strike="noStrike" kern="1200" cap="none" spc="0" normalizeH="0" baseline="0" noProof="0" dirty="0" smtClean="0">
              <a:ln>
                <a:noFill/>
              </a:ln>
              <a:solidFill>
                <a:prstClr val="black"/>
              </a:solidFill>
              <a:effectLst/>
              <a:uLnTx/>
              <a:uFillTx/>
              <a:latin typeface="Avenir LT Std 35 Light"/>
              <a:ea typeface="+mn-ea"/>
              <a:cs typeface="Arial"/>
            </a:endParaRPr>
          </a:p>
        </p:txBody>
      </p:sp>
      <p:sp>
        <p:nvSpPr>
          <p:cNvPr id="4" name="Slide Number Placeholder 3"/>
          <p:cNvSpPr>
            <a:spLocks noGrp="1"/>
          </p:cNvSpPr>
          <p:nvPr>
            <p:ph type="sldNum" sz="quarter" idx="5"/>
          </p:nvPr>
        </p:nvSpPr>
        <p:spPr/>
        <p:txBody>
          <a:bodyPr/>
          <a:lstStyle/>
          <a:p>
            <a:fld id="{061EED19-5C3D-4F44-90AD-2987BFC82B61}" type="slidenum">
              <a:rPr lang="en-IN" smtClean="0"/>
              <a:t>15</a:t>
            </a:fld>
            <a:endParaRPr lang="en-IN"/>
          </a:p>
        </p:txBody>
      </p:sp>
    </p:spTree>
    <p:extLst>
      <p:ext uri="{BB962C8B-B14F-4D97-AF65-F5344CB8AC3E}">
        <p14:creationId xmlns:p14="http://schemas.microsoft.com/office/powerpoint/2010/main" val="964881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rgbClr val="006BA7"/>
              </a:buClr>
              <a:buFont typeface="Wingdings" panose="05000000000000000000" pitchFamily="2" charset="2"/>
              <a:buNone/>
            </a:pPr>
            <a:r>
              <a:rPr lang="en-US" b="0" dirty="0">
                <a:latin typeface="Avenir LT Std 35 Light"/>
                <a:cs typeface="Arial"/>
              </a:rPr>
              <a:t>Intersex</a:t>
            </a:r>
            <a:r>
              <a:rPr lang="en-US" b="0" baseline="0" dirty="0">
                <a:latin typeface="Avenir LT Std 35 Light"/>
                <a:cs typeface="Arial"/>
              </a:rPr>
              <a:t> is a term used for </a:t>
            </a:r>
            <a:r>
              <a:rPr lang="en-US" b="0" dirty="0">
                <a:latin typeface="Avenir LT Std 35 Light"/>
                <a:cs typeface="Arial"/>
              </a:rPr>
              <a:t>people </a:t>
            </a:r>
            <a:r>
              <a:rPr lang="en-US" b="0" dirty="0" smtClean="0">
                <a:latin typeface="Avenir LT Std 35 Light"/>
                <a:cs typeface="Arial"/>
              </a:rPr>
              <a:t>with multiple </a:t>
            </a:r>
            <a:r>
              <a:rPr lang="en-US" b="0" dirty="0">
                <a:latin typeface="Avenir LT Std 35 Light"/>
                <a:cs typeface="Arial"/>
              </a:rPr>
              <a:t>or ambiguous biological sex characteristics, such as hormones, reproductive organs, and genitalia. </a:t>
            </a:r>
          </a:p>
          <a:p>
            <a:pPr>
              <a:buClr>
                <a:srgbClr val="006BA7"/>
              </a:buClr>
              <a:buFont typeface="Wingdings" panose="05000000000000000000" pitchFamily="2" charset="2"/>
              <a:buNone/>
            </a:pPr>
            <a:endParaRPr lang="en-US" b="0" dirty="0">
              <a:latin typeface="Avenir LT Std 35 Light"/>
              <a:cs typeface="Arial"/>
            </a:endParaRPr>
          </a:p>
          <a:p>
            <a:pPr>
              <a:buClr>
                <a:srgbClr val="006BA7"/>
              </a:buClr>
              <a:buFont typeface="Wingdings" panose="05000000000000000000" pitchFamily="2" charset="2"/>
              <a:buNone/>
            </a:pPr>
            <a:r>
              <a:rPr lang="en-US" b="0" dirty="0">
                <a:latin typeface="Avenir LT Std 35 Light"/>
                <a:cs typeface="Arial"/>
              </a:rPr>
              <a:t>Some people do not discover they are intersex until they reach puberty, when various secondary sex characteristics, like hormones, start to take place. In California, it is now illegal to perform surgery on babies who are born intersex. </a:t>
            </a:r>
            <a:endParaRPr lang="en-US" b="0" dirty="0" smtClean="0">
              <a:latin typeface="Avenir LT Std 35 Light"/>
              <a:cs typeface="Arial"/>
            </a:endParaRPr>
          </a:p>
        </p:txBody>
      </p:sp>
      <p:sp>
        <p:nvSpPr>
          <p:cNvPr id="4" name="Slide Number Placeholder 3"/>
          <p:cNvSpPr>
            <a:spLocks noGrp="1"/>
          </p:cNvSpPr>
          <p:nvPr>
            <p:ph type="sldNum" sz="quarter" idx="5"/>
          </p:nvPr>
        </p:nvSpPr>
        <p:spPr/>
        <p:txBody>
          <a:bodyPr/>
          <a:lstStyle/>
          <a:p>
            <a:fld id="{061EED19-5C3D-4F44-90AD-2987BFC82B61}" type="slidenum">
              <a:rPr lang="en-IN" smtClean="0"/>
              <a:t>16</a:t>
            </a:fld>
            <a:endParaRPr lang="en-IN"/>
          </a:p>
        </p:txBody>
      </p:sp>
    </p:spTree>
    <p:extLst>
      <p:ext uri="{BB962C8B-B14F-4D97-AF65-F5344CB8AC3E}">
        <p14:creationId xmlns:p14="http://schemas.microsoft.com/office/powerpoint/2010/main" val="36843207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2"/>
                </a:solidFill>
                <a:effectLst/>
                <a:latin typeface="Arial" panose="020B0604020202020204" pitchFamily="34" charset="0"/>
                <a:ea typeface="+mn-ea"/>
                <a:cs typeface="Arial" panose="020B0604020202020204" pitchFamily="34" charset="0"/>
              </a:rPr>
              <a:t>M</a:t>
            </a:r>
            <a:r>
              <a:rPr lang="en-US" sz="1200" dirty="0">
                <a:solidFill>
                  <a:schemeClr val="bg1"/>
                </a:solidFill>
              </a:rPr>
              <a:t>atch each term to its correct description.</a:t>
            </a:r>
          </a:p>
          <a:p>
            <a:endParaRPr lang="en-US" sz="1200" i="0" dirty="0">
              <a:solidFill>
                <a:schemeClr val="bg1"/>
              </a:solidFill>
            </a:endParaRPr>
          </a:p>
          <a:p>
            <a:pPr rtl="0" fontAlgn="base"/>
            <a:r>
              <a:rPr lang="en-US" sz="1200" i="0" dirty="0" smtClean="0">
                <a:solidFill>
                  <a:schemeClr val="bg1"/>
                </a:solidFill>
              </a:rPr>
              <a:t>Click and drag </a:t>
            </a:r>
            <a:r>
              <a:rPr lang="en-US" sz="1200" b="0" i="0" dirty="0" smtClean="0">
                <a:solidFill>
                  <a:schemeClr val="bg1"/>
                </a:solidFill>
              </a:rPr>
              <a:t>the </a:t>
            </a:r>
            <a:r>
              <a:rPr lang="en-US" sz="1200" i="0" dirty="0" smtClean="0">
                <a:solidFill>
                  <a:schemeClr val="bg1"/>
                </a:solidFill>
              </a:rPr>
              <a:t>terms into the spaces provided. I</a:t>
            </a:r>
            <a:r>
              <a:rPr lang="en-US" sz="1200" b="0" i="0" u="none" strike="noStrike" kern="1200" dirty="0" smtClean="0">
                <a:solidFill>
                  <a:schemeClr val="tx2"/>
                </a:solidFill>
                <a:effectLst/>
                <a:latin typeface="Arial" panose="020B0604020202020204" pitchFamily="34" charset="0"/>
                <a:ea typeface="+mn-ea"/>
                <a:cs typeface="Arial" panose="020B0604020202020204" pitchFamily="34" charset="0"/>
              </a:rPr>
              <a:t>ncorrect ones will fly back.</a:t>
            </a:r>
            <a:endParaRPr lang="en-US" dirty="0"/>
          </a:p>
        </p:txBody>
      </p:sp>
      <p:sp>
        <p:nvSpPr>
          <p:cNvPr id="4" name="Slide Number Placeholder 3"/>
          <p:cNvSpPr>
            <a:spLocks noGrp="1"/>
          </p:cNvSpPr>
          <p:nvPr>
            <p:ph type="sldNum" sz="quarter" idx="10"/>
          </p:nvPr>
        </p:nvSpPr>
        <p:spPr/>
        <p:txBody>
          <a:bodyPr/>
          <a:lstStyle/>
          <a:p>
            <a:fld id="{3BCCA36C-5F79-4324-939B-8B89FD5F0DEB}" type="slidenum">
              <a:rPr lang="en-IN" smtClean="0"/>
              <a:t>17</a:t>
            </a:fld>
            <a:endParaRPr lang="en-IN"/>
          </a:p>
        </p:txBody>
      </p:sp>
    </p:spTree>
    <p:extLst>
      <p:ext uri="{BB962C8B-B14F-4D97-AF65-F5344CB8AC3E}">
        <p14:creationId xmlns:p14="http://schemas.microsoft.com/office/powerpoint/2010/main" val="15819104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BCCA36C-5F79-4324-939B-8B89FD5F0DEB}" type="slidenum">
              <a:rPr lang="en-IN" smtClean="0"/>
              <a:t>18</a:t>
            </a:fld>
            <a:endParaRPr lang="en-IN"/>
          </a:p>
        </p:txBody>
      </p:sp>
    </p:spTree>
    <p:extLst>
      <p:ext uri="{BB962C8B-B14F-4D97-AF65-F5344CB8AC3E}">
        <p14:creationId xmlns:p14="http://schemas.microsoft.com/office/powerpoint/2010/main" val="22512087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smtClean="0">
                <a:solidFill>
                  <a:schemeClr val="accent4"/>
                </a:solidFill>
                <a:latin typeface="Avenir LT Std 35 Light" panose="020B0402020203020204" pitchFamily="34" charset="0"/>
              </a:rPr>
              <a:t>Well done!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3BCCA36C-5F79-4324-939B-8B89FD5F0DEB}" type="slidenum">
              <a:rPr lang="en-IN" smtClean="0"/>
              <a:t>19</a:t>
            </a:fld>
            <a:endParaRPr lang="en-IN"/>
          </a:p>
        </p:txBody>
      </p:sp>
    </p:spTree>
    <p:extLst>
      <p:ext uri="{BB962C8B-B14F-4D97-AF65-F5344CB8AC3E}">
        <p14:creationId xmlns:p14="http://schemas.microsoft.com/office/powerpoint/2010/main" val="627481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lang="en-US" b="0" dirty="0">
                <a:latin typeface="Avenir LT Std 35 Light"/>
                <a:cs typeface="Arial"/>
              </a:rPr>
              <a:t>This</a:t>
            </a:r>
            <a:r>
              <a:rPr lang="en-US" b="0" baseline="0" dirty="0">
                <a:latin typeface="Avenir LT Std 35 Light"/>
                <a:cs typeface="Arial"/>
              </a:rPr>
              <a:t> course is an introduction to </a:t>
            </a:r>
            <a:r>
              <a:rPr lang="en-US" b="0" dirty="0">
                <a:latin typeface="Avenir LT Std 35 Light"/>
                <a:cs typeface="Arial"/>
              </a:rPr>
              <a:t>gender pronouns and how to use them appropriately. It will help yo</a:t>
            </a:r>
            <a:r>
              <a:rPr lang="en-US" b="0" strike="noStrike" dirty="0">
                <a:latin typeface="Avenir LT Std 35 Light"/>
                <a:cs typeface="Arial"/>
              </a:rPr>
              <a:t>u </a:t>
            </a:r>
            <a:r>
              <a:rPr lang="en-US" b="0" dirty="0">
                <a:latin typeface="Avenir LT Std 35 Light"/>
                <a:cs typeface="Arial"/>
              </a:rPr>
              <a:t>understand the basics of gender identity and expression, common terms associated with </a:t>
            </a:r>
            <a:r>
              <a:rPr lang="en-US" b="0" dirty="0" smtClean="0">
                <a:latin typeface="Avenir LT Std 35 Light"/>
                <a:cs typeface="Arial"/>
              </a:rPr>
              <a:t>gender topics, </a:t>
            </a:r>
            <a:r>
              <a:rPr lang="en-US" b="0" dirty="0">
                <a:latin typeface="Avenir LT Std 35 Light"/>
                <a:cs typeface="Arial"/>
              </a:rPr>
              <a:t>and increase fluency and familiarity in gender pronouns. </a:t>
            </a:r>
          </a:p>
          <a:p>
            <a:pPr>
              <a:spcBef>
                <a:spcPts val="600"/>
              </a:spcBef>
              <a:spcAft>
                <a:spcPts val="600"/>
              </a:spcAft>
            </a:pPr>
            <a:endParaRPr lang="en-US" sz="1200" b="0" dirty="0">
              <a:latin typeface="Avenir LT Std 35 Light"/>
              <a:cs typeface="Arial"/>
            </a:endParaRPr>
          </a:p>
          <a:p>
            <a:pPr marL="0" marR="0" indent="0">
              <a:spcBef>
                <a:spcPts val="0"/>
              </a:spcBef>
              <a:spcAft>
                <a:spcPts val="800"/>
              </a:spcAft>
              <a:buNone/>
            </a:pPr>
            <a:r>
              <a:rPr lang="en-GB" b="0" dirty="0" smtClean="0">
                <a:solidFill>
                  <a:srgbClr val="FF0000"/>
                </a:solidFill>
                <a:cs typeface="Arial" panose="020B0604020202020204" pitchFamily="34" charset="0"/>
              </a:rPr>
              <a:t>This learning aims </a:t>
            </a:r>
            <a:r>
              <a:rPr lang="en-GB" b="0" dirty="0" smtClean="0">
                <a:solidFill>
                  <a:schemeClr val="bg1"/>
                </a:solidFill>
                <a:cs typeface="Arial" panose="020B0604020202020204" pitchFamily="34" charset="0"/>
              </a:rPr>
              <a:t>to help you move along the intercultural development continuum from a </a:t>
            </a:r>
            <a:r>
              <a:rPr lang="en-GB" b="0" dirty="0" err="1" smtClean="0">
                <a:solidFill>
                  <a:schemeClr val="bg1"/>
                </a:solidFill>
                <a:cs typeface="Arial" panose="020B0604020202020204" pitchFamily="34" charset="0"/>
              </a:rPr>
              <a:t>monocultural</a:t>
            </a:r>
            <a:r>
              <a:rPr lang="en-GB" b="0" dirty="0" smtClean="0">
                <a:solidFill>
                  <a:schemeClr val="bg1"/>
                </a:solidFill>
                <a:cs typeface="Arial" panose="020B0604020202020204" pitchFamily="34" charset="0"/>
              </a:rPr>
              <a:t> lens to a place of acceptance and</a:t>
            </a:r>
            <a:r>
              <a:rPr lang="en-GB" b="0" baseline="0" dirty="0" smtClean="0">
                <a:solidFill>
                  <a:schemeClr val="bg1"/>
                </a:solidFill>
                <a:cs typeface="Arial" panose="020B0604020202020204" pitchFamily="34" charset="0"/>
              </a:rPr>
              <a:t> </a:t>
            </a:r>
            <a:r>
              <a:rPr lang="en-GB" b="0" dirty="0" smtClean="0">
                <a:solidFill>
                  <a:schemeClr val="bg1"/>
                </a:solidFill>
                <a:cs typeface="Arial" panose="020B0604020202020204" pitchFamily="34" charset="0"/>
              </a:rPr>
              <a:t>adaptation.</a:t>
            </a:r>
          </a:p>
          <a:p>
            <a:pPr marL="0" marR="0" indent="0">
              <a:spcBef>
                <a:spcPts val="0"/>
              </a:spcBef>
              <a:spcAft>
                <a:spcPts val="800"/>
              </a:spcAft>
              <a:buNone/>
            </a:pPr>
            <a:endParaRPr lang="en-GB" b="0" dirty="0" smtClean="0">
              <a:solidFill>
                <a:schemeClr val="bg1"/>
              </a:solidFill>
              <a:cs typeface="Arial" panose="020B0604020202020204" pitchFamily="34" charset="0"/>
            </a:endParaRPr>
          </a:p>
          <a:p>
            <a:pPr marL="0" marR="0" lvl="0" indent="0" algn="l" defTabSz="914400" rtl="0" eaLnBrk="1" fontAlgn="auto" latinLnBrk="0" hangingPunct="1">
              <a:lnSpc>
                <a:spcPct val="100000"/>
              </a:lnSpc>
              <a:spcBef>
                <a:spcPts val="0"/>
              </a:spcBef>
              <a:spcAft>
                <a:spcPts val="800"/>
              </a:spcAft>
              <a:buClrTx/>
              <a:buSzTx/>
              <a:buFontTx/>
              <a:buNone/>
              <a:tabLst/>
              <a:defRPr/>
            </a:pPr>
            <a:r>
              <a:rPr lang="en-US" sz="1200" b="0" dirty="0" smtClean="0">
                <a:latin typeface="Avenir LT Std 35 Light"/>
                <a:cs typeface="Arial"/>
              </a:rPr>
              <a:t>This course builds on the Subtle Acts of Exclusion (SAE) learning. </a:t>
            </a:r>
            <a:r>
              <a:rPr lang="en-US" b="0" dirty="0" smtClean="0">
                <a:solidFill>
                  <a:schemeClr val="bg1"/>
                </a:solidFill>
                <a:latin typeface="Avenir LT Std 35 Light"/>
                <a:cs typeface="Arial"/>
              </a:rPr>
              <a:t>Many of the examples used in this course include SAE.</a:t>
            </a:r>
            <a:r>
              <a:rPr lang="en-US" sz="1200" b="0" dirty="0" smtClean="0">
                <a:latin typeface="Avenir LT Std 35 Light"/>
                <a:cs typeface="Arial"/>
              </a:rPr>
              <a:t> So, please</a:t>
            </a:r>
            <a:r>
              <a:rPr lang="en-US" sz="1200" b="0" baseline="0" dirty="0" smtClean="0">
                <a:latin typeface="Avenir LT Std 35 Light"/>
                <a:cs typeface="Arial"/>
              </a:rPr>
              <a:t> take the course on SAE before proceeding. </a:t>
            </a:r>
            <a:endParaRPr lang="en-US" b="0" dirty="0" smtClean="0">
              <a:latin typeface="Avenir LT Std 35 Light"/>
              <a:cs typeface="Arial"/>
            </a:endParaRPr>
          </a:p>
          <a:p>
            <a:pPr marL="0" marR="0" indent="0">
              <a:spcBef>
                <a:spcPts val="0"/>
              </a:spcBef>
              <a:spcAft>
                <a:spcPts val="800"/>
              </a:spcAft>
              <a:buNone/>
            </a:pPr>
            <a:endParaRPr lang="en-GB" b="0" dirty="0" smtClean="0">
              <a:solidFill>
                <a:schemeClr val="bg1"/>
              </a:solidFill>
              <a:cs typeface="Arial" panose="020B0604020202020204" pitchFamily="34" charset="0"/>
            </a:endParaRPr>
          </a:p>
          <a:p>
            <a:endParaRPr lang="en-IN" b="0" dirty="0"/>
          </a:p>
        </p:txBody>
      </p:sp>
      <p:sp>
        <p:nvSpPr>
          <p:cNvPr id="4" name="Slide Number Placeholder 3"/>
          <p:cNvSpPr>
            <a:spLocks noGrp="1"/>
          </p:cNvSpPr>
          <p:nvPr>
            <p:ph type="sldNum" sz="quarter" idx="10"/>
          </p:nvPr>
        </p:nvSpPr>
        <p:spPr/>
        <p:txBody>
          <a:bodyPr/>
          <a:lstStyle/>
          <a:p>
            <a:fld id="{3BCCA36C-5F79-4324-939B-8B89FD5F0DEB}" type="slidenum">
              <a:rPr lang="en-IN" smtClean="0"/>
              <a:t>2</a:t>
            </a:fld>
            <a:endParaRPr lang="en-IN"/>
          </a:p>
        </p:txBody>
      </p:sp>
    </p:spTree>
    <p:extLst>
      <p:ext uri="{BB962C8B-B14F-4D97-AF65-F5344CB8AC3E}">
        <p14:creationId xmlns:p14="http://schemas.microsoft.com/office/powerpoint/2010/main" val="5360301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Now let’s learn</a:t>
            </a:r>
            <a:r>
              <a:rPr lang="en-IN" baseline="0" dirty="0"/>
              <a:t> about the </a:t>
            </a:r>
            <a:r>
              <a:rPr lang="en-US" sz="1200" b="0" baseline="0" dirty="0">
                <a:solidFill>
                  <a:srgbClr val="595959"/>
                </a:solidFill>
                <a:effectLst/>
                <a:latin typeface="+mn-lt"/>
                <a:ea typeface="Calibri" panose="020F0502020204030204" pitchFamily="34" charset="0"/>
                <a:cs typeface="Times New Roman" panose="02020603050405020304" pitchFamily="18" charset="0"/>
              </a:rPr>
              <a:t>usage of gender-inclusive pronouns.</a:t>
            </a:r>
            <a:endParaRPr lang="en-IN" dirty="0"/>
          </a:p>
        </p:txBody>
      </p:sp>
      <p:sp>
        <p:nvSpPr>
          <p:cNvPr id="4" name="Slide Number Placeholder 3"/>
          <p:cNvSpPr>
            <a:spLocks noGrp="1"/>
          </p:cNvSpPr>
          <p:nvPr>
            <p:ph type="sldNum" sz="quarter" idx="10"/>
          </p:nvPr>
        </p:nvSpPr>
        <p:spPr/>
        <p:txBody>
          <a:bodyPr/>
          <a:lstStyle/>
          <a:p>
            <a:fld id="{3BCCA36C-5F79-4324-939B-8B89FD5F0DEB}" type="slidenum">
              <a:rPr lang="en-IN" smtClean="0"/>
              <a:t>20</a:t>
            </a:fld>
            <a:endParaRPr lang="en-IN"/>
          </a:p>
        </p:txBody>
      </p:sp>
    </p:spTree>
    <p:extLst>
      <p:ext uri="{BB962C8B-B14F-4D97-AF65-F5344CB8AC3E}">
        <p14:creationId xmlns:p14="http://schemas.microsoft.com/office/powerpoint/2010/main" val="16568916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smtClean="0">
                <a:effectLst/>
                <a:latin typeface="adobe-garamond-pro"/>
              </a:rPr>
              <a:t>Pronouns </a:t>
            </a:r>
            <a:r>
              <a:rPr lang="en-US" b="0" i="0" dirty="0">
                <a:effectLst/>
                <a:latin typeface="adobe-garamond-pro"/>
              </a:rPr>
              <a:t>are often </a:t>
            </a:r>
            <a:r>
              <a:rPr lang="en-US" b="0" i="0" dirty="0" smtClean="0">
                <a:effectLst/>
                <a:latin typeface="adobe-garamond-pro"/>
              </a:rPr>
              <a:t>shortcuts </a:t>
            </a:r>
            <a:r>
              <a:rPr lang="en-US" b="0" i="0" dirty="0">
                <a:effectLst/>
                <a:latin typeface="adobe-garamond-pro"/>
              </a:rPr>
              <a:t>in the English language. They avoid having to use a person's name over and over again in the same sentence.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effectLst/>
              <a:latin typeface="adobe-garamond-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adobe-garamond-pro"/>
              </a:rPr>
              <a:t>In English, pronouns are gendered or </a:t>
            </a:r>
            <a:r>
              <a:rPr lang="en-US" dirty="0">
                <a:latin typeface="Avenir LT Std 35 Light"/>
                <a:cs typeface="Arial"/>
              </a:rPr>
              <a:t>have a gender implied. </a:t>
            </a:r>
            <a:r>
              <a:rPr lang="en-US" b="0" dirty="0">
                <a:latin typeface="Avenir LT Std 35 Light"/>
                <a:cs typeface="Arial"/>
              </a:rPr>
              <a:t>S</a:t>
            </a:r>
            <a:r>
              <a:rPr lang="en-US" b="0" i="0" dirty="0">
                <a:effectLst/>
                <a:latin typeface="adobe-garamond-pro"/>
              </a:rPr>
              <a:t>uch as “he” to refer to a man/boy or “she” to refer to a woman/girl. </a:t>
            </a:r>
            <a:r>
              <a:rPr lang="en-US" b="0" dirty="0">
                <a:latin typeface="Avenir LT Std 35 Light"/>
                <a:cs typeface="Aria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smtClean="0">
              <a:effectLst/>
              <a:latin typeface="adobe-garamond-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Avenir LT Std 35 Light"/>
                <a:cs typeface="Arial"/>
              </a:rPr>
              <a:t>S</a:t>
            </a:r>
            <a:r>
              <a:rPr lang="en-US" b="0" i="0" dirty="0" smtClean="0">
                <a:effectLst/>
                <a:latin typeface="adobe-garamond-pro"/>
              </a:rPr>
              <a:t>o</a:t>
            </a:r>
            <a:r>
              <a:rPr lang="en-US" b="0" i="0" dirty="0">
                <a:effectLst/>
                <a:latin typeface="adobe-garamond-pro"/>
              </a:rPr>
              <a:t>, unless you ask first, replacing a person's name with a pronoun leads to making assumptions about that person's gender identity. These associations are not always accurate or helpful.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effectLst/>
              <a:latin typeface="+mn-lt"/>
            </a:endParaRPr>
          </a:p>
        </p:txBody>
      </p:sp>
      <p:sp>
        <p:nvSpPr>
          <p:cNvPr id="4" name="Slide Number Placeholder 3"/>
          <p:cNvSpPr>
            <a:spLocks noGrp="1"/>
          </p:cNvSpPr>
          <p:nvPr>
            <p:ph type="sldNum" sz="quarter" idx="10"/>
          </p:nvPr>
        </p:nvSpPr>
        <p:spPr/>
        <p:txBody>
          <a:bodyPr/>
          <a:lstStyle/>
          <a:p>
            <a:fld id="{3BCCA36C-5F79-4324-939B-8B89FD5F0DEB}" type="slidenum">
              <a:rPr lang="en-IN" smtClean="0"/>
              <a:t>21</a:t>
            </a:fld>
            <a:endParaRPr lang="en-IN"/>
          </a:p>
        </p:txBody>
      </p:sp>
    </p:spTree>
    <p:extLst>
      <p:ext uri="{BB962C8B-B14F-4D97-AF65-F5344CB8AC3E}">
        <p14:creationId xmlns:p14="http://schemas.microsoft.com/office/powerpoint/2010/main" val="4428505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i="0" dirty="0">
                <a:latin typeface="Avenir LT Std 35 Light" panose="020B0402020203020204"/>
              </a:rPr>
              <a:t>Click each pronoun to learn </a:t>
            </a:r>
            <a:r>
              <a:rPr lang="en-US" sz="1200" b="0" u="none" kern="1200" dirty="0">
                <a:solidFill>
                  <a:srgbClr val="595959"/>
                </a:solidFill>
                <a:effectLst/>
                <a:latin typeface="+mn-lt"/>
                <a:ea typeface="Calibri" panose="020F0502020204030204" pitchFamily="34" charset="0"/>
                <a:cs typeface="Times New Roman" panose="02020603050405020304" pitchFamily="18" charset="0"/>
              </a:rPr>
              <a:t>how to be more inclusive and respectful of all gender and non-gender conforming identities.</a:t>
            </a:r>
            <a:endParaRPr lang="en-US" b="1" i="0" dirty="0"/>
          </a:p>
        </p:txBody>
      </p:sp>
      <p:sp>
        <p:nvSpPr>
          <p:cNvPr id="4" name="Slide Number Placeholder 3"/>
          <p:cNvSpPr>
            <a:spLocks noGrp="1"/>
          </p:cNvSpPr>
          <p:nvPr>
            <p:ph type="sldNum" sz="quarter" idx="10"/>
          </p:nvPr>
        </p:nvSpPr>
        <p:spPr/>
        <p:txBody>
          <a:bodyPr/>
          <a:lstStyle/>
          <a:p>
            <a:fld id="{3BCCA36C-5F79-4324-939B-8B89FD5F0DEB}" type="slidenum">
              <a:rPr lang="en-IN" smtClean="0"/>
              <a:t>22</a:t>
            </a:fld>
            <a:endParaRPr lang="en-IN"/>
          </a:p>
        </p:txBody>
      </p:sp>
    </p:spTree>
    <p:extLst>
      <p:ext uri="{BB962C8B-B14F-4D97-AF65-F5344CB8AC3E}">
        <p14:creationId xmlns:p14="http://schemas.microsoft.com/office/powerpoint/2010/main" val="13402261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a:p>
        </p:txBody>
      </p:sp>
      <p:sp>
        <p:nvSpPr>
          <p:cNvPr id="4" name="Slide Number Placeholder 3"/>
          <p:cNvSpPr>
            <a:spLocks noGrp="1"/>
          </p:cNvSpPr>
          <p:nvPr>
            <p:ph type="sldNum" sz="quarter" idx="10"/>
          </p:nvPr>
        </p:nvSpPr>
        <p:spPr/>
        <p:txBody>
          <a:bodyPr/>
          <a:lstStyle/>
          <a:p>
            <a:fld id="{3BCCA36C-5F79-4324-939B-8B89FD5F0DEB}" type="slidenum">
              <a:rPr lang="en-IN" smtClean="0"/>
              <a:t>23</a:t>
            </a:fld>
            <a:endParaRPr lang="en-IN"/>
          </a:p>
        </p:txBody>
      </p:sp>
    </p:spTree>
    <p:extLst>
      <p:ext uri="{BB962C8B-B14F-4D97-AF65-F5344CB8AC3E}">
        <p14:creationId xmlns:p14="http://schemas.microsoft.com/office/powerpoint/2010/main" val="21541438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ea typeface="+mn-lt"/>
                <a:cs typeface="+mn-lt"/>
              </a:rPr>
              <a:t>There are many new pronouns used in English, as well as other languages, that refer to a singular neutral or </a:t>
            </a:r>
            <a:r>
              <a:rPr lang="en-US" sz="1200" dirty="0" err="1" smtClean="0">
                <a:solidFill>
                  <a:schemeClr val="tx1"/>
                </a:solidFill>
                <a:ea typeface="+mn-lt"/>
                <a:cs typeface="+mn-lt"/>
              </a:rPr>
              <a:t>nonbinary</a:t>
            </a:r>
            <a:r>
              <a:rPr lang="en-US" sz="1200" dirty="0" smtClean="0">
                <a:solidFill>
                  <a:schemeClr val="tx1"/>
                </a:solidFill>
                <a:ea typeface="+mn-lt"/>
                <a:cs typeface="+mn-lt"/>
              </a:rPr>
              <a:t> person.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solidFill>
                <a:schemeClr val="tx1"/>
              </a:solidFill>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ea typeface="+mn-lt"/>
                <a:cs typeface="+mn-lt"/>
              </a:rPr>
              <a:t>Sometimes these new pronouns are challenging to introduce into colloquial vernacular, so here you will find how they are used.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smtClean="0">
              <a:solidFill>
                <a:schemeClr val="tx1"/>
              </a:solidFill>
              <a:ea typeface="+mn-lt"/>
              <a:cs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ea typeface="+mn-lt"/>
                <a:cs typeface="+mn-lt"/>
              </a:rPr>
              <a:t>As always, what's most important is to respect whatever pronouns someone uses. </a:t>
            </a:r>
            <a:endParaRPr lang="en-US" sz="1200" dirty="0" smtClean="0">
              <a:solidFill>
                <a:schemeClr val="tx1"/>
              </a:solidFill>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p>
        </p:txBody>
      </p:sp>
      <p:sp>
        <p:nvSpPr>
          <p:cNvPr id="4" name="Slide Number Placeholder 3"/>
          <p:cNvSpPr>
            <a:spLocks noGrp="1"/>
          </p:cNvSpPr>
          <p:nvPr>
            <p:ph type="sldNum" sz="quarter" idx="10"/>
          </p:nvPr>
        </p:nvSpPr>
        <p:spPr/>
        <p:txBody>
          <a:bodyPr/>
          <a:lstStyle/>
          <a:p>
            <a:fld id="{3BCCA36C-5F79-4324-939B-8B89FD5F0DEB}" type="slidenum">
              <a:rPr lang="en-IN" smtClean="0"/>
              <a:t>24</a:t>
            </a:fld>
            <a:endParaRPr lang="en-IN"/>
          </a:p>
        </p:txBody>
      </p:sp>
    </p:spTree>
    <p:extLst>
      <p:ext uri="{BB962C8B-B14F-4D97-AF65-F5344CB8AC3E}">
        <p14:creationId xmlns:p14="http://schemas.microsoft.com/office/powerpoint/2010/main" val="36197875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6BA7"/>
              </a:buClr>
              <a:buSzTx/>
              <a:buFontTx/>
              <a:buNone/>
              <a:tabLst/>
              <a:defRPr/>
            </a:pPr>
            <a:r>
              <a:rPr lang="en-US" b="0" i="0" dirty="0" smtClean="0">
                <a:effectLst/>
                <a:latin typeface="adobe-garamond-pro"/>
              </a:rPr>
              <a:t>When it’s about pronouns and other concepts having to do with gender identity, it’s important to understand what </a:t>
            </a:r>
            <a:r>
              <a:rPr lang="en-US" b="0" i="0" dirty="0" err="1" smtClean="0">
                <a:effectLst/>
                <a:latin typeface="adobe-garamond-pro"/>
              </a:rPr>
              <a:t>misgendering</a:t>
            </a:r>
            <a:r>
              <a:rPr lang="en-US" b="0" i="0" dirty="0" smtClean="0">
                <a:effectLst/>
                <a:latin typeface="adobe-garamond-pro"/>
              </a:rPr>
              <a:t> is. </a:t>
            </a:r>
          </a:p>
          <a:p>
            <a:pPr marL="0" indent="0">
              <a:buClr>
                <a:srgbClr val="006BA7"/>
              </a:buClr>
              <a:buNone/>
            </a:pPr>
            <a:endParaRPr lang="en-US" b="0" i="0" dirty="0">
              <a:effectLst/>
              <a:latin typeface="adobe-garamond-pro"/>
            </a:endParaRPr>
          </a:p>
          <a:p>
            <a:pPr marL="0" marR="0" lvl="0" indent="0" algn="l" defTabSz="914400" rtl="0" eaLnBrk="1" fontAlgn="auto" latinLnBrk="0" hangingPunct="1">
              <a:lnSpc>
                <a:spcPct val="100000"/>
              </a:lnSpc>
              <a:spcBef>
                <a:spcPts val="0"/>
              </a:spcBef>
              <a:spcAft>
                <a:spcPts val="0"/>
              </a:spcAft>
              <a:buClr>
                <a:srgbClr val="006BA7"/>
              </a:buClr>
              <a:buSzTx/>
              <a:buFontTx/>
              <a:buNone/>
              <a:tabLst/>
              <a:defRPr/>
            </a:pPr>
            <a:r>
              <a:rPr lang="en-US" dirty="0" err="1" smtClean="0">
                <a:latin typeface="Avenir LT Std 35 Light"/>
                <a:cs typeface="Arial"/>
              </a:rPr>
              <a:t>Misgendering</a:t>
            </a:r>
            <a:r>
              <a:rPr lang="en-US" dirty="0" smtClean="0">
                <a:latin typeface="Avenir LT Std 35 Light"/>
                <a:cs typeface="Arial"/>
              </a:rPr>
              <a:t> is when you associate a person with a gender, name, or pronoun that </a:t>
            </a:r>
            <a:r>
              <a:rPr lang="en-US" b="0" dirty="0" smtClean="0">
                <a:latin typeface="Avenir LT Std 35 Light"/>
                <a:cs typeface="Arial"/>
              </a:rPr>
              <a:t>does not correctly reflect the gender</a:t>
            </a:r>
            <a:r>
              <a:rPr lang="en-US" b="0" baseline="0" dirty="0" smtClean="0">
                <a:latin typeface="Avenir LT Std 35 Light"/>
                <a:cs typeface="Arial"/>
              </a:rPr>
              <a:t> with which they identify</a:t>
            </a:r>
            <a:r>
              <a:rPr lang="en-US" b="0" dirty="0" smtClean="0">
                <a:latin typeface="Avenir LT Std 35 Light"/>
                <a:cs typeface="Arial"/>
              </a:rPr>
              <a:t>.</a:t>
            </a:r>
            <a:r>
              <a:rPr lang="en-US" dirty="0" smtClean="0">
                <a:latin typeface="Avenir LT Std 35 Light"/>
                <a:cs typeface="Arial"/>
              </a:rPr>
              <a:t> </a:t>
            </a:r>
            <a:r>
              <a:rPr lang="en-US" dirty="0" err="1" smtClean="0">
                <a:latin typeface="Avenir LT Std 35 Light"/>
                <a:cs typeface="Arial"/>
              </a:rPr>
              <a:t>Misgendering</a:t>
            </a:r>
            <a:r>
              <a:rPr lang="en-US" dirty="0" smtClean="0">
                <a:latin typeface="Avenir LT Std 35 Light"/>
                <a:cs typeface="Arial"/>
              </a:rPr>
              <a:t> is often unintentional, however, it still may harm </a:t>
            </a:r>
            <a:r>
              <a:rPr lang="en-US" b="1" strike="sngStrike" dirty="0" smtClean="0">
                <a:latin typeface="Avenir LT Std 35 Light"/>
                <a:cs typeface="Arial"/>
              </a:rPr>
              <a:t>for</a:t>
            </a:r>
            <a:r>
              <a:rPr lang="en-US" dirty="0" smtClean="0">
                <a:latin typeface="Avenir LT Std 35 Light"/>
                <a:cs typeface="Arial"/>
              </a:rPr>
              <a:t> the person experiencing it. </a:t>
            </a:r>
          </a:p>
          <a:p>
            <a:pPr marL="0" indent="0">
              <a:buClr>
                <a:srgbClr val="006BA7"/>
              </a:buClr>
              <a:buNone/>
            </a:pPr>
            <a:endParaRPr lang="en-US" dirty="0" smtClean="0">
              <a:latin typeface="Avenir LT Std 35 Light"/>
              <a:cs typeface="Arial"/>
            </a:endParaRPr>
          </a:p>
          <a:p>
            <a:pPr marL="0" indent="0">
              <a:buClr>
                <a:srgbClr val="006BA7"/>
              </a:buClr>
              <a:buNone/>
            </a:pPr>
            <a:r>
              <a:rPr lang="en-US" dirty="0" smtClean="0">
                <a:latin typeface="Avenir LT Std 35 Light"/>
                <a:cs typeface="Arial"/>
              </a:rPr>
              <a:t>For </a:t>
            </a:r>
            <a:r>
              <a:rPr lang="en-US" dirty="0">
                <a:latin typeface="Avenir LT Std 35 Light"/>
                <a:cs typeface="Arial"/>
              </a:rPr>
              <a:t>example, if you know a transgender person who recently changed their name, and you accidentally use their old name (or dead name), you are unintentionally </a:t>
            </a:r>
            <a:r>
              <a:rPr lang="en-US" dirty="0" err="1">
                <a:latin typeface="Avenir LT Std 35 Light"/>
                <a:cs typeface="Arial"/>
              </a:rPr>
              <a:t>misgendering</a:t>
            </a:r>
            <a:r>
              <a:rPr lang="en-US" dirty="0">
                <a:latin typeface="Avenir LT Std 35 Light"/>
                <a:cs typeface="Arial"/>
              </a:rPr>
              <a:t> that person. We</a:t>
            </a:r>
            <a:r>
              <a:rPr lang="en-US" baseline="0" dirty="0">
                <a:latin typeface="Avenir LT Std 35 Light"/>
                <a:cs typeface="Arial"/>
              </a:rPr>
              <a:t> </a:t>
            </a:r>
            <a:r>
              <a:rPr lang="en-US" dirty="0">
                <a:latin typeface="Avenir LT Std 35 Light"/>
                <a:cs typeface="Arial"/>
              </a:rPr>
              <a:t>no longer use dead names because they should never be shared, even when referring to that person in the past before they transitioned. </a:t>
            </a:r>
            <a:endParaRPr lang="en-US" dirty="0" smtClean="0">
              <a:latin typeface="Avenir LT Std 35 Light"/>
              <a:cs typeface="Arial"/>
            </a:endParaRPr>
          </a:p>
          <a:p>
            <a:pPr marL="0" indent="0">
              <a:buClr>
                <a:srgbClr val="006BA7"/>
              </a:buClr>
              <a:buNone/>
            </a:pPr>
            <a:endParaRPr lang="en-US" dirty="0" smtClean="0">
              <a:latin typeface="Avenir LT Std 35 Light"/>
              <a:cs typeface="Arial"/>
            </a:endParaRPr>
          </a:p>
          <a:p>
            <a:pPr>
              <a:buClr>
                <a:srgbClr val="006BA7"/>
              </a:buClr>
            </a:pPr>
            <a:r>
              <a:rPr lang="en-US" dirty="0" smtClean="0">
                <a:latin typeface="Avenir LT Std 35 Light"/>
                <a:cs typeface="Arial"/>
              </a:rPr>
              <a:t>Keep </a:t>
            </a:r>
            <a:r>
              <a:rPr lang="en-US" dirty="0">
                <a:latin typeface="Avenir LT Std 35 Light"/>
                <a:cs typeface="Arial"/>
              </a:rPr>
              <a:t>in mind, mistakes happen! No one is perfect. </a:t>
            </a:r>
            <a:r>
              <a:rPr lang="en-US" dirty="0">
                <a:solidFill>
                  <a:schemeClr val="bg1"/>
                </a:solidFill>
                <a:latin typeface="Avenir LT Std 35 Light" panose="020B0402020203020204" pitchFamily="34" charset="0"/>
                <a:cs typeface="Arial"/>
              </a:rPr>
              <a:t>The best way to move on is to simply thank the person who corrected you and work to get it </a:t>
            </a:r>
            <a:r>
              <a:rPr lang="en-US" dirty="0" smtClean="0">
                <a:solidFill>
                  <a:schemeClr val="bg1"/>
                </a:solidFill>
                <a:latin typeface="Avenir LT Std 35 Light" panose="020B0402020203020204" pitchFamily="34" charset="0"/>
                <a:cs typeface="Arial"/>
              </a:rPr>
              <a:t>right </a:t>
            </a:r>
            <a:r>
              <a:rPr lang="en-US" dirty="0">
                <a:solidFill>
                  <a:schemeClr val="bg1"/>
                </a:solidFill>
                <a:latin typeface="Avenir LT Std 35 Light" panose="020B0402020203020204" pitchFamily="34" charset="0"/>
                <a:cs typeface="Arial"/>
              </a:rPr>
              <a:t>next time. </a:t>
            </a:r>
            <a:endParaRPr lang="en-US" dirty="0" smtClean="0">
              <a:solidFill>
                <a:schemeClr val="bg1"/>
              </a:solidFill>
              <a:latin typeface="Avenir LT Std 35 Light" panose="020B0402020203020204" pitchFamily="34" charset="0"/>
              <a:cs typeface="Arial"/>
            </a:endParaRPr>
          </a:p>
          <a:p>
            <a:pPr>
              <a:buClr>
                <a:srgbClr val="006BA7"/>
              </a:buClr>
            </a:pPr>
            <a:endParaRPr lang="en-US" dirty="0">
              <a:solidFill>
                <a:schemeClr val="bg1"/>
              </a:solidFill>
              <a:latin typeface="Avenir LT Std 35 Light" panose="020B0402020203020204" pitchFamily="34" charset="0"/>
              <a:cs typeface="Arial"/>
            </a:endParaRPr>
          </a:p>
        </p:txBody>
      </p:sp>
      <p:sp>
        <p:nvSpPr>
          <p:cNvPr id="4" name="Slide Number Placeholder 3"/>
          <p:cNvSpPr>
            <a:spLocks noGrp="1"/>
          </p:cNvSpPr>
          <p:nvPr>
            <p:ph type="sldNum" sz="quarter" idx="10"/>
          </p:nvPr>
        </p:nvSpPr>
        <p:spPr/>
        <p:txBody>
          <a:bodyPr/>
          <a:lstStyle/>
          <a:p>
            <a:fld id="{3BCCA36C-5F79-4324-939B-8B89FD5F0DEB}" type="slidenum">
              <a:rPr lang="en-IN" smtClean="0"/>
              <a:t>25</a:t>
            </a:fld>
            <a:endParaRPr lang="en-IN"/>
          </a:p>
        </p:txBody>
      </p:sp>
    </p:spTree>
    <p:extLst>
      <p:ext uri="{BB962C8B-B14F-4D97-AF65-F5344CB8AC3E}">
        <p14:creationId xmlns:p14="http://schemas.microsoft.com/office/powerpoint/2010/main" val="30064161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lang="en-US" sz="1200" b="0" dirty="0" smtClean="0">
                <a:solidFill>
                  <a:schemeClr val="bg1"/>
                </a:solidFill>
                <a:latin typeface="Avenir LT Std 35 Light" panose="020B0402020203020204" pitchFamily="34" charset="0"/>
              </a:rPr>
              <a:t>Identify the gender-neutral and gender-biased phrases from the given options.</a:t>
            </a:r>
          </a:p>
          <a:p>
            <a:pPr>
              <a:spcAft>
                <a:spcPts val="1200"/>
              </a:spcAft>
            </a:pPr>
            <a:endParaRPr lang="en-US" sz="1200" b="0" dirty="0">
              <a:solidFill>
                <a:schemeClr val="bg1"/>
              </a:solidFill>
              <a:latin typeface="Avenir LT Std 35 Light" panose="020B0402020203020204" pitchFamily="34" charset="0"/>
            </a:endParaRPr>
          </a:p>
          <a:p>
            <a:pPr marL="0" marR="0" lvl="0" indent="0" algn="l" defTabSz="914400" rtl="0" eaLnBrk="1" fontAlgn="auto" latinLnBrk="0" hangingPunct="1">
              <a:lnSpc>
                <a:spcPct val="100000"/>
              </a:lnSpc>
              <a:spcBef>
                <a:spcPts val="600"/>
              </a:spcBef>
              <a:spcAft>
                <a:spcPts val="600"/>
              </a:spcAft>
              <a:buClrTx/>
              <a:buSzTx/>
              <a:buFontTx/>
              <a:buNone/>
              <a:tabLst/>
              <a:defRPr/>
            </a:pPr>
            <a:r>
              <a:rPr lang="en-US" sz="1200" b="0" i="0" strike="noStrike" dirty="0" smtClean="0">
                <a:solidFill>
                  <a:schemeClr val="bg1"/>
                </a:solidFill>
                <a:latin typeface="Avenir LT Std 65 Medium" panose="020B0803020203020204"/>
                <a:cs typeface="Arial" panose="020B0604020202020204" pitchFamily="34" charset="0"/>
              </a:rPr>
              <a:t>Click and drag</a:t>
            </a:r>
            <a:r>
              <a:rPr lang="en-US" sz="1200" b="0" i="0" strike="noStrike" baseline="0" dirty="0" smtClean="0">
                <a:solidFill>
                  <a:schemeClr val="bg1"/>
                </a:solidFill>
                <a:latin typeface="Avenir LT Std 65 Medium" panose="020B0803020203020204"/>
                <a:cs typeface="Arial" panose="020B0604020202020204" pitchFamily="34" charset="0"/>
              </a:rPr>
              <a:t> the </a:t>
            </a:r>
            <a:r>
              <a:rPr lang="en-US" sz="1200" b="0" i="0" strike="noStrike" dirty="0" smtClean="0">
                <a:solidFill>
                  <a:schemeClr val="bg1"/>
                </a:solidFill>
                <a:latin typeface="Avenir LT Std 65 Medium" panose="020B0803020203020204"/>
                <a:cs typeface="Arial" panose="020B0604020202020204" pitchFamily="34" charset="0"/>
              </a:rPr>
              <a:t>phrases into the spaces provided. I</a:t>
            </a:r>
            <a:r>
              <a:rPr lang="en-US" sz="1200" b="0" i="0" u="none" strike="noStrike" kern="1200" dirty="0" smtClean="0">
                <a:solidFill>
                  <a:schemeClr val="tx2"/>
                </a:solidFill>
                <a:effectLst/>
                <a:latin typeface="Arial" panose="020B0604020202020204" pitchFamily="34" charset="0"/>
                <a:ea typeface="+mn-ea"/>
                <a:cs typeface="Arial" panose="020B0604020202020204" pitchFamily="34" charset="0"/>
              </a:rPr>
              <a:t>ncorrect ones will fly back.</a:t>
            </a:r>
            <a:endParaRPr lang="en-US" sz="1200" b="0" i="0" dirty="0">
              <a:solidFill>
                <a:srgbClr val="595959"/>
              </a:solidFill>
              <a:effectLst/>
              <a:latin typeface="+mn-lt"/>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3BCCA36C-5F79-4324-939B-8B89FD5F0DEB}" type="slidenum">
              <a:rPr lang="en-IN" smtClean="0"/>
              <a:t>26</a:t>
            </a:fld>
            <a:endParaRPr lang="en-IN"/>
          </a:p>
        </p:txBody>
      </p:sp>
    </p:spTree>
    <p:extLst>
      <p:ext uri="{BB962C8B-B14F-4D97-AF65-F5344CB8AC3E}">
        <p14:creationId xmlns:p14="http://schemas.microsoft.com/office/powerpoint/2010/main" val="15407724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00"/>
              </a:spcBef>
              <a:spcAft>
                <a:spcPts val="600"/>
              </a:spcAft>
            </a:pPr>
            <a:r>
              <a:rPr lang="en-US" sz="1200" i="0" dirty="0">
                <a:solidFill>
                  <a:srgbClr val="595959"/>
                </a:solidFill>
                <a:effectLst/>
                <a:latin typeface="+mn-lt"/>
                <a:ea typeface="Calibri" panose="020F0502020204030204" pitchFamily="34" charset="0"/>
                <a:cs typeface="Times New Roman" panose="02020603050405020304" pitchFamily="18" charset="0"/>
              </a:rPr>
              <a:t>Great job! </a:t>
            </a:r>
            <a:r>
              <a:rPr lang="en-US" sz="1200" i="0" dirty="0">
                <a:solidFill>
                  <a:schemeClr val="tx1"/>
                </a:solidFill>
                <a:effectLst/>
                <a:latin typeface="Avenir LT Std 35 Light"/>
                <a:ea typeface="+mn-ea"/>
                <a:cs typeface="Arial"/>
              </a:rPr>
              <a:t>U</a:t>
            </a:r>
            <a:r>
              <a:rPr lang="en-US" dirty="0">
                <a:latin typeface="Avenir LT Std 35 Light"/>
                <a:cs typeface="Arial"/>
              </a:rPr>
              <a:t>sing more inclusive terms, like </a:t>
            </a:r>
            <a:r>
              <a:rPr lang="en-US" dirty="0" smtClean="0">
                <a:latin typeface="Avenir LT Std 35 Light"/>
                <a:cs typeface="Arial"/>
              </a:rPr>
              <a:t>Folks, Team, You </a:t>
            </a:r>
            <a:r>
              <a:rPr lang="en-US" dirty="0">
                <a:latin typeface="Avenir LT Std 35 Light"/>
                <a:cs typeface="Arial"/>
              </a:rPr>
              <a:t>all</a:t>
            </a:r>
            <a:r>
              <a:rPr lang="en-US" dirty="0" smtClean="0">
                <a:latin typeface="Avenir LT Std 35 Light"/>
                <a:cs typeface="Arial"/>
              </a:rPr>
              <a:t>, </a:t>
            </a:r>
            <a:r>
              <a:rPr lang="en-US" dirty="0">
                <a:latin typeface="Avenir LT Std 35 Light"/>
                <a:cs typeface="Arial"/>
              </a:rPr>
              <a:t>or </a:t>
            </a:r>
            <a:r>
              <a:rPr lang="en-US" dirty="0" smtClean="0">
                <a:latin typeface="Avenir LT Std 35 Light"/>
                <a:cs typeface="Arial"/>
              </a:rPr>
              <a:t>Everyone, </a:t>
            </a:r>
            <a:r>
              <a:rPr lang="en-US" dirty="0">
                <a:latin typeface="Avenir LT Std 35 Light"/>
                <a:cs typeface="Arial"/>
              </a:rPr>
              <a:t>will create an environment that is inclusive of all gender identities. </a:t>
            </a:r>
            <a:endParaRPr lang="en-US" dirty="0" smtClean="0">
              <a:latin typeface="Avenir LT Std 35 Light"/>
              <a:cs typeface="Arial"/>
            </a:endParaRPr>
          </a:p>
          <a:p>
            <a:pPr>
              <a:spcBef>
                <a:spcPts val="600"/>
              </a:spcBef>
              <a:spcAft>
                <a:spcPts val="600"/>
              </a:spcAft>
            </a:pPr>
            <a:endParaRPr lang="en-US" sz="1200" i="0" dirty="0" smtClean="0">
              <a:solidFill>
                <a:srgbClr val="595959"/>
              </a:solidFill>
              <a:effectLst/>
              <a:latin typeface="+mn-lt"/>
              <a:ea typeface="Calibri" panose="020F0502020204030204" pitchFamily="34" charset="0"/>
              <a:cs typeface="Times New Roman" panose="02020603050405020304" pitchFamily="18" charset="0"/>
            </a:endParaRPr>
          </a:p>
          <a:p>
            <a:pPr>
              <a:spcBef>
                <a:spcPts val="600"/>
              </a:spcBef>
              <a:spcAft>
                <a:spcPts val="600"/>
              </a:spcAft>
            </a:pPr>
            <a:endParaRPr lang="en-US" dirty="0"/>
          </a:p>
          <a:p>
            <a:pPr>
              <a:spcBef>
                <a:spcPts val="600"/>
              </a:spcBef>
              <a:spcAft>
                <a:spcPts val="600"/>
              </a:spcAft>
            </a:pPr>
            <a:endParaRPr lang="en-US" sz="1200" i="0" dirty="0">
              <a:solidFill>
                <a:srgbClr val="595959"/>
              </a:solidFill>
              <a:effectLst/>
              <a:latin typeface="+mn-lt"/>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3BCCA36C-5F79-4324-939B-8B89FD5F0DEB}" type="slidenum">
              <a:rPr lang="en-IN" smtClean="0"/>
              <a:t>27</a:t>
            </a:fld>
            <a:endParaRPr lang="en-IN"/>
          </a:p>
        </p:txBody>
      </p:sp>
    </p:spTree>
    <p:extLst>
      <p:ext uri="{BB962C8B-B14F-4D97-AF65-F5344CB8AC3E}">
        <p14:creationId xmlns:p14="http://schemas.microsoft.com/office/powerpoint/2010/main" val="16542433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rgbClr val="595959"/>
                </a:solidFill>
                <a:effectLst/>
                <a:latin typeface="+mn-lt"/>
                <a:ea typeface="Calibri" panose="020F0502020204030204" pitchFamily="34" charset="0"/>
                <a:cs typeface="Calibri"/>
              </a:rPr>
              <a:t>Do you find it difficult to use the correct gender pronouns? </a:t>
            </a:r>
          </a:p>
        </p:txBody>
      </p:sp>
      <p:sp>
        <p:nvSpPr>
          <p:cNvPr id="4" name="Slide Number Placeholder 3"/>
          <p:cNvSpPr>
            <a:spLocks noGrp="1"/>
          </p:cNvSpPr>
          <p:nvPr>
            <p:ph type="sldNum" sz="quarter" idx="10"/>
          </p:nvPr>
        </p:nvSpPr>
        <p:spPr/>
        <p:txBody>
          <a:bodyPr/>
          <a:lstStyle/>
          <a:p>
            <a:fld id="{3BCCA36C-5F79-4324-939B-8B89FD5F0DEB}" type="slidenum">
              <a:rPr lang="en-IN" smtClean="0"/>
              <a:t>28</a:t>
            </a:fld>
            <a:endParaRPr lang="en-IN"/>
          </a:p>
        </p:txBody>
      </p:sp>
    </p:spTree>
    <p:extLst>
      <p:ext uri="{BB962C8B-B14F-4D97-AF65-F5344CB8AC3E}">
        <p14:creationId xmlns:p14="http://schemas.microsoft.com/office/powerpoint/2010/main" val="32352425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800"/>
              </a:spcAft>
              <a:buClrTx/>
              <a:buSzTx/>
              <a:buFontTx/>
              <a:buNone/>
              <a:tabLst/>
              <a:defRPr/>
            </a:pPr>
            <a:r>
              <a:rPr lang="en-US" sz="1200" b="0" i="0" kern="1200" baseline="0" dirty="0" smtClean="0">
                <a:solidFill>
                  <a:srgbClr val="595959"/>
                </a:solidFill>
                <a:effectLst/>
                <a:latin typeface="+mn-lt"/>
                <a:ea typeface="Calibri" panose="020F0502020204030204" pitchFamily="34" charset="0"/>
                <a:cs typeface="Calibri"/>
              </a:rPr>
              <a:t>M</a:t>
            </a:r>
            <a:r>
              <a:rPr lang="en-US" dirty="0" smtClean="0">
                <a:latin typeface="Avenir LT Std 35 Light"/>
                <a:cs typeface="Arial"/>
              </a:rPr>
              <a:t>ost people have similar reasons for not finding the usage of inclusive pronouns relevant or easy. They</a:t>
            </a:r>
            <a:r>
              <a:rPr lang="en-US" sz="1200" b="0" u="none" kern="1200" dirty="0" smtClean="0">
                <a:solidFill>
                  <a:srgbClr val="595959"/>
                </a:solidFill>
                <a:effectLst/>
                <a:latin typeface="+mn-lt"/>
                <a:cs typeface="Calibri"/>
              </a:rPr>
              <a:t> don't understand or are struggling to understand how to use gender pronouns </a:t>
            </a:r>
            <a:r>
              <a:rPr lang="en-US" b="0" dirty="0" smtClean="0">
                <a:latin typeface="Avenir LT Std 35 Light" panose="020B0402020203020204" pitchFamily="34" charset="0"/>
                <a:cs typeface="Calibri"/>
              </a:rPr>
              <a:t>properly</a:t>
            </a:r>
            <a:r>
              <a:rPr lang="en-US" sz="1200" b="0" u="none" kern="1200" dirty="0" smtClean="0">
                <a:solidFill>
                  <a:srgbClr val="595959"/>
                </a:solidFill>
                <a:effectLst/>
                <a:latin typeface="+mn-lt"/>
                <a:cs typeface="Calibri"/>
              </a:rPr>
              <a:t>.</a:t>
            </a:r>
          </a:p>
          <a:p>
            <a:pPr>
              <a:spcAft>
                <a:spcPts val="800"/>
              </a:spcAft>
            </a:pPr>
            <a:endParaRPr lang="en-US" sz="1200" b="0" u="none" kern="1200" dirty="0">
              <a:solidFill>
                <a:srgbClr val="595959"/>
              </a:solidFill>
              <a:effectLst/>
              <a:latin typeface="+mn-lt"/>
              <a:cs typeface="Calibri"/>
            </a:endParaRPr>
          </a:p>
        </p:txBody>
      </p:sp>
      <p:sp>
        <p:nvSpPr>
          <p:cNvPr id="4" name="Slide Number Placeholder 3"/>
          <p:cNvSpPr>
            <a:spLocks noGrp="1"/>
          </p:cNvSpPr>
          <p:nvPr>
            <p:ph type="sldNum" sz="quarter" idx="10"/>
          </p:nvPr>
        </p:nvSpPr>
        <p:spPr/>
        <p:txBody>
          <a:bodyPr/>
          <a:lstStyle/>
          <a:p>
            <a:fld id="{3BCCA36C-5F79-4324-939B-8B89FD5F0DEB}" type="slidenum">
              <a:rPr lang="en-IN" smtClean="0"/>
              <a:t>29</a:t>
            </a:fld>
            <a:endParaRPr lang="en-IN"/>
          </a:p>
        </p:txBody>
      </p:sp>
    </p:spTree>
    <p:extLst>
      <p:ext uri="{BB962C8B-B14F-4D97-AF65-F5344CB8AC3E}">
        <p14:creationId xmlns:p14="http://schemas.microsoft.com/office/powerpoint/2010/main" val="41878965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the end of this course, you will be able to:</a:t>
            </a:r>
          </a:p>
          <a:p>
            <a:pPr marL="171450" marR="0" lvl="0" indent="-171450">
              <a:lnSpc>
                <a:spcPct val="107000"/>
              </a:lnSpc>
              <a:spcBef>
                <a:spcPts val="960"/>
              </a:spcBef>
              <a:spcAft>
                <a:spcPts val="960"/>
              </a:spcAft>
              <a:buFont typeface="Wingdings" panose="05000000000000000000" pitchFamily="2" charset="2"/>
              <a:buChar char="§"/>
            </a:pPr>
            <a:r>
              <a:rPr lang="en-US" dirty="0" smtClean="0">
                <a:latin typeface="Arial" panose="020B0604020202020204" pitchFamily="34" charset="0"/>
                <a:ea typeface="Calibri" panose="020F0502020204030204" pitchFamily="34" charset="0"/>
                <a:cs typeface="Times New Roman" panose="02020603050405020304" pitchFamily="18" charset="0"/>
              </a:rPr>
              <a:t>Differentiate between gender identities,</a:t>
            </a:r>
            <a:endParaRPr lang="en-IN" dirty="0" smtClean="0">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7000"/>
              </a:lnSpc>
              <a:spcBef>
                <a:spcPts val="960"/>
              </a:spcBef>
              <a:spcAft>
                <a:spcPts val="960"/>
              </a:spcAft>
              <a:buClrTx/>
              <a:buSzTx/>
              <a:buFont typeface="Wingdings" panose="05000000000000000000" pitchFamily="2" charset="2"/>
              <a:buChar char="§"/>
              <a:tabLst/>
              <a:defRPr/>
            </a:pPr>
            <a:r>
              <a:rPr lang="en-US" b="0" dirty="0" smtClean="0">
                <a:latin typeface="Arial" panose="020B0604020202020204" pitchFamily="34" charset="0"/>
                <a:ea typeface="Calibri" panose="020F0502020204030204" pitchFamily="34" charset="0"/>
                <a:cs typeface="Times New Roman" panose="02020603050405020304" pitchFamily="18" charset="0"/>
              </a:rPr>
              <a:t>Explain gender-inclusive pronouns, and</a:t>
            </a:r>
            <a:endParaRPr lang="en-IN" b="0" dirty="0" smtClean="0">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nSpc>
                <a:spcPct val="107000"/>
              </a:lnSpc>
              <a:spcBef>
                <a:spcPts val="960"/>
              </a:spcBef>
              <a:spcAft>
                <a:spcPts val="960"/>
              </a:spcAft>
              <a:buFont typeface="Wingdings" panose="05000000000000000000" pitchFamily="2" charset="2"/>
              <a:buChar char="§"/>
            </a:pPr>
            <a:r>
              <a:rPr lang="en-US" dirty="0" smtClean="0">
                <a:latin typeface="Arial" panose="020B0604020202020204" pitchFamily="34" charset="0"/>
                <a:ea typeface="Calibri" panose="020F0502020204030204" pitchFamily="34" charset="0"/>
                <a:cs typeface="Times New Roman" panose="02020603050405020304" pitchFamily="18" charset="0"/>
              </a:rPr>
              <a:t>Address diverse groups with empathy.</a:t>
            </a:r>
            <a:endParaRPr lang="en-US" dirty="0" smtClean="0"/>
          </a:p>
          <a:p>
            <a:pPr marL="171450" indent="-171450">
              <a:buFont typeface="Wingdings" panose="05000000000000000000" pitchFamily="2" charset="2"/>
              <a:buChar char="§"/>
            </a:pPr>
            <a:endParaRPr lang="en-US" dirty="0" smtClean="0"/>
          </a:p>
          <a:p>
            <a:pPr marL="171450" indent="-171450">
              <a:buFont typeface="Wingdings" panose="05000000000000000000" pitchFamily="2" charset="2"/>
              <a:buChar char="§"/>
            </a:pPr>
            <a:endParaRPr lang="en-IN" dirty="0"/>
          </a:p>
        </p:txBody>
      </p:sp>
      <p:sp>
        <p:nvSpPr>
          <p:cNvPr id="4" name="Slide Number Placeholder 3"/>
          <p:cNvSpPr>
            <a:spLocks noGrp="1"/>
          </p:cNvSpPr>
          <p:nvPr>
            <p:ph type="sldNum" sz="quarter" idx="10"/>
          </p:nvPr>
        </p:nvSpPr>
        <p:spPr/>
        <p:txBody>
          <a:bodyPr/>
          <a:lstStyle/>
          <a:p>
            <a:fld id="{3BCCA36C-5F79-4324-939B-8B89FD5F0DEB}" type="slidenum">
              <a:rPr lang="en-IN" smtClean="0"/>
              <a:t>3</a:t>
            </a:fld>
            <a:endParaRPr lang="en-IN"/>
          </a:p>
        </p:txBody>
      </p:sp>
    </p:spTree>
    <p:extLst>
      <p:ext uri="{BB962C8B-B14F-4D97-AF65-F5344CB8AC3E}">
        <p14:creationId xmlns:p14="http://schemas.microsoft.com/office/powerpoint/2010/main" val="40053083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a:solidFill>
                  <a:schemeClr val="bg1"/>
                </a:solidFill>
                <a:latin typeface="Avenir LT Std 35 Light" panose="020B0402020203020204" pitchFamily="34" charset="0"/>
                <a:cs typeface="Arial"/>
              </a:rPr>
              <a:t>Click each image to learn about the common concerns.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i="0"/>
          </a:p>
        </p:txBody>
      </p:sp>
      <p:sp>
        <p:nvSpPr>
          <p:cNvPr id="4" name="Slide Number Placeholder 3"/>
          <p:cNvSpPr>
            <a:spLocks noGrp="1"/>
          </p:cNvSpPr>
          <p:nvPr>
            <p:ph type="sldNum" sz="quarter" idx="5"/>
          </p:nvPr>
        </p:nvSpPr>
        <p:spPr/>
        <p:txBody>
          <a:bodyPr/>
          <a:lstStyle/>
          <a:p>
            <a:fld id="{061EED19-5C3D-4F44-90AD-2987BFC82B61}" type="slidenum">
              <a:rPr lang="en-IN" smtClean="0"/>
              <a:t>30</a:t>
            </a:fld>
            <a:endParaRPr lang="en-IN"/>
          </a:p>
        </p:txBody>
      </p:sp>
    </p:spTree>
    <p:extLst>
      <p:ext uri="{BB962C8B-B14F-4D97-AF65-F5344CB8AC3E}">
        <p14:creationId xmlns:p14="http://schemas.microsoft.com/office/powerpoint/2010/main" val="5555627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i="0" kern="1200" dirty="0">
                <a:solidFill>
                  <a:schemeClr val="tx1"/>
                </a:solidFill>
                <a:effectLst/>
                <a:latin typeface="+mn-lt"/>
                <a:ea typeface="+mn-ea"/>
                <a:cs typeface="+mn-cs"/>
              </a:rPr>
              <a:t>For some</a:t>
            </a:r>
            <a:r>
              <a:rPr lang="en-IN" sz="1200" i="0" kern="1200" baseline="0" dirty="0">
                <a:solidFill>
                  <a:schemeClr val="tx1"/>
                </a:solidFill>
                <a:effectLst/>
                <a:latin typeface="+mn-lt"/>
                <a:ea typeface="+mn-ea"/>
                <a:cs typeface="+mn-cs"/>
              </a:rPr>
              <a:t> people its hard to say the pronouns. They don’t always get how to use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i="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mn-lt"/>
                <a:ea typeface="+mn-ea"/>
                <a:cs typeface="+mn-cs"/>
              </a:rPr>
              <a:t>The solution is, more practice. The more we practice and make space for pronouns to be normalized, the easier it gets.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kern="1200" dirty="0">
                <a:solidFill>
                  <a:schemeClr val="tx1"/>
                </a:solidFill>
                <a:effectLst/>
                <a:latin typeface="+mn-lt"/>
                <a:ea typeface="+mn-ea"/>
                <a:cs typeface="+mn-cs"/>
              </a:rPr>
              <a:t>For the most part, as with anything new, it just takes practice to become more familiar and comfortable.</a:t>
            </a:r>
            <a:endParaRPr lang="en-IN" i="0" dirty="0"/>
          </a:p>
        </p:txBody>
      </p:sp>
      <p:sp>
        <p:nvSpPr>
          <p:cNvPr id="4" name="Slide Number Placeholder 3"/>
          <p:cNvSpPr>
            <a:spLocks noGrp="1"/>
          </p:cNvSpPr>
          <p:nvPr>
            <p:ph type="sldNum" sz="quarter" idx="5"/>
          </p:nvPr>
        </p:nvSpPr>
        <p:spPr/>
        <p:txBody>
          <a:bodyPr/>
          <a:lstStyle/>
          <a:p>
            <a:fld id="{061EED19-5C3D-4F44-90AD-2987BFC82B61}" type="slidenum">
              <a:rPr lang="en-IN" smtClean="0"/>
              <a:t>31</a:t>
            </a:fld>
            <a:endParaRPr lang="en-IN"/>
          </a:p>
        </p:txBody>
      </p:sp>
    </p:spTree>
    <p:extLst>
      <p:ext uri="{BB962C8B-B14F-4D97-AF65-F5344CB8AC3E}">
        <p14:creationId xmlns:p14="http://schemas.microsoft.com/office/powerpoint/2010/main" val="563559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a:solidFill>
                  <a:schemeClr val="tx1"/>
                </a:solidFill>
                <a:effectLst/>
                <a:latin typeface="+mn-lt"/>
                <a:ea typeface="+mn-ea"/>
                <a:cs typeface="+mn-cs"/>
              </a:rPr>
              <a:t>Some</a:t>
            </a:r>
            <a:r>
              <a:rPr lang="en-US" sz="1200" i="0" kern="1200" baseline="0" dirty="0">
                <a:solidFill>
                  <a:schemeClr val="tx1"/>
                </a:solidFill>
                <a:effectLst/>
                <a:latin typeface="+mn-lt"/>
                <a:ea typeface="+mn-ea"/>
                <a:cs typeface="+mn-cs"/>
              </a:rPr>
              <a:t> people preferred it when there were only two choices. </a:t>
            </a:r>
          </a:p>
          <a:p>
            <a:endParaRPr lang="en-US" sz="1200" i="0" kern="1200" baseline="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solution is, when we don't know the gender of someone we're talking about, it’s better to substitute </a:t>
            </a:r>
            <a:r>
              <a:rPr lang="en-US" sz="1200" b="0" i="0" kern="1200" dirty="0" smtClean="0">
                <a:solidFill>
                  <a:schemeClr val="tx1"/>
                </a:solidFill>
                <a:effectLst/>
                <a:latin typeface="+mn-lt"/>
                <a:ea typeface="+mn-ea"/>
                <a:cs typeface="+mn-cs"/>
              </a:rPr>
              <a:t>“they” </a:t>
            </a:r>
            <a:r>
              <a:rPr lang="en-US" sz="1200" b="0" i="0" kern="1200" dirty="0">
                <a:solidFill>
                  <a:schemeClr val="tx1"/>
                </a:solidFill>
                <a:effectLst/>
                <a:latin typeface="+mn-lt"/>
                <a:ea typeface="+mn-ea"/>
                <a:cs typeface="+mn-cs"/>
              </a:rPr>
              <a:t>instead of using </a:t>
            </a:r>
            <a:r>
              <a:rPr lang="en-US" sz="1200" b="0" i="0" kern="1200" dirty="0" smtClean="0">
                <a:solidFill>
                  <a:schemeClr val="tx1"/>
                </a:solidFill>
                <a:effectLst/>
                <a:latin typeface="+mn-lt"/>
                <a:ea typeface="+mn-ea"/>
                <a:cs typeface="+mn-cs"/>
              </a:rPr>
              <a:t>“he” </a:t>
            </a:r>
            <a:r>
              <a:rPr lang="en-US" sz="1200" b="0" i="0" kern="1200" dirty="0">
                <a:solidFill>
                  <a:schemeClr val="tx1"/>
                </a:solidFill>
                <a:effectLst/>
                <a:latin typeface="+mn-lt"/>
                <a:ea typeface="+mn-ea"/>
                <a:cs typeface="+mn-cs"/>
              </a:rPr>
              <a:t>or </a:t>
            </a:r>
            <a:r>
              <a:rPr lang="en-US" sz="1200" b="0" i="0" strike="sngStrike" kern="1200" dirty="0" smtClean="0">
                <a:solidFill>
                  <a:schemeClr val="tx1"/>
                </a:solidFill>
                <a:effectLst/>
                <a:latin typeface="+mn-lt"/>
                <a:ea typeface="+mn-ea"/>
                <a:cs typeface="+mn-cs"/>
              </a:rPr>
              <a:t>“she”. </a:t>
            </a:r>
            <a:r>
              <a:rPr lang="en-US" sz="1200" b="1" i="0" kern="1200" dirty="0" smtClean="0">
                <a:solidFill>
                  <a:schemeClr val="tx1"/>
                </a:solidFill>
                <a:effectLst/>
                <a:latin typeface="+mn-lt"/>
                <a:ea typeface="+mn-ea"/>
                <a:cs typeface="+mn-cs"/>
              </a:rPr>
              <a:t>“she.”</a:t>
            </a:r>
            <a:endParaRPr lang="en-US" sz="1200" b="1" i="0" kern="1200" dirty="0">
              <a:solidFill>
                <a:schemeClr val="tx1"/>
              </a:solidFill>
              <a:effectLst/>
              <a:latin typeface="+mn-lt"/>
              <a:ea typeface="+mn-ea"/>
              <a:cs typeface="+mn-cs"/>
            </a:endParaRPr>
          </a:p>
          <a:p>
            <a:endParaRPr lang="en-US" sz="1200" i="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For example, “I heard Sam just had a new baby.</a:t>
            </a:r>
            <a:r>
              <a:rPr lang="en-US" sz="1200" i="0" kern="1200" baseline="0" dirty="0">
                <a:solidFill>
                  <a:schemeClr val="tx1"/>
                </a:solidFill>
                <a:effectLst/>
                <a:latin typeface="+mn-lt"/>
                <a:ea typeface="+mn-ea"/>
                <a:cs typeface="+mn-cs"/>
              </a:rPr>
              <a:t> W</a:t>
            </a:r>
            <a:r>
              <a:rPr lang="en-US" sz="1200" i="0" kern="1200" dirty="0">
                <a:solidFill>
                  <a:schemeClr val="tx1"/>
                </a:solidFill>
                <a:effectLst/>
                <a:latin typeface="+mn-lt"/>
                <a:ea typeface="+mn-ea"/>
                <a:cs typeface="+mn-cs"/>
              </a:rPr>
              <a:t>hat is their name?” </a:t>
            </a:r>
            <a:endParaRPr lang="en-US" sz="1200" i="0" kern="1200" dirty="0" smtClean="0">
              <a:solidFill>
                <a:schemeClr val="tx1"/>
              </a:solidFill>
              <a:effectLst/>
              <a:latin typeface="+mn-lt"/>
              <a:ea typeface="+mn-ea"/>
              <a:cs typeface="+mn-cs"/>
            </a:endParaRPr>
          </a:p>
          <a:p>
            <a:endParaRPr lang="en-US" sz="1200" i="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61EED19-5C3D-4F44-90AD-2987BFC82B61}" type="slidenum">
              <a:rPr lang="en-IN" smtClean="0"/>
              <a:t>32</a:t>
            </a:fld>
            <a:endParaRPr lang="en-IN"/>
          </a:p>
        </p:txBody>
      </p:sp>
    </p:spTree>
    <p:extLst>
      <p:ext uri="{BB962C8B-B14F-4D97-AF65-F5344CB8AC3E}">
        <p14:creationId xmlns:p14="http://schemas.microsoft.com/office/powerpoint/2010/main" val="5604540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Some people may say that, the singular “they” is not grammatically correct.</a:t>
            </a:r>
            <a:r>
              <a:rPr lang="en-US" sz="1200" b="0" kern="1200" baseline="0" dirty="0">
                <a:solidFill>
                  <a:schemeClr val="tx1"/>
                </a:solidFill>
                <a:effectLst/>
                <a:latin typeface="+mn-lt"/>
                <a:ea typeface="+mn-ea"/>
                <a:cs typeface="+mn-cs"/>
              </a:rPr>
              <a:t> </a:t>
            </a:r>
          </a:p>
          <a:p>
            <a:endParaRPr lang="en-US" sz="1200" b="0" kern="1200" baseline="0" dirty="0">
              <a:solidFill>
                <a:schemeClr val="tx1"/>
              </a:solidFill>
              <a:effectLst/>
              <a:latin typeface="+mn-lt"/>
              <a:ea typeface="+mn-ea"/>
              <a:cs typeface="+mn-cs"/>
            </a:endParaRPr>
          </a:p>
          <a:p>
            <a:r>
              <a:rPr lang="en-US" sz="1200" b="0" kern="1200" baseline="0" dirty="0">
                <a:solidFill>
                  <a:schemeClr val="tx1"/>
                </a:solidFill>
                <a:effectLst/>
                <a:latin typeface="+mn-lt"/>
                <a:ea typeface="+mn-ea"/>
                <a:cs typeface="+mn-cs"/>
              </a:rPr>
              <a:t>Actually, t</a:t>
            </a:r>
            <a:r>
              <a:rPr lang="en-US" sz="1200" b="0" kern="1200" dirty="0">
                <a:solidFill>
                  <a:schemeClr val="tx1"/>
                </a:solidFill>
                <a:effectLst/>
                <a:latin typeface="+mn-lt"/>
                <a:ea typeface="+mn-ea"/>
                <a:cs typeface="+mn-cs"/>
              </a:rPr>
              <a:t>he singular “they” was added to the dictionary in 2018. As with many languages, the English language is fluid, it changes and adapts to how it's used in our day-to-day world, and the singular “they” is no exception.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While it can feel awkward at first when starting to incorporate the singular </a:t>
            </a:r>
            <a:r>
              <a:rPr lang="en-US" sz="1200" b="0" kern="1200" dirty="0" smtClean="0">
                <a:solidFill>
                  <a:schemeClr val="tx1"/>
                </a:solidFill>
                <a:effectLst/>
                <a:latin typeface="+mn-lt"/>
                <a:ea typeface="+mn-ea"/>
                <a:cs typeface="+mn-cs"/>
              </a:rPr>
              <a:t>“they</a:t>
            </a:r>
            <a:r>
              <a:rPr lang="en-US" sz="1200" b="0" kern="1200" dirty="0">
                <a:solidFill>
                  <a:schemeClr val="tx1"/>
                </a:solidFill>
                <a:effectLst/>
                <a:latin typeface="+mn-lt"/>
                <a:ea typeface="+mn-ea"/>
                <a:cs typeface="+mn-cs"/>
              </a:rPr>
              <a:t>” into daily usage, the truth is, we </a:t>
            </a:r>
            <a:r>
              <a:rPr lang="en-US" sz="1200" b="0" kern="1200" dirty="0" smtClean="0">
                <a:solidFill>
                  <a:schemeClr val="tx1"/>
                </a:solidFill>
                <a:effectLst/>
                <a:latin typeface="+mn-lt"/>
                <a:ea typeface="+mn-ea"/>
                <a:cs typeface="+mn-cs"/>
              </a:rPr>
              <a:t>use </a:t>
            </a:r>
            <a:r>
              <a:rPr lang="en-US" sz="1200" b="0" kern="1200" dirty="0">
                <a:solidFill>
                  <a:schemeClr val="tx1"/>
                </a:solidFill>
                <a:effectLst/>
                <a:latin typeface="+mn-lt"/>
                <a:ea typeface="+mn-ea"/>
                <a:cs typeface="+mn-cs"/>
              </a:rPr>
              <a:t>it all the time in English, often without realizing it.</a:t>
            </a:r>
          </a:p>
          <a:p>
            <a:endParaRPr lang="en-IN" sz="1200" b="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For example, "Someone left their phone at the bar. I should get it back to them somehow. I'm sure they are looking for it</a:t>
            </a:r>
            <a:r>
              <a:rPr lang="en-GB" sz="1200" b="0" i="0" kern="120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0" i="0" dirty="0" smtClean="0"/>
          </a:p>
          <a:p>
            <a:endParaRPr lang="en-I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0" i="0" dirty="0"/>
          </a:p>
        </p:txBody>
      </p:sp>
      <p:sp>
        <p:nvSpPr>
          <p:cNvPr id="4" name="Slide Number Placeholder 3"/>
          <p:cNvSpPr>
            <a:spLocks noGrp="1"/>
          </p:cNvSpPr>
          <p:nvPr>
            <p:ph type="sldNum" sz="quarter" idx="5"/>
          </p:nvPr>
        </p:nvSpPr>
        <p:spPr/>
        <p:txBody>
          <a:bodyPr/>
          <a:lstStyle/>
          <a:p>
            <a:fld id="{061EED19-5C3D-4F44-90AD-2987BFC82B61}" type="slidenum">
              <a:rPr lang="en-IN" smtClean="0"/>
              <a:t>33</a:t>
            </a:fld>
            <a:endParaRPr lang="en-IN"/>
          </a:p>
        </p:txBody>
      </p:sp>
    </p:spTree>
    <p:extLst>
      <p:ext uri="{BB962C8B-B14F-4D97-AF65-F5344CB8AC3E}">
        <p14:creationId xmlns:p14="http://schemas.microsoft.com/office/powerpoint/2010/main" val="33089938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tx2"/>
                </a:solidFill>
              </a:rPr>
              <a:t>As with anything about a person you’re meeting for the first time (like their name!) when you aren’t sure what pronouns to use, simply asking is the best practice.</a:t>
            </a:r>
            <a:endParaRPr lang="en-US" dirty="0">
              <a:solidFill>
                <a:schemeClr val="tx2"/>
              </a:solidFill>
            </a:endParaRPr>
          </a:p>
          <a:p>
            <a:endParaRPr lang="en-US" dirty="0">
              <a:latin typeface="Avenir LT Std 35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Avenir LT Std 35 Light"/>
              </a:rPr>
              <a:t>The best way to ask is by first sharing your pronouns and then asking others. </a:t>
            </a:r>
            <a:endParaRPr lang="en-US" dirty="0" smtClean="0"/>
          </a:p>
          <a:p>
            <a:endParaRPr lang="en-US" dirty="0" smtClean="0">
              <a:latin typeface="Avenir LT Std 35 Light"/>
            </a:endParaRPr>
          </a:p>
          <a:p>
            <a:r>
              <a:rPr lang="en-US" dirty="0" smtClean="0">
                <a:latin typeface="Avenir LT Std 35 Light"/>
              </a:rPr>
              <a:t>If you’re unable to ask someone's pronouns privately, use their name until you know for sure.  </a:t>
            </a:r>
          </a:p>
          <a:p>
            <a:endParaRPr lang="en-US" dirty="0">
              <a:latin typeface="Avenir LT Std 35 Light"/>
            </a:endParaRPr>
          </a:p>
        </p:txBody>
      </p:sp>
      <p:sp>
        <p:nvSpPr>
          <p:cNvPr id="4" name="Slide Number Placeholder 3"/>
          <p:cNvSpPr>
            <a:spLocks noGrp="1"/>
          </p:cNvSpPr>
          <p:nvPr>
            <p:ph type="sldNum" sz="quarter" idx="5"/>
          </p:nvPr>
        </p:nvSpPr>
        <p:spPr/>
        <p:txBody>
          <a:bodyPr/>
          <a:lstStyle/>
          <a:p>
            <a:fld id="{061EED19-5C3D-4F44-90AD-2987BFC82B61}" type="slidenum">
              <a:rPr lang="en-IN" smtClean="0"/>
              <a:t>34</a:t>
            </a:fld>
            <a:endParaRPr lang="en-IN"/>
          </a:p>
        </p:txBody>
      </p:sp>
    </p:spTree>
    <p:extLst>
      <p:ext uri="{BB962C8B-B14F-4D97-AF65-F5344CB8AC3E}">
        <p14:creationId xmlns:p14="http://schemas.microsoft.com/office/powerpoint/2010/main" val="6305959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0" dirty="0">
                <a:latin typeface="+mn-lt"/>
              </a:rPr>
              <a:t>Let’s recall what </a:t>
            </a:r>
            <a:r>
              <a:rPr lang="en-US" b="0" dirty="0">
                <a:latin typeface="+mn-lt"/>
              </a:rPr>
              <a:t>Subtle Acts of Exclusion (SAE) are. </a:t>
            </a:r>
            <a:br>
              <a:rPr lang="en-US" b="0" dirty="0">
                <a:latin typeface="+mn-lt"/>
              </a:rPr>
            </a:br>
            <a:endParaRPr lang="en-IN" b="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Subtle: It doesn't always feel subtle when it happens to you, but the subtlety makes it so that it keeps happening.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Acts: They are things people say and do, not just intentions.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Exclusion: They create and perpetuate the exclusion of people </a:t>
            </a:r>
            <a:r>
              <a:rPr lang="en-US" b="0" strike="sngStrike" dirty="0"/>
              <a:t>with</a:t>
            </a:r>
            <a:r>
              <a:rPr lang="en-US" b="0" dirty="0"/>
              <a:t> </a:t>
            </a:r>
            <a:r>
              <a:rPr lang="en-US" b="1" dirty="0" smtClean="0"/>
              <a:t>from</a:t>
            </a:r>
            <a:r>
              <a:rPr lang="en-US" b="0" dirty="0" smtClean="0"/>
              <a:t> marginalized </a:t>
            </a:r>
            <a:r>
              <a:rPr lang="en-US" b="1" dirty="0" smtClean="0"/>
              <a:t>backgrounds and</a:t>
            </a:r>
            <a:r>
              <a:rPr lang="en-US" b="0" dirty="0" smtClean="0"/>
              <a:t> identities.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p:sp>
        <p:nvSpPr>
          <p:cNvPr id="4" name="Slide Number Placeholder 3"/>
          <p:cNvSpPr>
            <a:spLocks noGrp="1"/>
          </p:cNvSpPr>
          <p:nvPr>
            <p:ph type="sldNum" sz="quarter" idx="5"/>
          </p:nvPr>
        </p:nvSpPr>
        <p:spPr/>
        <p:txBody>
          <a:bodyPr/>
          <a:lstStyle/>
          <a:p>
            <a:fld id="{061EED19-5C3D-4F44-90AD-2987BFC82B61}" type="slidenum">
              <a:rPr lang="en-IN" smtClean="0"/>
              <a:t>35</a:t>
            </a:fld>
            <a:endParaRPr lang="en-IN"/>
          </a:p>
        </p:txBody>
      </p:sp>
    </p:spTree>
    <p:extLst>
      <p:ext uri="{BB962C8B-B14F-4D97-AF65-F5344CB8AC3E}">
        <p14:creationId xmlns:p14="http://schemas.microsoft.com/office/powerpoint/2010/main" val="14861527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Avenir LT Std 35 Light" panose="020B0402020203020204" pitchFamily="34" charset="0"/>
              </a:rPr>
              <a:t>Have</a:t>
            </a:r>
            <a:r>
              <a:rPr lang="en-US" sz="1200" baseline="0" dirty="0">
                <a:latin typeface="Avenir LT Std 35 Light" panose="020B0402020203020204" pitchFamily="34" charset="0"/>
              </a:rPr>
              <a:t> a look at this situation.</a:t>
            </a:r>
          </a:p>
          <a:p>
            <a:endParaRPr lang="en-US" sz="1200" b="0" baseline="0" dirty="0">
              <a:latin typeface="Avenir LT Std 35 Light" panose="020B04020202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smtClean="0">
                <a:solidFill>
                  <a:srgbClr val="FF0000"/>
                </a:solidFill>
                <a:latin typeface="Avenir LT Std 35 Light"/>
              </a:rPr>
              <a:t>When Matthew started his new job, it was around the holidays, and there were lots of parties taking place both virtual and in person. People would ask him if his girlfriend or wife would be attending. Every time this happened, his heart would pound, his palms would sweat, knowing he’d have to come out, again, to his coworkers. “I have a husband,” he’d say and watch various ranges of surprise take over their faces.</a:t>
            </a:r>
          </a:p>
          <a:p>
            <a:endParaRPr lang="en-US" sz="1200" dirty="0">
              <a:latin typeface="Avenir LT Std 35 Light" panose="020B0402020203020204" pitchFamily="34" charset="0"/>
            </a:endParaRPr>
          </a:p>
          <a:p>
            <a:r>
              <a:rPr lang="en-US" sz="1200" dirty="0">
                <a:latin typeface="Avenir LT Std 35 Light" panose="020B0402020203020204" pitchFamily="34" charset="0"/>
              </a:rPr>
              <a:t>How can Matthew’s </a:t>
            </a:r>
            <a:r>
              <a:rPr lang="en-US" sz="1200" dirty="0" smtClean="0">
                <a:latin typeface="Avenir LT Std 35 Light" panose="020B0402020203020204" pitchFamily="34" charset="0"/>
              </a:rPr>
              <a:t>colleagues </a:t>
            </a:r>
            <a:r>
              <a:rPr lang="en-US" sz="1200" dirty="0">
                <a:latin typeface="Avenir LT Std 35 Light" panose="020B0402020203020204" pitchFamily="34" charset="0"/>
              </a:rPr>
              <a:t>help ensure this doesn’t keep happening? </a:t>
            </a:r>
          </a:p>
          <a:p>
            <a:endParaRPr lang="en-US" sz="1200" dirty="0">
              <a:latin typeface="Avenir LT Std 35 Light" panose="020B0402020203020204" pitchFamily="34" charset="0"/>
            </a:endParaRPr>
          </a:p>
          <a:p>
            <a:r>
              <a:rPr lang="en-US" sz="1200" dirty="0">
                <a:latin typeface="Avenir LT Std 35 Light" panose="020B0402020203020204" pitchFamily="34" charset="0"/>
              </a:rPr>
              <a:t>Select the correct answer and click CHECK.</a:t>
            </a:r>
          </a:p>
          <a:p>
            <a:endParaRPr lang="en-US" sz="1200" dirty="0">
              <a:latin typeface="Avenir LT Std 35 Light" panose="020B0402020203020204" pitchFamily="34" charset="0"/>
            </a:endParaRPr>
          </a:p>
          <a:p>
            <a:endParaRPr lang="en-US" sz="1200" dirty="0">
              <a:latin typeface="Avenir LT Std 35 Light" panose="020B0402020203020204" pitchFamily="34" charset="0"/>
            </a:endParaRPr>
          </a:p>
        </p:txBody>
      </p:sp>
      <p:sp>
        <p:nvSpPr>
          <p:cNvPr id="4" name="Slide Number Placeholder 3"/>
          <p:cNvSpPr>
            <a:spLocks noGrp="1"/>
          </p:cNvSpPr>
          <p:nvPr>
            <p:ph type="sldNum" sz="quarter" idx="10"/>
          </p:nvPr>
        </p:nvSpPr>
        <p:spPr/>
        <p:txBody>
          <a:bodyPr/>
          <a:lstStyle/>
          <a:p>
            <a:fld id="{3BCCA36C-5F79-4324-939B-8B89FD5F0DEB}" type="slidenum">
              <a:rPr lang="en-IN" smtClean="0"/>
              <a:t>36</a:t>
            </a:fld>
            <a:endParaRPr lang="en-IN"/>
          </a:p>
        </p:txBody>
      </p:sp>
    </p:spTree>
    <p:extLst>
      <p:ext uri="{BB962C8B-B14F-4D97-AF65-F5344CB8AC3E}">
        <p14:creationId xmlns:p14="http://schemas.microsoft.com/office/powerpoint/2010/main" val="29897374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1000"/>
              </a:spcBef>
              <a:spcAft>
                <a:spcPts val="600"/>
              </a:spcAft>
              <a:buClrTx/>
              <a:buSzTx/>
              <a:buFontTx/>
              <a:buNone/>
              <a:tabLst/>
              <a:defRPr/>
            </a:pPr>
            <a:r>
              <a:rPr lang="en-US" sz="1200" b="1" dirty="0" smtClean="0">
                <a:latin typeface="Avenir LT Std 35 Light" panose="020B0402020203020204" pitchFamily="34" charset="0"/>
                <a:cs typeface="Arial"/>
              </a:rPr>
              <a:t>Excellent! Matthew’s colleagues should use gender-neutral terms like “spouse” or “partner” to refer to his significant other.</a:t>
            </a:r>
          </a:p>
          <a:p>
            <a:pPr>
              <a:spcBef>
                <a:spcPts val="1000"/>
              </a:spcBef>
              <a:spcAft>
                <a:spcPts val="600"/>
              </a:spcAft>
            </a:pPr>
            <a:endParaRPr lang="en-US" sz="1200" b="1" dirty="0">
              <a:latin typeface="Avenir LT Std 35 Light" panose="020B0402020203020204" pitchFamily="34" charset="0"/>
              <a:cs typeface="Arial"/>
            </a:endParaRPr>
          </a:p>
        </p:txBody>
      </p:sp>
      <p:sp>
        <p:nvSpPr>
          <p:cNvPr id="4" name="Slide Number Placeholder 3"/>
          <p:cNvSpPr>
            <a:spLocks noGrp="1"/>
          </p:cNvSpPr>
          <p:nvPr>
            <p:ph type="sldNum" sz="quarter" idx="10"/>
          </p:nvPr>
        </p:nvSpPr>
        <p:spPr/>
        <p:txBody>
          <a:bodyPr/>
          <a:lstStyle/>
          <a:p>
            <a:fld id="{3BCCA36C-5F79-4324-939B-8B89FD5F0DEB}" type="slidenum">
              <a:rPr lang="en-IN" smtClean="0"/>
              <a:t>37</a:t>
            </a:fld>
            <a:endParaRPr lang="en-IN"/>
          </a:p>
        </p:txBody>
      </p:sp>
    </p:spTree>
    <p:extLst>
      <p:ext uri="{BB962C8B-B14F-4D97-AF65-F5344CB8AC3E}">
        <p14:creationId xmlns:p14="http://schemas.microsoft.com/office/powerpoint/2010/main" val="1625376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1000"/>
              </a:spcBef>
              <a:spcAft>
                <a:spcPts val="600"/>
              </a:spcAft>
              <a:buClrTx/>
              <a:buSzTx/>
              <a:buFontTx/>
              <a:buNone/>
              <a:tabLst/>
              <a:defRPr/>
            </a:pPr>
            <a:r>
              <a:rPr lang="en-US" sz="1200" b="1" dirty="0" smtClean="0">
                <a:latin typeface="Avenir LT Std 35 Light" panose="020B0402020203020204" pitchFamily="34" charset="0"/>
                <a:cs typeface="Arial"/>
              </a:rPr>
              <a:t>Not quite. Matthew’s colleagues should use gender-neutral terms like “spouse” or” partner” to refer to his significant other.</a:t>
            </a:r>
          </a:p>
          <a:p>
            <a:pPr>
              <a:spcBef>
                <a:spcPts val="1000"/>
              </a:spcBef>
              <a:spcAft>
                <a:spcPts val="600"/>
              </a:spcAft>
            </a:pPr>
            <a:endParaRPr lang="en-US" sz="1200" b="1" dirty="0">
              <a:latin typeface="Avenir LT Std 35 Light" panose="020B0402020203020204" pitchFamily="34" charset="0"/>
              <a:cs typeface="Arial"/>
            </a:endParaRPr>
          </a:p>
        </p:txBody>
      </p:sp>
      <p:sp>
        <p:nvSpPr>
          <p:cNvPr id="4" name="Slide Number Placeholder 3"/>
          <p:cNvSpPr>
            <a:spLocks noGrp="1"/>
          </p:cNvSpPr>
          <p:nvPr>
            <p:ph type="sldNum" sz="quarter" idx="10"/>
          </p:nvPr>
        </p:nvSpPr>
        <p:spPr/>
        <p:txBody>
          <a:bodyPr/>
          <a:lstStyle/>
          <a:p>
            <a:fld id="{3BCCA36C-5F79-4324-939B-8B89FD5F0DEB}" type="slidenum">
              <a:rPr lang="en-IN" smtClean="0"/>
              <a:t>38</a:t>
            </a:fld>
            <a:endParaRPr lang="en-IN"/>
          </a:p>
        </p:txBody>
      </p:sp>
    </p:spTree>
    <p:extLst>
      <p:ext uri="{BB962C8B-B14F-4D97-AF65-F5344CB8AC3E}">
        <p14:creationId xmlns:p14="http://schemas.microsoft.com/office/powerpoint/2010/main" val="41641981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strike="sngStrike" dirty="0">
                <a:latin typeface="Avenir LT Std 35 Light" panose="020B0402020203020204" pitchFamily="34" charset="0"/>
              </a:rPr>
              <a:t>Here</a:t>
            </a:r>
            <a:r>
              <a:rPr lang="en-US" sz="1200" strike="sngStrike" baseline="0" dirty="0">
                <a:latin typeface="Avenir LT Std 35 Light" panose="020B0402020203020204" pitchFamily="34" charset="0"/>
              </a:rPr>
              <a:t>’s another situation, </a:t>
            </a:r>
            <a:r>
              <a:rPr lang="en-US" sz="1200" b="0" strike="sngStrike" baseline="0" dirty="0" smtClean="0">
                <a:solidFill>
                  <a:srgbClr val="FF0000"/>
                </a:solidFill>
                <a:latin typeface="Avenir LT Std 35 Light"/>
              </a:rPr>
              <a:t>a</a:t>
            </a:r>
            <a:r>
              <a:rPr lang="en-US" sz="1200" b="0" strike="sngStrike" dirty="0" smtClean="0">
                <a:solidFill>
                  <a:srgbClr val="FF0000"/>
                </a:solidFill>
                <a:latin typeface="Avenir LT Std 35 Light"/>
              </a:rPr>
              <a:t>fter</a:t>
            </a:r>
            <a:r>
              <a:rPr lang="en-US" sz="1200" b="1" dirty="0" smtClean="0">
                <a:solidFill>
                  <a:srgbClr val="FF0000"/>
                </a:solidFill>
                <a:latin typeface="Avenir LT Std 35 Light"/>
              </a:rPr>
              <a:t> </a:t>
            </a:r>
            <a:r>
              <a:rPr lang="en-US" sz="1200" b="1" dirty="0" smtClean="0">
                <a:latin typeface="Avenir LT Std 35 Light" panose="020B0402020203020204" pitchFamily="34" charset="0"/>
              </a:rPr>
              <a:t>Here</a:t>
            </a:r>
            <a:r>
              <a:rPr lang="en-US" sz="1200" b="1" baseline="0" dirty="0" smtClean="0">
                <a:latin typeface="Avenir LT Std 35 Light" panose="020B0402020203020204" pitchFamily="34" charset="0"/>
              </a:rPr>
              <a:t>’s another situation. </a:t>
            </a:r>
            <a:r>
              <a:rPr lang="en-US" sz="1200" b="1" strike="noStrike" baseline="0" dirty="0" smtClean="0">
                <a:solidFill>
                  <a:srgbClr val="FF0000"/>
                </a:solidFill>
                <a:latin typeface="Avenir LT Std 35 Light"/>
              </a:rPr>
              <a:t>A</a:t>
            </a:r>
            <a:r>
              <a:rPr lang="en-US" sz="1200" b="1" dirty="0" smtClean="0">
                <a:solidFill>
                  <a:srgbClr val="FF0000"/>
                </a:solidFill>
                <a:latin typeface="Avenir LT Std 35 Light"/>
              </a:rPr>
              <a:t>fter</a:t>
            </a:r>
            <a:r>
              <a:rPr lang="en-US" sz="1200" b="0" dirty="0" smtClean="0">
                <a:solidFill>
                  <a:srgbClr val="FF0000"/>
                </a:solidFill>
                <a:latin typeface="Avenir LT Std 35 Light"/>
              </a:rPr>
              <a:t> Dani signed a new client, they became the primary point of contact. Anticipating the awkward moment and blank stares they often get when they share their pronouns as they/them, Dani reached out to the program manager to introduce themselves. Before they said anything, the program manager said, “Hi! I’m Emily, and I use she/her pronouns. I’m looking forward to working with you! What pronouns do you use?” Dani felt at ease and took a deep breath. </a:t>
            </a:r>
            <a:endParaRPr lang="en-US" b="0" dirty="0" smtClean="0">
              <a:solidFill>
                <a:srgbClr val="FF0000"/>
              </a:solidFill>
            </a:endParaRPr>
          </a:p>
          <a:p>
            <a:pPr lvl="0">
              <a:defRPr/>
            </a:pPr>
            <a:endParaRPr lang="en-US" sz="1200" b="1" dirty="0" smtClean="0">
              <a:solidFill>
                <a:srgbClr val="FF0000"/>
              </a:solidFill>
              <a:latin typeface="Avenir LT Std 35 Light" panose="020B0402020203020204" pitchFamily="34" charset="0"/>
            </a:endParaRPr>
          </a:p>
          <a:p>
            <a:pPr>
              <a:spcAft>
                <a:spcPts val="1200"/>
              </a:spcAft>
            </a:pPr>
            <a:r>
              <a:rPr lang="en-US" dirty="0" smtClean="0">
                <a:solidFill>
                  <a:schemeClr val="bg1"/>
                </a:solidFill>
                <a:latin typeface="Avenir LT Std 35 Light" panose="020B0402020203020204" pitchFamily="34" charset="0"/>
              </a:rPr>
              <a:t>Do </a:t>
            </a:r>
            <a:r>
              <a:rPr lang="en-US" dirty="0">
                <a:solidFill>
                  <a:schemeClr val="bg1"/>
                </a:solidFill>
                <a:latin typeface="Avenir LT Std 35 Light" panose="020B0402020203020204" pitchFamily="34" charset="0"/>
              </a:rPr>
              <a:t>you think introducing </a:t>
            </a:r>
            <a:r>
              <a:rPr lang="en-US" dirty="0" smtClean="0">
                <a:solidFill>
                  <a:schemeClr val="bg1"/>
                </a:solidFill>
                <a:latin typeface="Avenir LT Std 35 Light" panose="020B0402020203020204" pitchFamily="34" charset="0"/>
              </a:rPr>
              <a:t>pronouns </a:t>
            </a:r>
            <a:r>
              <a:rPr lang="en-US" dirty="0">
                <a:solidFill>
                  <a:schemeClr val="bg1"/>
                </a:solidFill>
                <a:latin typeface="Avenir LT Std 35 Light" panose="020B0402020203020204" pitchFamily="34" charset="0"/>
              </a:rPr>
              <a:t>was necessary?</a:t>
            </a:r>
          </a:p>
          <a:p>
            <a:endParaRPr lang="en-US" sz="1050" i="1" dirty="0">
              <a:solidFill>
                <a:schemeClr val="bg1"/>
              </a:solidFill>
              <a:latin typeface="Avenir LT Std 35 Light" panose="020B0402020203020204" pitchFamily="34" charset="0"/>
            </a:endParaRPr>
          </a:p>
          <a:p>
            <a:r>
              <a:rPr lang="en-US" sz="1050" i="0" dirty="0">
                <a:solidFill>
                  <a:schemeClr val="bg1"/>
                </a:solidFill>
                <a:latin typeface="Avenir LT Std 35 Light" panose="020B0402020203020204" pitchFamily="34" charset="0"/>
              </a:rPr>
              <a:t>Select the correct answer and click CHECK.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latin typeface="Avenir LT Std 35 Light" panose="020B0402020203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latin typeface="Avenir LT Std 35 Light" panose="020B0402020203020204" pitchFamily="34" charset="0"/>
            </a:endParaRPr>
          </a:p>
          <a:p>
            <a:endParaRPr lang="en-IN" dirty="0"/>
          </a:p>
        </p:txBody>
      </p:sp>
      <p:sp>
        <p:nvSpPr>
          <p:cNvPr id="4" name="Slide Number Placeholder 3"/>
          <p:cNvSpPr>
            <a:spLocks noGrp="1"/>
          </p:cNvSpPr>
          <p:nvPr>
            <p:ph type="sldNum" sz="quarter" idx="10"/>
          </p:nvPr>
        </p:nvSpPr>
        <p:spPr/>
        <p:txBody>
          <a:bodyPr/>
          <a:lstStyle/>
          <a:p>
            <a:fld id="{3BCCA36C-5F79-4324-939B-8B89FD5F0DEB}" type="slidenum">
              <a:rPr lang="en-IN" smtClean="0"/>
              <a:t>39</a:t>
            </a:fld>
            <a:endParaRPr lang="en-IN"/>
          </a:p>
        </p:txBody>
      </p:sp>
    </p:spTree>
    <p:extLst>
      <p:ext uri="{BB962C8B-B14F-4D97-AF65-F5344CB8AC3E}">
        <p14:creationId xmlns:p14="http://schemas.microsoft.com/office/powerpoint/2010/main" val="650287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Here’s how the course is structured.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dirty="0"/>
              <a:t>Y</a:t>
            </a:r>
            <a:r>
              <a:rPr lang="en-US" sz="1200" b="0" dirty="0">
                <a:solidFill>
                  <a:srgbClr val="595959"/>
                </a:solidFill>
                <a:effectLst/>
                <a:latin typeface="+mn-lt"/>
                <a:ea typeface="Calibri" panose="020F0502020204030204" pitchFamily="34" charset="0"/>
                <a:cs typeface="Times New Roman" panose="02020603050405020304" pitchFamily="18" charset="0"/>
              </a:rPr>
              <a:t>ou will learn</a:t>
            </a:r>
            <a:r>
              <a:rPr lang="en-US" sz="1200" b="0" baseline="0" dirty="0">
                <a:solidFill>
                  <a:srgbClr val="595959"/>
                </a:solidFill>
                <a:effectLst/>
                <a:latin typeface="+mn-lt"/>
                <a:ea typeface="Calibri" panose="020F0502020204030204" pitchFamily="34" charset="0"/>
                <a:cs typeface="Times New Roman" panose="02020603050405020304" pitchFamily="18" charset="0"/>
              </a:rPr>
              <a:t> about gender identities, </a:t>
            </a:r>
            <a:r>
              <a:rPr lang="en-US" sz="1200" b="0" baseline="0" dirty="0" smtClean="0">
                <a:solidFill>
                  <a:srgbClr val="595959"/>
                </a:solidFill>
                <a:effectLst/>
                <a:latin typeface="+mn-lt"/>
                <a:ea typeface="Calibri" panose="020F0502020204030204" pitchFamily="34" charset="0"/>
                <a:cs typeface="Times New Roman" panose="02020603050405020304" pitchFamily="18" charset="0"/>
              </a:rPr>
              <a:t>use </a:t>
            </a:r>
            <a:r>
              <a:rPr lang="en-US" sz="1200" b="0" baseline="0" dirty="0">
                <a:solidFill>
                  <a:srgbClr val="595959"/>
                </a:solidFill>
                <a:effectLst/>
                <a:latin typeface="+mn-lt"/>
                <a:ea typeface="Calibri" panose="020F0502020204030204" pitchFamily="34" charset="0"/>
                <a:cs typeface="Times New Roman" panose="02020603050405020304" pitchFamily="18" charset="0"/>
              </a:rPr>
              <a:t>of gender-inclusive pronouns while addressing the common concerns one could face, and empathize with an individual by incorporating best practices of gender inclusion in the workplace.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strike="noStrike" baseline="0" dirty="0">
              <a:solidFill>
                <a:srgbClr val="595959"/>
              </a:solidFill>
              <a:effectLst/>
              <a:latin typeface="+mn-lt"/>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strike="noStrike" dirty="0">
                <a:solidFill>
                  <a:schemeClr val="tx2"/>
                </a:solidFill>
              </a:rPr>
              <a:t>You will then wrap up with a quick </a:t>
            </a:r>
            <a:r>
              <a:rPr lang="en-US" sz="1200" b="0" strike="noStrike" dirty="0" smtClean="0">
                <a:solidFill>
                  <a:schemeClr val="tx2"/>
                </a:solidFill>
              </a:rPr>
              <a:t>Summary.</a:t>
            </a:r>
            <a:endParaRPr lang="en-US" sz="1200" b="0" strike="noStrike" dirty="0">
              <a:solidFill>
                <a:schemeClr val="tx2"/>
              </a:solidFill>
            </a:endParaRPr>
          </a:p>
        </p:txBody>
      </p:sp>
      <p:sp>
        <p:nvSpPr>
          <p:cNvPr id="4" name="Slide Number Placeholder 3"/>
          <p:cNvSpPr>
            <a:spLocks noGrp="1"/>
          </p:cNvSpPr>
          <p:nvPr>
            <p:ph type="sldNum" sz="quarter" idx="10"/>
          </p:nvPr>
        </p:nvSpPr>
        <p:spPr/>
        <p:txBody>
          <a:bodyPr/>
          <a:lstStyle/>
          <a:p>
            <a:fld id="{3BCCA36C-5F79-4324-939B-8B89FD5F0DEB}" type="slidenum">
              <a:rPr lang="en-IN" smtClean="0"/>
              <a:t>4</a:t>
            </a:fld>
            <a:endParaRPr lang="en-IN"/>
          </a:p>
        </p:txBody>
      </p:sp>
    </p:spTree>
    <p:extLst>
      <p:ext uri="{BB962C8B-B14F-4D97-AF65-F5344CB8AC3E}">
        <p14:creationId xmlns:p14="http://schemas.microsoft.com/office/powerpoint/2010/main" val="28409933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latin typeface="Avenir LT Std 35 Light"/>
                <a:cs typeface="Arial"/>
              </a:rPr>
              <a:t>Excellent! Sharing pronouns while introducing yourself helps encourage others to do the same, minimizes assumptions, and makes space for people who use </a:t>
            </a:r>
            <a:r>
              <a:rPr lang="en-US" sz="1200" b="1" dirty="0" err="1" smtClean="0">
                <a:latin typeface="Avenir LT Std 35 Light"/>
                <a:cs typeface="Arial"/>
              </a:rPr>
              <a:t>nonbinary</a:t>
            </a:r>
            <a:r>
              <a:rPr lang="en-US" sz="1200" b="1" dirty="0" smtClean="0">
                <a:latin typeface="Avenir LT Std 35 Light"/>
                <a:cs typeface="Arial"/>
              </a:rPr>
              <a:t> pronouns. </a:t>
            </a:r>
          </a:p>
          <a:p>
            <a:endParaRPr lang="en-IN" b="1" dirty="0"/>
          </a:p>
        </p:txBody>
      </p:sp>
      <p:sp>
        <p:nvSpPr>
          <p:cNvPr id="4" name="Slide Number Placeholder 3"/>
          <p:cNvSpPr>
            <a:spLocks noGrp="1"/>
          </p:cNvSpPr>
          <p:nvPr>
            <p:ph type="sldNum" sz="quarter" idx="10"/>
          </p:nvPr>
        </p:nvSpPr>
        <p:spPr/>
        <p:txBody>
          <a:bodyPr/>
          <a:lstStyle/>
          <a:p>
            <a:fld id="{3BCCA36C-5F79-4324-939B-8B89FD5F0DEB}" type="slidenum">
              <a:rPr lang="en-IN" smtClean="0"/>
              <a:t>40</a:t>
            </a:fld>
            <a:endParaRPr lang="en-IN"/>
          </a:p>
        </p:txBody>
      </p:sp>
    </p:spTree>
    <p:extLst>
      <p:ext uri="{BB962C8B-B14F-4D97-AF65-F5344CB8AC3E}">
        <p14:creationId xmlns:p14="http://schemas.microsoft.com/office/powerpoint/2010/main" val="10754815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000"/>
              </a:spcBef>
              <a:spcAft>
                <a:spcPts val="600"/>
              </a:spcAft>
            </a:pPr>
            <a:r>
              <a:rPr lang="en-US" sz="1200" b="1" dirty="0" smtClean="0">
                <a:latin typeface="Avenir LT Std 35 Light"/>
                <a:cs typeface="Arial"/>
              </a:rPr>
              <a:t>Not quite. Sharing pronouns while introducing yourself helps encourage others to do the same, minimizes assumptions, and makes space for people who use </a:t>
            </a:r>
            <a:r>
              <a:rPr lang="en-US" sz="1200" b="1" dirty="0" err="1" smtClean="0">
                <a:latin typeface="Avenir LT Std 35 Light"/>
                <a:cs typeface="Arial"/>
              </a:rPr>
              <a:t>nonbinary</a:t>
            </a:r>
            <a:r>
              <a:rPr lang="en-US" sz="1200" b="1" dirty="0" smtClean="0">
                <a:latin typeface="Avenir LT Std 35 Light"/>
                <a:cs typeface="Arial"/>
              </a:rPr>
              <a:t> pronouns. </a:t>
            </a:r>
            <a:endParaRPr lang="en-US" sz="1200" b="1" dirty="0">
              <a:latin typeface="Avenir LT Std 35 Light"/>
              <a:cs typeface="Arial"/>
            </a:endParaRPr>
          </a:p>
        </p:txBody>
      </p:sp>
      <p:sp>
        <p:nvSpPr>
          <p:cNvPr id="4" name="Slide Number Placeholder 3"/>
          <p:cNvSpPr>
            <a:spLocks noGrp="1"/>
          </p:cNvSpPr>
          <p:nvPr>
            <p:ph type="sldNum" sz="quarter" idx="10"/>
          </p:nvPr>
        </p:nvSpPr>
        <p:spPr/>
        <p:txBody>
          <a:bodyPr/>
          <a:lstStyle/>
          <a:p>
            <a:fld id="{3BCCA36C-5F79-4324-939B-8B89FD5F0DEB}" type="slidenum">
              <a:rPr lang="en-IN" smtClean="0"/>
              <a:t>41</a:t>
            </a:fld>
            <a:endParaRPr lang="en-IN"/>
          </a:p>
        </p:txBody>
      </p:sp>
    </p:spTree>
    <p:extLst>
      <p:ext uri="{BB962C8B-B14F-4D97-AF65-F5344CB8AC3E}">
        <p14:creationId xmlns:p14="http://schemas.microsoft.com/office/powerpoint/2010/main" val="30563493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b="0" dirty="0" smtClean="0">
                <a:solidFill>
                  <a:srgbClr val="FF0000"/>
                </a:solidFill>
                <a:latin typeface="Avenir LT Std 35 Light"/>
              </a:rPr>
              <a:t>This is Alma. One afternoon after a long meeting, the team started casually discussing everyone’s children. Later, Alma’s manager, Todd, messaged them and said, “I’m sorry if that conversation was upsetting for you.” Alma was confused and asked what he meant. Todd said, “I wasn’t sure if you could have children; I didn’t want you to feel uncomfortable.” Alma told Todd that their wife is pregnant with a second child. Todd apologized to Alma for the assumption and thanked them for correcting him.</a:t>
            </a:r>
            <a:endParaRPr lang="en-US" sz="1200" b="0" strike="sngStrike" dirty="0">
              <a:latin typeface="Avenir LT Std 35 Light" panose="020B0402020203020204" pitchFamily="34" charset="0"/>
            </a:endParaRPr>
          </a:p>
          <a:p>
            <a:pPr>
              <a:spcAft>
                <a:spcPts val="1200"/>
              </a:spcAft>
            </a:pPr>
            <a:endParaRPr lang="en-US" b="1" dirty="0" smtClean="0">
              <a:solidFill>
                <a:schemeClr val="bg1"/>
              </a:solidFill>
              <a:latin typeface="Avenir LT Std 35 Light"/>
            </a:endParaRPr>
          </a:p>
          <a:p>
            <a:pPr>
              <a:spcAft>
                <a:spcPts val="1200"/>
              </a:spcAft>
            </a:pPr>
            <a:r>
              <a:rPr lang="en-US" b="0" dirty="0" smtClean="0">
                <a:solidFill>
                  <a:schemeClr val="bg1"/>
                </a:solidFill>
                <a:latin typeface="Avenir LT Std 35 Light"/>
              </a:rPr>
              <a:t>How might this situation have been avoided? </a:t>
            </a:r>
          </a:p>
          <a:p>
            <a:endParaRPr lang="en-US" sz="1050" i="1" dirty="0" smtClean="0">
              <a:solidFill>
                <a:schemeClr val="bg1"/>
              </a:solidFill>
              <a:latin typeface="Avenir LT Std 35 Light" panose="020B0402020203020204" pitchFamily="34" charset="0"/>
            </a:endParaRPr>
          </a:p>
          <a:p>
            <a:r>
              <a:rPr lang="en-US" sz="1050" i="0" dirty="0" smtClean="0">
                <a:solidFill>
                  <a:schemeClr val="bg1"/>
                </a:solidFill>
                <a:latin typeface="Avenir LT Std 35 Light" panose="020B0402020203020204" pitchFamily="34" charset="0"/>
              </a:rPr>
              <a:t>Select the correct answer and click CHECK.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venir LT Std 35 Light" panose="020B0402020203020204" pitchFamily="34" charset="0"/>
            </a:endParaRPr>
          </a:p>
          <a:p>
            <a:endParaRPr lang="en-IN" dirty="0"/>
          </a:p>
        </p:txBody>
      </p:sp>
      <p:sp>
        <p:nvSpPr>
          <p:cNvPr id="4" name="Slide Number Placeholder 3"/>
          <p:cNvSpPr>
            <a:spLocks noGrp="1"/>
          </p:cNvSpPr>
          <p:nvPr>
            <p:ph type="sldNum" sz="quarter" idx="10"/>
          </p:nvPr>
        </p:nvSpPr>
        <p:spPr/>
        <p:txBody>
          <a:bodyPr/>
          <a:lstStyle/>
          <a:p>
            <a:fld id="{3BCCA36C-5F79-4324-939B-8B89FD5F0DEB}" type="slidenum">
              <a:rPr lang="en-IN" smtClean="0"/>
              <a:t>42</a:t>
            </a:fld>
            <a:endParaRPr lang="en-IN"/>
          </a:p>
        </p:txBody>
      </p:sp>
    </p:spTree>
    <p:extLst>
      <p:ext uri="{BB962C8B-B14F-4D97-AF65-F5344CB8AC3E}">
        <p14:creationId xmlns:p14="http://schemas.microsoft.com/office/powerpoint/2010/main" val="20970336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000"/>
              </a:spcBef>
              <a:spcAft>
                <a:spcPts val="600"/>
              </a:spcAft>
            </a:pPr>
            <a:r>
              <a:rPr lang="en-US" sz="1200" b="1" dirty="0" smtClean="0">
                <a:latin typeface="Avenir LT Std 35 Light"/>
                <a:cs typeface="Arial"/>
              </a:rPr>
              <a:t>Excellent! A company culture that makes space for questions to be asked rather than assumptions to be made often avoids uncomfortable situations. </a:t>
            </a:r>
            <a:endParaRPr lang="en-US" sz="1200" b="1" dirty="0">
              <a:latin typeface="Avenir LT Std 35 Light" panose="020B0402020203020204" pitchFamily="34" charset="0"/>
              <a:cs typeface="Arial"/>
            </a:endParaRPr>
          </a:p>
        </p:txBody>
      </p:sp>
      <p:sp>
        <p:nvSpPr>
          <p:cNvPr id="4" name="Slide Number Placeholder 3"/>
          <p:cNvSpPr>
            <a:spLocks noGrp="1"/>
          </p:cNvSpPr>
          <p:nvPr>
            <p:ph type="sldNum" sz="quarter" idx="10"/>
          </p:nvPr>
        </p:nvSpPr>
        <p:spPr/>
        <p:txBody>
          <a:bodyPr/>
          <a:lstStyle/>
          <a:p>
            <a:fld id="{3BCCA36C-5F79-4324-939B-8B89FD5F0DEB}" type="slidenum">
              <a:rPr lang="en-IN" smtClean="0"/>
              <a:t>43</a:t>
            </a:fld>
            <a:endParaRPr lang="en-IN"/>
          </a:p>
        </p:txBody>
      </p:sp>
    </p:spTree>
    <p:extLst>
      <p:ext uri="{BB962C8B-B14F-4D97-AF65-F5344CB8AC3E}">
        <p14:creationId xmlns:p14="http://schemas.microsoft.com/office/powerpoint/2010/main" val="11638699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latin typeface="Avenir LT Std 35 Light" panose="020B0402020203020204" pitchFamily="34" charset="0"/>
                <a:cs typeface="Arial"/>
              </a:rPr>
              <a:t>Not quite. </a:t>
            </a:r>
            <a:r>
              <a:rPr lang="en-US" sz="1200" b="1" dirty="0" smtClean="0">
                <a:latin typeface="Avenir LT Std 35 Light"/>
                <a:cs typeface="Arial"/>
              </a:rPr>
              <a:t>A company culture that makes space for questions to be asked rather than assumptions to be made often avoids uncomfortable situations. </a:t>
            </a:r>
            <a:endParaRPr lang="en-US" sz="1200" b="1" dirty="0" smtClean="0">
              <a:latin typeface="Avenir LT Std 35 Light" panose="020B0402020203020204" pitchFamily="34" charset="0"/>
              <a:cs typeface="Arial"/>
            </a:endParaRPr>
          </a:p>
          <a:p>
            <a:endParaRPr lang="en-IN" b="1" dirty="0"/>
          </a:p>
        </p:txBody>
      </p:sp>
      <p:sp>
        <p:nvSpPr>
          <p:cNvPr id="4" name="Slide Number Placeholder 3"/>
          <p:cNvSpPr>
            <a:spLocks noGrp="1"/>
          </p:cNvSpPr>
          <p:nvPr>
            <p:ph type="sldNum" sz="quarter" idx="10"/>
          </p:nvPr>
        </p:nvSpPr>
        <p:spPr/>
        <p:txBody>
          <a:bodyPr/>
          <a:lstStyle/>
          <a:p>
            <a:fld id="{3BCCA36C-5F79-4324-939B-8B89FD5F0DEB}" type="slidenum">
              <a:rPr lang="en-IN" smtClean="0"/>
              <a:t>44</a:t>
            </a:fld>
            <a:endParaRPr lang="en-IN"/>
          </a:p>
        </p:txBody>
      </p:sp>
    </p:spTree>
    <p:extLst>
      <p:ext uri="{BB962C8B-B14F-4D97-AF65-F5344CB8AC3E}">
        <p14:creationId xmlns:p14="http://schemas.microsoft.com/office/powerpoint/2010/main" val="38297075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dirty="0" smtClean="0"/>
              <a:t>When using personal pronouns, keep in mind that: </a:t>
            </a:r>
          </a:p>
          <a:p>
            <a:pPr marL="171450" indent="-171450" algn="l" defTabSz="914400" rtl="0" eaLnBrk="1" latinLnBrk="0" hangingPunct="1">
              <a:buFont typeface="Arial" panose="020B0604020202020204" pitchFamily="34" charset="0"/>
              <a:buChar char="•"/>
            </a:pPr>
            <a:r>
              <a:rPr lang="en-US" sz="1200" kern="1200" dirty="0" smtClean="0">
                <a:solidFill>
                  <a:schemeClr val="tx1"/>
                </a:solidFill>
                <a:latin typeface="+mn-lt"/>
                <a:ea typeface="+mn-ea"/>
                <a:cs typeface="+mn-cs"/>
              </a:rPr>
              <a:t>We all react differently,</a:t>
            </a:r>
          </a:p>
          <a:p>
            <a:pPr marL="171450" indent="-171450" algn="l">
              <a:buFont typeface="Arial" panose="020B0604020202020204" pitchFamily="34" charset="0"/>
              <a:buChar char="•"/>
            </a:pPr>
            <a:r>
              <a:rPr lang="en-US" sz="1200" kern="1200" dirty="0" smtClean="0">
                <a:solidFill>
                  <a:schemeClr val="tx1"/>
                </a:solidFill>
                <a:latin typeface="+mn-lt"/>
                <a:ea typeface="+mn-ea"/>
                <a:cs typeface="+mn-cs"/>
              </a:rPr>
              <a:t>We can’t know what an indivi</a:t>
            </a:r>
            <a:r>
              <a:rPr lang="en-US" dirty="0" smtClean="0"/>
              <a:t>dual</a:t>
            </a:r>
            <a:r>
              <a:rPr lang="en-US" strike="noStrike" baseline="0" dirty="0" smtClean="0"/>
              <a:t> </a:t>
            </a:r>
            <a:r>
              <a:rPr lang="en-US" b="0" dirty="0" smtClean="0"/>
              <a:t>feels</a:t>
            </a:r>
            <a:r>
              <a:rPr lang="en-US" dirty="0" smtClean="0"/>
              <a:t> until they tell us,</a:t>
            </a:r>
          </a:p>
          <a:p>
            <a:pPr marL="171450" indent="-171450" algn="l">
              <a:buFont typeface="Arial" panose="020B0604020202020204" pitchFamily="34" charset="0"/>
              <a:buChar char="•"/>
            </a:pPr>
            <a:r>
              <a:rPr lang="en-US" strike="noStrike" dirty="0" smtClean="0"/>
              <a:t>And,</a:t>
            </a:r>
            <a:r>
              <a:rPr lang="en-US" strike="noStrike" baseline="0" dirty="0" smtClean="0"/>
              <a:t> w</a:t>
            </a:r>
            <a:r>
              <a:rPr lang="en-US" strike="noStrike" dirty="0" smtClean="0"/>
              <a:t>e should not assume and always be sure to ask first.</a:t>
            </a:r>
          </a:p>
          <a:p>
            <a:pPr marL="171450" indent="-171450" algn="l">
              <a:buFont typeface="Arial" panose="020B0604020202020204" pitchFamily="34" charset="0"/>
              <a:buChar char="•"/>
            </a:pPr>
            <a:endParaRPr lang="en-US" dirty="0" smtClean="0"/>
          </a:p>
          <a:p>
            <a:pPr marL="171450" indent="-171450" algn="l">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061EED19-5C3D-4F44-90AD-2987BFC82B61}" type="slidenum">
              <a:rPr lang="en-IN" smtClean="0"/>
              <a:t>45</a:t>
            </a:fld>
            <a:endParaRPr lang="en-IN"/>
          </a:p>
        </p:txBody>
      </p:sp>
    </p:spTree>
    <p:extLst>
      <p:ext uri="{BB962C8B-B14F-4D97-AF65-F5344CB8AC3E}">
        <p14:creationId xmlns:p14="http://schemas.microsoft.com/office/powerpoint/2010/main" val="17680622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It’s time for an activity!</a:t>
            </a:r>
          </a:p>
          <a:p>
            <a:endParaRPr lang="en-IN" dirty="0"/>
          </a:p>
          <a:p>
            <a:pPr>
              <a:spcAft>
                <a:spcPts val="1200"/>
              </a:spcAft>
            </a:pPr>
            <a:r>
              <a:rPr lang="en-US" sz="1200" dirty="0">
                <a:solidFill>
                  <a:schemeClr val="bg1"/>
                </a:solidFill>
                <a:latin typeface="Avenir LT Std 35 Light" panose="020B0402020203020204" pitchFamily="34" charset="0"/>
              </a:rPr>
              <a:t>What should you do if you are unsure of which pronouns a person uses?</a:t>
            </a:r>
          </a:p>
          <a:p>
            <a:endParaRPr lang="en-US" sz="1000" i="1" dirty="0">
              <a:solidFill>
                <a:schemeClr val="bg1"/>
              </a:solidFill>
              <a:latin typeface="Avenir LT Std 35 Light" panose="020B0402020203020204" pitchFamily="34" charset="0"/>
            </a:endParaRPr>
          </a:p>
          <a:p>
            <a:r>
              <a:rPr lang="en-US" sz="1000" i="0" dirty="0">
                <a:solidFill>
                  <a:schemeClr val="bg1"/>
                </a:solidFill>
                <a:latin typeface="Avenir LT Std 35 Light" panose="020B0402020203020204" pitchFamily="34" charset="0"/>
              </a:rPr>
              <a:t>Select </a:t>
            </a:r>
            <a:r>
              <a:rPr lang="en-US" sz="1000" i="0" dirty="0" smtClean="0">
                <a:solidFill>
                  <a:schemeClr val="bg1"/>
                </a:solidFill>
                <a:latin typeface="Avenir LT Std 35 Light" panose="020B0402020203020204" pitchFamily="34" charset="0"/>
              </a:rPr>
              <a:t>all the</a:t>
            </a:r>
            <a:r>
              <a:rPr lang="en-US" sz="1000" i="0" baseline="0" dirty="0" smtClean="0">
                <a:solidFill>
                  <a:schemeClr val="bg1"/>
                </a:solidFill>
                <a:latin typeface="Avenir LT Std 35 Light" panose="020B0402020203020204" pitchFamily="34" charset="0"/>
              </a:rPr>
              <a:t> </a:t>
            </a:r>
            <a:r>
              <a:rPr lang="en-US" sz="1000" i="0" dirty="0">
                <a:solidFill>
                  <a:schemeClr val="bg1"/>
                </a:solidFill>
                <a:latin typeface="Avenir LT Std 35 Light" panose="020B0402020203020204" pitchFamily="34" charset="0"/>
              </a:rPr>
              <a:t>correct answers and click CHECK.</a:t>
            </a:r>
          </a:p>
          <a:p>
            <a:endParaRPr lang="en-IN" dirty="0"/>
          </a:p>
        </p:txBody>
      </p:sp>
      <p:sp>
        <p:nvSpPr>
          <p:cNvPr id="4" name="Slide Number Placeholder 3"/>
          <p:cNvSpPr>
            <a:spLocks noGrp="1"/>
          </p:cNvSpPr>
          <p:nvPr>
            <p:ph type="sldNum" sz="quarter" idx="10"/>
          </p:nvPr>
        </p:nvSpPr>
        <p:spPr/>
        <p:txBody>
          <a:bodyPr/>
          <a:lstStyle/>
          <a:p>
            <a:fld id="{3BCCA36C-5F79-4324-939B-8B89FD5F0DEB}" type="slidenum">
              <a:rPr lang="en-IN" smtClean="0"/>
              <a:t>46</a:t>
            </a:fld>
            <a:endParaRPr lang="en-IN"/>
          </a:p>
        </p:txBody>
      </p:sp>
    </p:spTree>
    <p:extLst>
      <p:ext uri="{BB962C8B-B14F-4D97-AF65-F5344CB8AC3E}">
        <p14:creationId xmlns:p14="http://schemas.microsoft.com/office/powerpoint/2010/main" val="41183220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latin typeface="Avenir LT Std 35 Light"/>
                <a:cs typeface="Arial"/>
              </a:rPr>
              <a:t>Excellent! Always ask before making assumptions about what pronouns someone uses. When you're unsure, start by sharing yours and address them with their name until you know for sure. </a:t>
            </a:r>
          </a:p>
          <a:p>
            <a:endParaRPr lang="en-IN" b="1" dirty="0"/>
          </a:p>
        </p:txBody>
      </p:sp>
      <p:sp>
        <p:nvSpPr>
          <p:cNvPr id="4" name="Slide Number Placeholder 3"/>
          <p:cNvSpPr>
            <a:spLocks noGrp="1"/>
          </p:cNvSpPr>
          <p:nvPr>
            <p:ph type="sldNum" sz="quarter" idx="10"/>
          </p:nvPr>
        </p:nvSpPr>
        <p:spPr/>
        <p:txBody>
          <a:bodyPr/>
          <a:lstStyle/>
          <a:p>
            <a:fld id="{3BCCA36C-5F79-4324-939B-8B89FD5F0DEB}" type="slidenum">
              <a:rPr lang="en-IN" smtClean="0"/>
              <a:t>47</a:t>
            </a:fld>
            <a:endParaRPr lang="en-IN"/>
          </a:p>
        </p:txBody>
      </p:sp>
    </p:spTree>
    <p:extLst>
      <p:ext uri="{BB962C8B-B14F-4D97-AF65-F5344CB8AC3E}">
        <p14:creationId xmlns:p14="http://schemas.microsoft.com/office/powerpoint/2010/main" val="21344563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000"/>
              </a:spcBef>
              <a:spcAft>
                <a:spcPts val="600"/>
              </a:spcAft>
            </a:pPr>
            <a:r>
              <a:rPr lang="en-US" sz="1200" b="1" dirty="0" smtClean="0">
                <a:latin typeface="Avenir LT Std 35 Light" panose="020B0402020203020204" pitchFamily="34" charset="0"/>
                <a:cs typeface="Arial"/>
              </a:rPr>
              <a:t>Not quite.</a:t>
            </a:r>
            <a:r>
              <a:rPr lang="en-US" sz="1200" b="1" dirty="0" smtClean="0">
                <a:latin typeface="Avenir LT Std 35 Light" panose="020B0402020203020204" pitchFamily="34" charset="0"/>
                <a:ea typeface="+mn-lt"/>
                <a:cs typeface="+mn-lt"/>
              </a:rPr>
              <a:t> Always ask before making assumptions about what pronouns someone uses. When you're unsure, start by sharing yours and address them with their name until you know for sure. </a:t>
            </a:r>
          </a:p>
          <a:p>
            <a:pPr>
              <a:spcBef>
                <a:spcPts val="1000"/>
              </a:spcBef>
              <a:spcAft>
                <a:spcPts val="600"/>
              </a:spcAft>
            </a:pPr>
            <a:endParaRPr lang="en-US" sz="1200" b="1" dirty="0" smtClean="0">
              <a:latin typeface="Avenir LT Std 35 Light" panose="020B0402020203020204" pitchFamily="34" charset="0"/>
              <a:cs typeface="Arial"/>
            </a:endParaRPr>
          </a:p>
          <a:p>
            <a:endParaRPr lang="en-IN" b="1" dirty="0"/>
          </a:p>
        </p:txBody>
      </p:sp>
      <p:sp>
        <p:nvSpPr>
          <p:cNvPr id="4" name="Slide Number Placeholder 3"/>
          <p:cNvSpPr>
            <a:spLocks noGrp="1"/>
          </p:cNvSpPr>
          <p:nvPr>
            <p:ph type="sldNum" sz="quarter" idx="10"/>
          </p:nvPr>
        </p:nvSpPr>
        <p:spPr/>
        <p:txBody>
          <a:bodyPr/>
          <a:lstStyle/>
          <a:p>
            <a:fld id="{3BCCA36C-5F79-4324-939B-8B89FD5F0DEB}" type="slidenum">
              <a:rPr lang="en-IN" smtClean="0"/>
              <a:t>48</a:t>
            </a:fld>
            <a:endParaRPr lang="en-IN"/>
          </a:p>
        </p:txBody>
      </p:sp>
    </p:spTree>
    <p:extLst>
      <p:ext uri="{BB962C8B-B14F-4D97-AF65-F5344CB8AC3E}">
        <p14:creationId xmlns:p14="http://schemas.microsoft.com/office/powerpoint/2010/main" val="38476791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a:t>Now, let’s shift your thinking</a:t>
            </a:r>
            <a:r>
              <a:rPr lang="en-US" baseline="0" noProof="0"/>
              <a:t> with </a:t>
            </a:r>
            <a:r>
              <a:rPr lang="en-US" sz="1200" b="0" baseline="0">
                <a:solidFill>
                  <a:srgbClr val="595959"/>
                </a:solidFill>
                <a:effectLst/>
                <a:latin typeface="+mn-lt"/>
                <a:ea typeface="Calibri" panose="020F0502020204030204" pitchFamily="34" charset="0"/>
                <a:cs typeface="Times New Roman" panose="02020603050405020304" pitchFamily="18" charset="0"/>
              </a:rPr>
              <a:t>best practices of gender inclusion.</a:t>
            </a:r>
            <a:endParaRPr lang="en-US" noProof="0"/>
          </a:p>
        </p:txBody>
      </p:sp>
      <p:sp>
        <p:nvSpPr>
          <p:cNvPr id="4" name="Slide Number Placeholder 3"/>
          <p:cNvSpPr>
            <a:spLocks noGrp="1"/>
          </p:cNvSpPr>
          <p:nvPr>
            <p:ph type="sldNum" sz="quarter" idx="10"/>
          </p:nvPr>
        </p:nvSpPr>
        <p:spPr/>
        <p:txBody>
          <a:bodyPr/>
          <a:lstStyle/>
          <a:p>
            <a:fld id="{3BCCA36C-5F79-4324-939B-8B89FD5F0DEB}" type="slidenum">
              <a:rPr lang="en-IN" smtClean="0"/>
              <a:t>49</a:t>
            </a:fld>
            <a:endParaRPr lang="en-IN"/>
          </a:p>
        </p:txBody>
      </p:sp>
    </p:spTree>
    <p:extLst>
      <p:ext uri="{BB962C8B-B14F-4D97-AF65-F5344CB8AC3E}">
        <p14:creationId xmlns:p14="http://schemas.microsoft.com/office/powerpoint/2010/main" val="1339624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noProof="0" dirty="0"/>
              <a:t>Let’s begin with the first topic – Gender</a:t>
            </a:r>
            <a:r>
              <a:rPr lang="en-US" b="0" baseline="0" noProof="0" dirty="0"/>
              <a:t> Identities</a:t>
            </a:r>
            <a:r>
              <a:rPr lang="en-US" b="0" noProof="0" dirty="0"/>
              <a:t>.  </a:t>
            </a:r>
          </a:p>
          <a:p>
            <a:endParaRPr lang="en-IN" dirty="0"/>
          </a:p>
        </p:txBody>
      </p:sp>
      <p:sp>
        <p:nvSpPr>
          <p:cNvPr id="4" name="Slide Number Placeholder 3"/>
          <p:cNvSpPr>
            <a:spLocks noGrp="1"/>
          </p:cNvSpPr>
          <p:nvPr>
            <p:ph type="sldNum" sz="quarter" idx="10"/>
          </p:nvPr>
        </p:nvSpPr>
        <p:spPr/>
        <p:txBody>
          <a:bodyPr/>
          <a:lstStyle/>
          <a:p>
            <a:fld id="{3BCCA36C-5F79-4324-939B-8B89FD5F0DEB}" type="slidenum">
              <a:rPr lang="en-IN" smtClean="0"/>
              <a:t>5</a:t>
            </a:fld>
            <a:endParaRPr lang="en-IN"/>
          </a:p>
        </p:txBody>
      </p:sp>
    </p:spTree>
    <p:extLst>
      <p:ext uri="{BB962C8B-B14F-4D97-AF65-F5344CB8AC3E}">
        <p14:creationId xmlns:p14="http://schemas.microsoft.com/office/powerpoint/2010/main" val="30470449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b="0" i="0" dirty="0"/>
              <a:t>Here’s a general rule when it comes to the use of pronouns. When someone does something hurtful or offensive to another person, the perpetrator's intent is not what's most important when gauging the appropriateness of an action. </a:t>
            </a:r>
          </a:p>
          <a:p>
            <a:pPr marL="0" indent="0">
              <a:buNone/>
            </a:pPr>
            <a:endParaRPr lang="en-US" sz="1200" b="0" i="0" dirty="0"/>
          </a:p>
          <a:p>
            <a:pPr marL="0" indent="0">
              <a:spcBef>
                <a:spcPts val="1200"/>
              </a:spcBef>
              <a:spcAft>
                <a:spcPts val="600"/>
              </a:spcAft>
              <a:buNone/>
            </a:pPr>
            <a:r>
              <a:rPr lang="en-US" sz="1200" dirty="0" smtClean="0">
                <a:latin typeface="Avenir LT Std 35 Light"/>
              </a:rPr>
              <a:t>If </a:t>
            </a:r>
            <a:r>
              <a:rPr lang="en-US" sz="1200" dirty="0">
                <a:latin typeface="Avenir LT Std 35 Light"/>
              </a:rPr>
              <a:t>you feel</a:t>
            </a:r>
            <a:r>
              <a:rPr lang="en-US" sz="1200" baseline="0" dirty="0">
                <a:latin typeface="Avenir LT Std 35 Light"/>
              </a:rPr>
              <a:t> s</a:t>
            </a:r>
            <a:r>
              <a:rPr lang="en-US" sz="1200" dirty="0">
                <a:latin typeface="Avenir LT Std 35 Light"/>
              </a:rPr>
              <a:t>omeone was hurt by something, someone suffered in a way,</a:t>
            </a:r>
            <a:r>
              <a:rPr lang="en-US" sz="1200" baseline="0" dirty="0">
                <a:latin typeface="Avenir LT Std 35 Light"/>
              </a:rPr>
              <a:t> and/or t</a:t>
            </a:r>
            <a:r>
              <a:rPr lang="en-US" sz="1200" dirty="0">
                <a:latin typeface="Avenir LT Std 35 Light"/>
              </a:rPr>
              <a:t>here was a negative outcome, then t</a:t>
            </a:r>
            <a:r>
              <a:rPr lang="en-US" b="0" dirty="0">
                <a:latin typeface="Avenir LT Std 35 Light"/>
              </a:rPr>
              <a:t>hat is what’s important.</a:t>
            </a:r>
            <a:r>
              <a:rPr lang="en-US" b="0" baseline="0" dirty="0">
                <a:latin typeface="Avenir LT Std 35 Light"/>
              </a:rPr>
              <a:t> </a:t>
            </a:r>
            <a:r>
              <a:rPr lang="en-US" sz="1200" b="0" i="0" dirty="0"/>
              <a:t>Whether or not the perpetrator meant to cause harm is not. </a:t>
            </a:r>
            <a:endParaRPr lang="en-US" sz="1200" b="0" i="0" dirty="0" smtClean="0"/>
          </a:p>
          <a:p>
            <a:pPr marL="0" indent="0">
              <a:spcBef>
                <a:spcPts val="1200"/>
              </a:spcBef>
              <a:spcAft>
                <a:spcPts val="600"/>
              </a:spcAft>
              <a:buNone/>
            </a:pPr>
            <a:endParaRPr lang="en-US" sz="1200" b="0" i="0" dirty="0" smtClean="0"/>
          </a:p>
          <a:p>
            <a:pPr marL="0" marR="0" lvl="0" indent="0" algn="l" defTabSz="914400" rtl="0" eaLnBrk="1" fontAlgn="auto" latinLnBrk="0" hangingPunct="1">
              <a:lnSpc>
                <a:spcPct val="100000"/>
              </a:lnSpc>
              <a:spcBef>
                <a:spcPts val="1200"/>
              </a:spcBef>
              <a:spcAft>
                <a:spcPts val="600"/>
              </a:spcAft>
              <a:buClrTx/>
              <a:buSzTx/>
              <a:buFontTx/>
              <a:buNone/>
              <a:tabLst/>
              <a:defRPr/>
            </a:pPr>
            <a:r>
              <a:rPr lang="en-US" sz="1200" b="0" i="0" dirty="0" smtClean="0"/>
              <a:t>Rather, focus on the feelings and experiences of the person who has been harmed or offended. </a:t>
            </a:r>
          </a:p>
          <a:p>
            <a:pPr marL="0" indent="0">
              <a:buNone/>
            </a:pPr>
            <a:endParaRPr lang="en-US" sz="1200" b="0"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latin typeface="Avenir LT Std 35 Light"/>
              </a:rPr>
              <a:t>People from underrepresented groups often experience these acts of exclusion regularly, and you should prioritize their experience whether you meant to cause harm or not.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latin typeface="Avenir LT Std 35 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latin typeface="Avenir LT Std 35 Light"/>
              </a:rPr>
              <a:t>Click here to learn why it’s so hard to prioritize </a:t>
            </a:r>
            <a:r>
              <a:rPr lang="en-US" sz="1200" b="0" i="0" strike="sngStrike" dirty="0">
                <a:latin typeface="Avenir LT Std 35 Light"/>
              </a:rPr>
              <a:t>impacts</a:t>
            </a:r>
            <a:r>
              <a:rPr lang="en-US" sz="1200" b="0" i="0" dirty="0">
                <a:latin typeface="Avenir LT Std 35 Light"/>
              </a:rPr>
              <a:t> </a:t>
            </a:r>
            <a:r>
              <a:rPr lang="en-US" sz="1200" b="1" i="0" dirty="0" smtClean="0">
                <a:latin typeface="Avenir LT Std 35 Light"/>
              </a:rPr>
              <a:t>impact</a:t>
            </a:r>
            <a:r>
              <a:rPr lang="en-US" sz="1200" b="0" i="0" dirty="0" smtClean="0">
                <a:latin typeface="Avenir LT Std 35 Light"/>
              </a:rPr>
              <a:t> over </a:t>
            </a:r>
            <a:r>
              <a:rPr lang="en-US" sz="1200" b="0" i="0" dirty="0">
                <a:latin typeface="Avenir LT Std 35 Light"/>
              </a:rPr>
              <a:t>intent</a:t>
            </a:r>
            <a:r>
              <a:rPr lang="en-US" sz="1200" b="0" i="0" dirty="0" smtClean="0">
                <a:latin typeface="Avenir LT Std 35 Light"/>
              </a:rPr>
              <a:t>.</a:t>
            </a:r>
          </a:p>
        </p:txBody>
      </p:sp>
      <p:sp>
        <p:nvSpPr>
          <p:cNvPr id="4" name="Slide Number Placeholder 3"/>
          <p:cNvSpPr>
            <a:spLocks noGrp="1"/>
          </p:cNvSpPr>
          <p:nvPr>
            <p:ph type="sldNum" sz="quarter" idx="10"/>
          </p:nvPr>
        </p:nvSpPr>
        <p:spPr/>
        <p:txBody>
          <a:bodyPr/>
          <a:lstStyle/>
          <a:p>
            <a:fld id="{3BCCA36C-5F79-4324-939B-8B89FD5F0DEB}" type="slidenum">
              <a:rPr lang="en-IN" smtClean="0"/>
              <a:t>50</a:t>
            </a:fld>
            <a:endParaRPr lang="en-IN"/>
          </a:p>
        </p:txBody>
      </p:sp>
    </p:spTree>
    <p:extLst>
      <p:ext uri="{BB962C8B-B14F-4D97-AF65-F5344CB8AC3E}">
        <p14:creationId xmlns:p14="http://schemas.microsoft.com/office/powerpoint/2010/main" val="13487359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200"/>
              </a:spcAft>
            </a:pPr>
            <a:r>
              <a:rPr lang="en-US" sz="1200" dirty="0" smtClean="0">
                <a:solidFill>
                  <a:schemeClr val="bg1"/>
                </a:solidFill>
                <a:latin typeface="Avenir LT Std 35 Light" panose="020B0402020203020204" pitchFamily="34" charset="0"/>
              </a:rPr>
              <a:t>What </a:t>
            </a:r>
            <a:r>
              <a:rPr lang="en-US" sz="1200" dirty="0">
                <a:solidFill>
                  <a:schemeClr val="bg1"/>
                </a:solidFill>
                <a:latin typeface="Avenir LT Std 35 Light" panose="020B0402020203020204" pitchFamily="34" charset="0"/>
              </a:rPr>
              <a:t>can we gain from using pronouns correctly?</a:t>
            </a:r>
          </a:p>
          <a:p>
            <a:pPr>
              <a:spcAft>
                <a:spcPts val="1200"/>
              </a:spcAft>
            </a:pPr>
            <a:endParaRPr lang="en-US" sz="1200" dirty="0">
              <a:solidFill>
                <a:schemeClr val="bg1"/>
              </a:solidFill>
              <a:latin typeface="Avenir LT Std 35 Light" panose="020B0402020203020204" pitchFamily="34" charset="0"/>
            </a:endParaRPr>
          </a:p>
          <a:p>
            <a:pPr>
              <a:spcAft>
                <a:spcPts val="1200"/>
              </a:spcAft>
            </a:pPr>
            <a:r>
              <a:rPr lang="en-US" sz="1000" i="0" dirty="0">
                <a:solidFill>
                  <a:schemeClr val="bg1"/>
                </a:solidFill>
                <a:latin typeface="Avenir LT Std 35 Light" panose="020B0402020203020204" pitchFamily="34" charset="0"/>
              </a:rPr>
              <a:t>Select all the correct answers and click CHECK.</a:t>
            </a:r>
          </a:p>
        </p:txBody>
      </p:sp>
      <p:sp>
        <p:nvSpPr>
          <p:cNvPr id="4" name="Slide Number Placeholder 3"/>
          <p:cNvSpPr>
            <a:spLocks noGrp="1"/>
          </p:cNvSpPr>
          <p:nvPr>
            <p:ph type="sldNum" sz="quarter" idx="10"/>
          </p:nvPr>
        </p:nvSpPr>
        <p:spPr/>
        <p:txBody>
          <a:bodyPr/>
          <a:lstStyle/>
          <a:p>
            <a:fld id="{3BCCA36C-5F79-4324-939B-8B89FD5F0DEB}" type="slidenum">
              <a:rPr lang="en-IN" smtClean="0"/>
              <a:t>51</a:t>
            </a:fld>
            <a:endParaRPr lang="en-IN"/>
          </a:p>
        </p:txBody>
      </p:sp>
    </p:spTree>
    <p:extLst>
      <p:ext uri="{BB962C8B-B14F-4D97-AF65-F5344CB8AC3E}">
        <p14:creationId xmlns:p14="http://schemas.microsoft.com/office/powerpoint/2010/main" val="24805679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lang="en-US" sz="1000" b="1" dirty="0" smtClean="0">
                <a:latin typeface="Avenir LT Std 35 Light" panose="020B0402020203020204" pitchFamily="34" charset="0"/>
                <a:cs typeface="Arial"/>
              </a:rPr>
              <a:t>Excellent! All of these are correct.</a:t>
            </a:r>
          </a:p>
          <a:p>
            <a:pPr>
              <a:spcAft>
                <a:spcPts val="1200"/>
              </a:spcAft>
            </a:pPr>
            <a:endParaRPr lang="en-US" sz="1000" b="1" i="0" dirty="0">
              <a:solidFill>
                <a:schemeClr val="bg1"/>
              </a:solidFill>
              <a:latin typeface="Avenir LT Std 35 Light" panose="020B0402020203020204" pitchFamily="34" charset="0"/>
            </a:endParaRPr>
          </a:p>
        </p:txBody>
      </p:sp>
      <p:sp>
        <p:nvSpPr>
          <p:cNvPr id="4" name="Slide Number Placeholder 3"/>
          <p:cNvSpPr>
            <a:spLocks noGrp="1"/>
          </p:cNvSpPr>
          <p:nvPr>
            <p:ph type="sldNum" sz="quarter" idx="10"/>
          </p:nvPr>
        </p:nvSpPr>
        <p:spPr/>
        <p:txBody>
          <a:bodyPr/>
          <a:lstStyle/>
          <a:p>
            <a:fld id="{3BCCA36C-5F79-4324-939B-8B89FD5F0DEB}" type="slidenum">
              <a:rPr lang="en-IN" smtClean="0"/>
              <a:t>52</a:t>
            </a:fld>
            <a:endParaRPr lang="en-IN"/>
          </a:p>
        </p:txBody>
      </p:sp>
    </p:spTree>
    <p:extLst>
      <p:ext uri="{BB962C8B-B14F-4D97-AF65-F5344CB8AC3E}">
        <p14:creationId xmlns:p14="http://schemas.microsoft.com/office/powerpoint/2010/main" val="22861205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000"/>
              </a:spcBef>
              <a:spcAft>
                <a:spcPts val="600"/>
              </a:spcAft>
            </a:pPr>
            <a:r>
              <a:rPr lang="en-US" sz="1000" b="1" dirty="0" smtClean="0">
                <a:latin typeface="Avenir LT Std 35 Light" panose="020B0402020203020204" pitchFamily="34" charset="0"/>
                <a:cs typeface="Arial"/>
              </a:rPr>
              <a:t>Not quite. All of these are correct.</a:t>
            </a:r>
            <a:endParaRPr lang="en-US" sz="1000" b="1" dirty="0">
              <a:latin typeface="Avenir LT Std 35 Light" panose="020B0402020203020204" pitchFamily="34" charset="0"/>
              <a:cs typeface="Arial"/>
            </a:endParaRPr>
          </a:p>
        </p:txBody>
      </p:sp>
      <p:sp>
        <p:nvSpPr>
          <p:cNvPr id="4" name="Slide Number Placeholder 3"/>
          <p:cNvSpPr>
            <a:spLocks noGrp="1"/>
          </p:cNvSpPr>
          <p:nvPr>
            <p:ph type="sldNum" sz="quarter" idx="10"/>
          </p:nvPr>
        </p:nvSpPr>
        <p:spPr/>
        <p:txBody>
          <a:bodyPr/>
          <a:lstStyle/>
          <a:p>
            <a:fld id="{3BCCA36C-5F79-4324-939B-8B89FD5F0DEB}" type="slidenum">
              <a:rPr lang="en-IN" smtClean="0"/>
              <a:t>53</a:t>
            </a:fld>
            <a:endParaRPr lang="en-IN"/>
          </a:p>
        </p:txBody>
      </p:sp>
    </p:spTree>
    <p:extLst>
      <p:ext uri="{BB962C8B-B14F-4D97-AF65-F5344CB8AC3E}">
        <p14:creationId xmlns:p14="http://schemas.microsoft.com/office/powerpoint/2010/main" val="38234485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200" i="0" dirty="0">
                <a:solidFill>
                  <a:srgbClr val="595959"/>
                </a:solidFill>
                <a:effectLst/>
                <a:latin typeface="+mn-lt"/>
                <a:ea typeface="Calibri" panose="020F0502020204030204" pitchFamily="34" charset="0"/>
                <a:cs typeface="Times New Roman" panose="02020603050405020304" pitchFamily="18" charset="0"/>
              </a:rPr>
              <a:t>Take a minute to</a:t>
            </a:r>
            <a:r>
              <a:rPr lang="en-US" sz="1200" i="0" baseline="0" dirty="0">
                <a:solidFill>
                  <a:srgbClr val="595959"/>
                </a:solidFill>
                <a:effectLst/>
                <a:latin typeface="+mn-lt"/>
                <a:ea typeface="Calibri" panose="020F0502020204030204" pitchFamily="34" charset="0"/>
                <a:cs typeface="Times New Roman" panose="02020603050405020304" pitchFamily="18" charset="0"/>
              </a:rPr>
              <a:t> </a:t>
            </a:r>
            <a:r>
              <a:rPr lang="en-US" sz="1200" i="0" dirty="0">
                <a:solidFill>
                  <a:srgbClr val="595959"/>
                </a:solidFill>
                <a:effectLst/>
                <a:latin typeface="+mn-lt"/>
                <a:ea typeface="Calibri" panose="020F0502020204030204" pitchFamily="34" charset="0"/>
                <a:cs typeface="Times New Roman" panose="02020603050405020304" pitchFamily="18" charset="0"/>
              </a:rPr>
              <a:t>look at the various ways to express gratitude, understand the impact of what has been shared, use the opportunity to grow, and follow through on the feedback received. </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1200" i="0" dirty="0" smtClean="0">
              <a:solidFill>
                <a:srgbClr val="595959"/>
              </a:solidFill>
              <a:effectLst/>
              <a:latin typeface="+mn-lt"/>
              <a:ea typeface="Calibri" panose="020F0502020204030204" pitchFamily="34" charset="0"/>
              <a:cs typeface="Times New Roman" panose="02020603050405020304" pitchFamily="18" charset="0"/>
            </a:endParaRPr>
          </a:p>
          <a:p>
            <a:pPr>
              <a:lnSpc>
                <a:spcPct val="107000"/>
              </a:lnSpc>
              <a:spcAft>
                <a:spcPts val="800"/>
              </a:spcAft>
            </a:pPr>
            <a:endParaRPr lang="en-US" sz="1200" i="0" dirty="0" smtClean="0">
              <a:solidFill>
                <a:srgbClr val="595959"/>
              </a:solidFill>
              <a:effectLst/>
              <a:latin typeface="+mn-lt"/>
              <a:ea typeface="Calibri" panose="020F0502020204030204" pitchFamily="34" charset="0"/>
              <a:cs typeface="Times New Roman" panose="02020603050405020304" pitchFamily="18" charset="0"/>
            </a:endParaRPr>
          </a:p>
          <a:p>
            <a:pPr>
              <a:lnSpc>
                <a:spcPct val="107000"/>
              </a:lnSpc>
              <a:spcAft>
                <a:spcPts val="800"/>
              </a:spcAft>
            </a:pPr>
            <a:endParaRPr lang="en-US" sz="1200" i="0" dirty="0">
              <a:solidFill>
                <a:srgbClr val="595959"/>
              </a:solidFill>
              <a:effectLst/>
              <a:latin typeface="+mn-lt"/>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3BCCA36C-5F79-4324-939B-8B89FD5F0DEB}" type="slidenum">
              <a:rPr lang="en-IN" smtClean="0"/>
              <a:t>54</a:t>
            </a:fld>
            <a:endParaRPr lang="en-IN"/>
          </a:p>
        </p:txBody>
      </p:sp>
    </p:spTree>
    <p:extLst>
      <p:ext uri="{BB962C8B-B14F-4D97-AF65-F5344CB8AC3E}">
        <p14:creationId xmlns:p14="http://schemas.microsoft.com/office/powerpoint/2010/main" val="35194885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how do we begin to shift our thinking? Start by taking stock of where you’re at and searching inward. Ask yourself the following questions: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How am I reacting physically and emotionally to what I just witnessed or experienced?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What’s the context? Who is around? Where are we? What’s going on? </a:t>
            </a:r>
            <a:endParaRPr lang="en-IN"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Are there assumptions or hot-buttons influencing me </a:t>
            </a:r>
            <a:r>
              <a:rPr lang="en-US" b="0" dirty="0" smtClean="0"/>
              <a:t>at </a:t>
            </a:r>
            <a:r>
              <a:rPr lang="en-US" dirty="0" smtClean="0"/>
              <a:t>this moment?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smtClean="0"/>
              <a:t>What </a:t>
            </a:r>
            <a:r>
              <a:rPr lang="en-US" dirty="0"/>
              <a:t>are the backgrounds and perspectives of those around? Are they different from mine?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Am I ready for this conversation? </a:t>
            </a:r>
            <a:endParaRPr lang="en-US" dirty="0" smtClean="0"/>
          </a:p>
          <a:p>
            <a:endParaRPr lang="en-IN" dirty="0" smtClean="0"/>
          </a:p>
          <a:p>
            <a:endParaRPr lang="en-IN" dirty="0" smtClean="0"/>
          </a:p>
          <a:p>
            <a:endParaRPr lang="en-IN"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IN" dirty="0"/>
          </a:p>
          <a:p>
            <a:endParaRPr lang="en-IN" dirty="0"/>
          </a:p>
          <a:p>
            <a:endParaRPr lang="en-IN" dirty="0"/>
          </a:p>
          <a:p>
            <a:endParaRPr lang="en-IN" dirty="0"/>
          </a:p>
        </p:txBody>
      </p:sp>
      <p:sp>
        <p:nvSpPr>
          <p:cNvPr id="4" name="Slide Number Placeholder 3"/>
          <p:cNvSpPr>
            <a:spLocks noGrp="1"/>
          </p:cNvSpPr>
          <p:nvPr>
            <p:ph type="sldNum" sz="quarter" idx="5"/>
          </p:nvPr>
        </p:nvSpPr>
        <p:spPr/>
        <p:txBody>
          <a:bodyPr/>
          <a:lstStyle/>
          <a:p>
            <a:fld id="{061EED19-5C3D-4F44-90AD-2987BFC82B61}" type="slidenum">
              <a:rPr lang="en-IN" smtClean="0"/>
              <a:t>55</a:t>
            </a:fld>
            <a:endParaRPr lang="en-IN"/>
          </a:p>
        </p:txBody>
      </p:sp>
    </p:spTree>
    <p:extLst>
      <p:ext uri="{BB962C8B-B14F-4D97-AF65-F5344CB8AC3E}">
        <p14:creationId xmlns:p14="http://schemas.microsoft.com/office/powerpoint/2010/main" val="6684434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00"/>
              </a:spcBef>
              <a:spcAft>
                <a:spcPts val="600"/>
              </a:spcAft>
            </a:pPr>
            <a:r>
              <a:rPr lang="en-US" sz="1200" dirty="0">
                <a:solidFill>
                  <a:schemeClr val="bg1"/>
                </a:solidFill>
                <a:latin typeface="Avenir LT Std 65 Medium" panose="020B0803020203020204"/>
                <a:cs typeface="Arial" panose="020B0604020202020204" pitchFamily="34" charset="0"/>
              </a:rPr>
              <a:t>Identify the Dos </a:t>
            </a:r>
            <a:r>
              <a:rPr lang="en-US" sz="1200">
                <a:solidFill>
                  <a:schemeClr val="bg1"/>
                </a:solidFill>
                <a:latin typeface="Avenir LT Std 65 Medium" panose="020B0803020203020204"/>
                <a:cs typeface="Arial" panose="020B0604020202020204" pitchFamily="34" charset="0"/>
              </a:rPr>
              <a:t>and </a:t>
            </a:r>
            <a:r>
              <a:rPr lang="en-US" sz="1200" smtClean="0">
                <a:solidFill>
                  <a:schemeClr val="bg1"/>
                </a:solidFill>
                <a:latin typeface="Avenir LT Std 65 Medium" panose="020B0803020203020204"/>
                <a:cs typeface="Arial" panose="020B0604020202020204" pitchFamily="34" charset="0"/>
              </a:rPr>
              <a:t>Don’ts </a:t>
            </a:r>
            <a:r>
              <a:rPr lang="en-US" sz="1200" dirty="0">
                <a:solidFill>
                  <a:schemeClr val="bg1"/>
                </a:solidFill>
                <a:latin typeface="Avenir LT Std 65 Medium" panose="020B0803020203020204"/>
                <a:cs typeface="Arial" panose="020B0604020202020204" pitchFamily="34" charset="0"/>
              </a:rPr>
              <a:t>while responding to feedback.</a:t>
            </a:r>
          </a:p>
          <a:p>
            <a:endParaRPr lang="en-IN" dirty="0"/>
          </a:p>
          <a:p>
            <a:r>
              <a:rPr lang="en-US" sz="1200" b="0" i="0" dirty="0" smtClean="0">
                <a:solidFill>
                  <a:srgbClr val="FF0000"/>
                </a:solidFill>
                <a:latin typeface="Avenir LT Std 35 Light" panose="020B0402020203020204" pitchFamily="34" charset="0"/>
              </a:rPr>
              <a:t>Click and drag each option into the spaces provided. Incorrect ones will fly back.</a:t>
            </a:r>
          </a:p>
          <a:p>
            <a:pPr marL="0" marR="0" lvl="0" indent="0" algn="l" defTabSz="914400" rtl="0" eaLnBrk="1" fontAlgn="auto" latinLnBrk="0" hangingPunct="1">
              <a:lnSpc>
                <a:spcPct val="100000"/>
              </a:lnSpc>
              <a:spcBef>
                <a:spcPts val="600"/>
              </a:spcBef>
              <a:spcAft>
                <a:spcPts val="600"/>
              </a:spcAft>
              <a:buClrTx/>
              <a:buSzTx/>
              <a:buFontTx/>
              <a:buNone/>
              <a:tabLst/>
              <a:defRPr/>
            </a:pPr>
            <a:endParaRPr lang="en-US" dirty="0"/>
          </a:p>
          <a:p>
            <a:pPr>
              <a:spcBef>
                <a:spcPts val="600"/>
              </a:spcBef>
              <a:spcAft>
                <a:spcPts val="600"/>
              </a:spcAft>
            </a:pPr>
            <a:endParaRPr lang="en-US" sz="1200" i="0" dirty="0">
              <a:solidFill>
                <a:srgbClr val="595959"/>
              </a:solidFill>
              <a:effectLst/>
              <a:latin typeface="+mn-lt"/>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061EED19-5C3D-4F44-90AD-2987BFC82B61}" type="slidenum">
              <a:rPr lang="en-IN" smtClean="0"/>
              <a:t>56</a:t>
            </a:fld>
            <a:endParaRPr lang="en-IN"/>
          </a:p>
        </p:txBody>
      </p:sp>
    </p:spTree>
    <p:extLst>
      <p:ext uri="{BB962C8B-B14F-4D97-AF65-F5344CB8AC3E}">
        <p14:creationId xmlns:p14="http://schemas.microsoft.com/office/powerpoint/2010/main" val="18157410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200" b="0" i="0" strike="noStrike" dirty="0" smtClean="0">
                <a:solidFill>
                  <a:srgbClr val="595959"/>
                </a:solidFill>
                <a:effectLst/>
                <a:latin typeface="+mn-lt"/>
                <a:ea typeface="Calibri" panose="020F0502020204030204" pitchFamily="34" charset="0"/>
                <a:cs typeface="Times New Roman" panose="02020603050405020304" pitchFamily="18" charset="0"/>
              </a:rPr>
              <a:t>Great job!</a:t>
            </a:r>
            <a:r>
              <a:rPr lang="en-US" sz="1200" b="0" i="0" strike="noStrike" baseline="0" dirty="0" smtClean="0">
                <a:solidFill>
                  <a:srgbClr val="595959"/>
                </a:solidFill>
                <a:effectLst/>
                <a:latin typeface="+mn-lt"/>
                <a:ea typeface="Calibri" panose="020F0502020204030204" pitchFamily="34" charset="0"/>
                <a:cs typeface="Times New Roman" panose="02020603050405020304" pitchFamily="18" charset="0"/>
              </a:rPr>
              <a:t> </a:t>
            </a:r>
            <a:r>
              <a:rPr lang="en-US" sz="1200" b="0" i="0" strike="noStrike" dirty="0" smtClean="0">
                <a:solidFill>
                  <a:srgbClr val="595959"/>
                </a:solidFill>
                <a:effectLst/>
                <a:latin typeface="+mn-lt"/>
                <a:ea typeface="Calibri" panose="020F0502020204030204" pitchFamily="34" charset="0"/>
                <a:cs typeface="Times New Roman" panose="02020603050405020304" pitchFamily="18" charset="0"/>
              </a:rPr>
              <a:t>Responding to feedback is a very important aspect of communication, and our responses can determine how comfortable or heard the person offering feedback feels. </a:t>
            </a:r>
          </a:p>
          <a:p>
            <a:pPr>
              <a:lnSpc>
                <a:spcPct val="107000"/>
              </a:lnSpc>
              <a:spcAft>
                <a:spcPts val="800"/>
              </a:spcAft>
            </a:pPr>
            <a:endParaRPr lang="en-US" sz="1200" b="0" i="0" strike="noStrike" dirty="0" smtClean="0">
              <a:solidFill>
                <a:srgbClr val="595959"/>
              </a:solidFill>
              <a:effectLst/>
              <a:latin typeface="+mn-lt"/>
              <a:ea typeface="Calibri" panose="020F0502020204030204" pitchFamily="34" charset="0"/>
              <a:cs typeface="Times New Roman" panose="02020603050405020304" pitchFamily="18" charset="0"/>
            </a:endParaRPr>
          </a:p>
          <a:p>
            <a:pPr>
              <a:lnSpc>
                <a:spcPct val="107000"/>
              </a:lnSpc>
              <a:spcAft>
                <a:spcPts val="800"/>
              </a:spcAft>
            </a:pPr>
            <a:endParaRPr lang="en-US" sz="1200" b="0" i="0" strike="noStrike" dirty="0" smtClean="0">
              <a:solidFill>
                <a:srgbClr val="595959"/>
              </a:solidFill>
              <a:effectLst/>
              <a:latin typeface="+mn-lt"/>
              <a:ea typeface="Calibri" panose="020F0502020204030204" pitchFamily="34" charset="0"/>
              <a:cs typeface="Times New Roman" panose="02020603050405020304" pitchFamily="18" charset="0"/>
            </a:endParaRPr>
          </a:p>
          <a:p>
            <a:pPr>
              <a:lnSpc>
                <a:spcPct val="107000"/>
              </a:lnSpc>
              <a:spcAft>
                <a:spcPts val="800"/>
              </a:spcAft>
            </a:pPr>
            <a:endParaRPr lang="en-US" sz="1200" b="0" i="0" strike="noStrike" dirty="0" smtClean="0">
              <a:solidFill>
                <a:srgbClr val="595959"/>
              </a:solidFill>
              <a:effectLst/>
              <a:latin typeface="+mn-lt"/>
              <a:ea typeface="Calibri" panose="020F0502020204030204" pitchFamily="34" charset="0"/>
              <a:cs typeface="Times New Roman" panose="02020603050405020304" pitchFamily="18" charset="0"/>
            </a:endParaRPr>
          </a:p>
          <a:p>
            <a:pPr>
              <a:lnSpc>
                <a:spcPct val="107000"/>
              </a:lnSpc>
              <a:spcAft>
                <a:spcPts val="800"/>
              </a:spcAft>
            </a:pPr>
            <a:endParaRPr lang="en-US" sz="1200" b="0" i="0" strike="noStrike" dirty="0">
              <a:solidFill>
                <a:srgbClr val="595959"/>
              </a:solidFill>
              <a:effectLst/>
              <a:latin typeface="+mn-lt"/>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061EED19-5C3D-4F44-90AD-2987BFC82B61}" type="slidenum">
              <a:rPr lang="en-IN" smtClean="0"/>
              <a:t>57</a:t>
            </a:fld>
            <a:endParaRPr lang="en-IN"/>
          </a:p>
        </p:txBody>
      </p:sp>
    </p:spTree>
    <p:extLst>
      <p:ext uri="{BB962C8B-B14F-4D97-AF65-F5344CB8AC3E}">
        <p14:creationId xmlns:p14="http://schemas.microsoft.com/office/powerpoint/2010/main" val="19292679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using a person’s correct pronouns, we respect their identity and create an environment that’s more inclusive. </a:t>
            </a:r>
          </a:p>
          <a:p>
            <a:endParaRPr lang="en-US" dirty="0"/>
          </a:p>
          <a:p>
            <a:r>
              <a:rPr lang="en-US" dirty="0"/>
              <a:t>Click</a:t>
            </a:r>
            <a:r>
              <a:rPr lang="en-US" baseline="0" dirty="0"/>
              <a:t> each topic to learn </a:t>
            </a:r>
            <a:r>
              <a:rPr lang="en-US" dirty="0"/>
              <a:t>how to demonstrate </a:t>
            </a:r>
            <a:r>
              <a:rPr lang="en-US" dirty="0" err="1"/>
              <a:t>allyship</a:t>
            </a:r>
            <a:r>
              <a:rPr lang="en-US" dirty="0"/>
              <a:t> to transgender and non-binary folks.</a:t>
            </a:r>
          </a:p>
        </p:txBody>
      </p:sp>
    </p:spTree>
    <p:extLst>
      <p:ext uri="{BB962C8B-B14F-4D97-AF65-F5344CB8AC3E}">
        <p14:creationId xmlns:p14="http://schemas.microsoft.com/office/powerpoint/2010/main" val="13942497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dirty="0"/>
              <a:t>Allies should proactively seek to be informed and aware of how transgender or </a:t>
            </a:r>
            <a:r>
              <a:rPr lang="en-US" b="0" dirty="0" err="1" smtClean="0"/>
              <a:t>nonbinary</a:t>
            </a:r>
            <a:r>
              <a:rPr lang="en-US" dirty="0" smtClean="0"/>
              <a:t> members </a:t>
            </a:r>
            <a:r>
              <a:rPr lang="en-US" dirty="0"/>
              <a:t>can be affected by the usage of the wrong pronouns and how they prefer to be addressed. </a:t>
            </a:r>
          </a:p>
          <a:p>
            <a:pPr marL="0" indent="0">
              <a:buFont typeface="+mj-lt"/>
              <a:buNone/>
            </a:pPr>
            <a:endParaRPr lang="en-US" dirty="0"/>
          </a:p>
          <a:p>
            <a:pPr marL="0" indent="0">
              <a:buFont typeface="+mj-lt"/>
              <a:buNone/>
            </a:pPr>
            <a:r>
              <a:rPr lang="en-US" dirty="0"/>
              <a:t>This could be a bewildering topic for many cisgender people, who may not necessarily be discriminatory towards non-cis gender people, but who may unknowingly end up being insensitive or alienating them through ignorance. </a:t>
            </a:r>
          </a:p>
          <a:p>
            <a:pPr marL="0" indent="0">
              <a:buFont typeface="+mj-lt"/>
              <a:buNone/>
            </a:pPr>
            <a:endParaRPr lang="en-US" dirty="0"/>
          </a:p>
          <a:p>
            <a:pPr marL="0" indent="0">
              <a:buFont typeface="+mj-lt"/>
              <a:buNone/>
            </a:pPr>
            <a:r>
              <a:rPr lang="en-US" dirty="0"/>
              <a:t>It may take time to build it into your everyday language, but it starts with being aware. As we familiarize ourselves with why it matters to share pronouns, we create safe spaces for everyone. So educate yourself on how best you can demonstrate your </a:t>
            </a:r>
            <a:r>
              <a:rPr lang="en-US" dirty="0" err="1"/>
              <a:t>allyship</a:t>
            </a:r>
            <a:r>
              <a:rPr lang="en-US" dirty="0"/>
              <a:t>.</a:t>
            </a:r>
          </a:p>
        </p:txBody>
      </p:sp>
    </p:spTree>
    <p:extLst>
      <p:ext uri="{BB962C8B-B14F-4D97-AF65-F5344CB8AC3E}">
        <p14:creationId xmlns:p14="http://schemas.microsoft.com/office/powerpoint/2010/main" val="40431353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Georgia" panose="02040502050405020303" pitchFamily="18" charset="0"/>
              </a:rPr>
              <a:t>Here is a quick question. </a:t>
            </a:r>
          </a:p>
          <a:p>
            <a:endParaRPr lang="en-US" b="0" i="0" dirty="0">
              <a:solidFill>
                <a:srgbClr val="333333"/>
              </a:solidFill>
              <a:effectLst/>
              <a:latin typeface="Georgia" panose="02040502050405020303" pitchFamily="18" charset="0"/>
            </a:endParaRPr>
          </a:p>
          <a:p>
            <a:pPr>
              <a:spcAft>
                <a:spcPts val="800"/>
              </a:spcAft>
            </a:pPr>
            <a:r>
              <a:rPr lang="en-US" sz="1200" b="0" i="0" kern="1200" dirty="0">
                <a:solidFill>
                  <a:srgbClr val="595959"/>
                </a:solidFill>
                <a:effectLst/>
                <a:latin typeface="+mn-lt"/>
                <a:ea typeface="Calibri" panose="020F0502020204030204" pitchFamily="34" charset="0"/>
                <a:cs typeface="Arial"/>
              </a:rPr>
              <a:t>What is your dominant hand? Are you a lefty or a righty or ambidextrous? </a:t>
            </a:r>
          </a:p>
          <a:p>
            <a:endParaRPr lang="en-US" b="0" i="0" dirty="0">
              <a:solidFill>
                <a:srgbClr val="333333"/>
              </a:solidFill>
              <a:effectLst/>
              <a:latin typeface="Georgia" panose="02040502050405020303" pitchFamily="18" charset="0"/>
            </a:endParaRPr>
          </a:p>
          <a:p>
            <a:r>
              <a:rPr lang="en-US" sz="1200" i="0" dirty="0">
                <a:solidFill>
                  <a:schemeClr val="bg1"/>
                </a:solidFill>
                <a:latin typeface="Arial" panose="020B0604020202020204" pitchFamily="34" charset="0"/>
                <a:cs typeface="Arial" panose="020B0604020202020204" pitchFamily="34" charset="0"/>
              </a:rPr>
              <a:t>Click and drag the slider to</a:t>
            </a:r>
            <a:r>
              <a:rPr lang="en-US" sz="1200" i="0" dirty="0">
                <a:solidFill>
                  <a:schemeClr val="bg1"/>
                </a:solidFill>
                <a:latin typeface="Avenir LT Std 35 Light" panose="020B0402020203020204" pitchFamily="34" charset="0"/>
              </a:rPr>
              <a:t> </a:t>
            </a:r>
            <a:r>
              <a:rPr lang="en-US" sz="1200" i="0" dirty="0" smtClean="0">
                <a:solidFill>
                  <a:schemeClr val="bg1"/>
                </a:solidFill>
                <a:latin typeface="Avenir LT Std 35 Light" panose="020B0402020203020204" pitchFamily="34" charset="0"/>
              </a:rPr>
              <a:t>your </a:t>
            </a:r>
            <a:r>
              <a:rPr lang="en-US" sz="1200" i="0" dirty="0">
                <a:solidFill>
                  <a:schemeClr val="bg1"/>
                </a:solidFill>
                <a:latin typeface="Avenir LT Std 35 Light" panose="020B0402020203020204" pitchFamily="34" charset="0"/>
              </a:rPr>
              <a:t>preference.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solidFill>
                <a:schemeClr val="bg1"/>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3BCCA36C-5F79-4324-939B-8B89FD5F0DEB}" type="slidenum">
              <a:rPr lang="en-IN" smtClean="0"/>
              <a:t>6</a:t>
            </a:fld>
            <a:endParaRPr lang="en-IN"/>
          </a:p>
        </p:txBody>
      </p:sp>
    </p:spTree>
    <p:extLst>
      <p:ext uri="{BB962C8B-B14F-4D97-AF65-F5344CB8AC3E}">
        <p14:creationId xmlns:p14="http://schemas.microsoft.com/office/powerpoint/2010/main" val="223398917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dirty="0">
                <a:solidFill>
                  <a:schemeClr val="dk1"/>
                </a:solidFill>
              </a:rPr>
              <a:t>Allies should proactively identify themselves as a confidant for transgender or </a:t>
            </a:r>
            <a:r>
              <a:rPr lang="en-US" sz="1200" b="0" dirty="0" err="1" smtClean="0">
                <a:solidFill>
                  <a:schemeClr val="dk1"/>
                </a:solidFill>
              </a:rPr>
              <a:t>nonbinary</a:t>
            </a:r>
            <a:r>
              <a:rPr lang="en-US" sz="1200" dirty="0" smtClean="0">
                <a:solidFill>
                  <a:schemeClr val="dk1"/>
                </a:solidFill>
              </a:rPr>
              <a:t> members </a:t>
            </a:r>
            <a:r>
              <a:rPr lang="en-US" sz="1200" dirty="0">
                <a:solidFill>
                  <a:schemeClr val="dk1"/>
                </a:solidFill>
              </a:rPr>
              <a:t>to safely express their feelings, concerns, and needs. </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solidFill>
                <a:schemeClr val="dk1"/>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dirty="0">
                <a:solidFill>
                  <a:schemeClr val="dk1"/>
                </a:solidFill>
              </a:rPr>
              <a:t>They should practice active listening by asking open-ended questions, confirming interpretations and understandings, affirming others’ experiences as </a:t>
            </a:r>
            <a:r>
              <a:rPr lang="en-US" sz="1200" dirty="0" smtClean="0">
                <a:solidFill>
                  <a:schemeClr val="dk1"/>
                </a:solidFill>
              </a:rPr>
              <a:t>valid, </a:t>
            </a:r>
            <a:r>
              <a:rPr lang="en-US" sz="1200" dirty="0">
                <a:solidFill>
                  <a:schemeClr val="dk1"/>
                </a:solidFill>
              </a:rPr>
              <a:t>and communicating empathy. </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solidFill>
                <a:schemeClr val="dk1"/>
              </a:solidFill>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dirty="0">
                <a:solidFill>
                  <a:schemeClr val="dk1"/>
                </a:solidFill>
              </a:rPr>
              <a:t>When they hear a person being referred to in the third person with the singular </a:t>
            </a:r>
            <a:r>
              <a:rPr lang="en-US" sz="1200" dirty="0" smtClean="0">
                <a:solidFill>
                  <a:schemeClr val="dk1"/>
                </a:solidFill>
              </a:rPr>
              <a:t>“they” </a:t>
            </a:r>
            <a:r>
              <a:rPr lang="en-US" sz="1200" dirty="0">
                <a:solidFill>
                  <a:schemeClr val="dk1"/>
                </a:solidFill>
              </a:rPr>
              <a:t>pronoun, they should make note and be sure to refer to them the same way. </a:t>
            </a:r>
          </a:p>
          <a:p>
            <a:pPr marL="0" indent="0">
              <a:buFont typeface="+mj-lt"/>
              <a:buNone/>
            </a:pPr>
            <a:endParaRPr lang="en-US" dirty="0"/>
          </a:p>
        </p:txBody>
      </p:sp>
    </p:spTree>
    <p:extLst>
      <p:ext uri="{BB962C8B-B14F-4D97-AF65-F5344CB8AC3E}">
        <p14:creationId xmlns:p14="http://schemas.microsoft.com/office/powerpoint/2010/main" val="21339585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dirty="0" err="1" smtClean="0"/>
              <a:t>Allyship</a:t>
            </a:r>
            <a:r>
              <a:rPr lang="en-US" sz="1200" dirty="0" smtClean="0"/>
              <a:t> is </a:t>
            </a:r>
            <a:r>
              <a:rPr lang="en-US" sz="1200" dirty="0"/>
              <a:t>a skill that, like any other, requires practice. </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dirty="0"/>
              <a:t>While they are honing this skill, they will make mistakes and must be prepared to face constructive criticism. </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dirty="0"/>
              <a:t>Allies should check their </a:t>
            </a:r>
            <a:r>
              <a:rPr lang="en-US" sz="1200" dirty="0" smtClean="0"/>
              <a:t>thought </a:t>
            </a:r>
            <a:r>
              <a:rPr lang="en-US" sz="1200" dirty="0"/>
              <a:t>processes, behaviors, and actions on an ongoing basis to question how they may be contributing to formal and informal systems of discrimination. </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dirty="0"/>
              <a:t>They should not be defensive or accusatory when </a:t>
            </a:r>
            <a:r>
              <a:rPr lang="en-US" sz="1200" dirty="0" smtClean="0"/>
              <a:t>approached </a:t>
            </a:r>
            <a:r>
              <a:rPr lang="en-US" sz="1200" dirty="0"/>
              <a:t>about wrongdoings. They should listen to members of transgender and </a:t>
            </a:r>
            <a:r>
              <a:rPr lang="en-US" sz="1200" dirty="0" err="1" smtClean="0"/>
              <a:t>nonbinary</a:t>
            </a:r>
            <a:r>
              <a:rPr lang="en-US" sz="1200" dirty="0" smtClean="0"/>
              <a:t> </a:t>
            </a:r>
            <a:r>
              <a:rPr lang="en-US" sz="1200" dirty="0"/>
              <a:t>groups when they recommend ways they can improve their </a:t>
            </a:r>
            <a:r>
              <a:rPr lang="en-US" sz="1200" dirty="0" err="1"/>
              <a:t>allyship</a:t>
            </a:r>
            <a:r>
              <a:rPr lang="en-US" sz="1200" dirty="0"/>
              <a:t>. </a:t>
            </a:r>
          </a:p>
          <a:p>
            <a:pPr marL="0" indent="0">
              <a:buFont typeface="+mj-lt"/>
              <a:buNone/>
            </a:pPr>
            <a:endParaRPr lang="en-US" dirty="0"/>
          </a:p>
        </p:txBody>
      </p:sp>
    </p:spTree>
    <p:extLst>
      <p:ext uri="{BB962C8B-B14F-4D97-AF65-F5344CB8AC3E}">
        <p14:creationId xmlns:p14="http://schemas.microsoft.com/office/powerpoint/2010/main" val="41545076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dirty="0" smtClean="0"/>
              <a:t>Allies </a:t>
            </a:r>
            <a:r>
              <a:rPr lang="en-US" sz="1200" b="0" dirty="0"/>
              <a:t>should verbally affirm the </a:t>
            </a:r>
            <a:r>
              <a:rPr lang="en-US" sz="1200" b="0" dirty="0" smtClean="0"/>
              <a:t>identities of </a:t>
            </a:r>
            <a:r>
              <a:rPr lang="en-US" sz="1200" b="0" dirty="0"/>
              <a:t>transgender or </a:t>
            </a:r>
            <a:r>
              <a:rPr lang="en-US" sz="1200" b="0" dirty="0" err="1" smtClean="0"/>
              <a:t>nonbinary</a:t>
            </a:r>
            <a:r>
              <a:rPr lang="en-US" sz="1200" b="0" dirty="0" smtClean="0"/>
              <a:t> members, peers, </a:t>
            </a:r>
            <a:r>
              <a:rPr lang="en-US" sz="1200" b="0" dirty="0"/>
              <a:t>and colleagues. </a:t>
            </a:r>
            <a:r>
              <a:rPr lang="en-US" sz="1200" b="0" dirty="0" smtClean="0"/>
              <a:t>For </a:t>
            </a:r>
            <a:r>
              <a:rPr lang="en-US" sz="1200" b="0" dirty="0"/>
              <a:t>a cisgender person, there is little to no risk in sharing your pronouns. For a person who is transgender or </a:t>
            </a:r>
            <a:r>
              <a:rPr lang="en-US" sz="1200" b="0" dirty="0" err="1"/>
              <a:t>nonbinary</a:t>
            </a:r>
            <a:r>
              <a:rPr lang="en-US" sz="1200" b="0" dirty="0"/>
              <a:t>, sharing pronouns can be a bit riskier. </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dirty="0"/>
              <a:t>Cisgender people can lead the change by sharing pronouns. It normalizes the process, has little risk, and actually makes for a safer environment for everyone. </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dirty="0"/>
              <a:t>On a larger scale, allies should use their voices to influence enterprise-wide change that directly benefits the experiences and careers of transgender or </a:t>
            </a:r>
            <a:r>
              <a:rPr lang="en-US" sz="1200" strike="sngStrike" dirty="0"/>
              <a:t>non-binary</a:t>
            </a:r>
            <a:r>
              <a:rPr lang="en-US" sz="1200" dirty="0"/>
              <a:t> </a:t>
            </a:r>
            <a:r>
              <a:rPr lang="en-US" sz="1200" b="1" dirty="0" err="1" smtClean="0"/>
              <a:t>nonbinary</a:t>
            </a:r>
            <a:r>
              <a:rPr lang="en-US" sz="1200" dirty="0" smtClean="0"/>
              <a:t> members</a:t>
            </a:r>
            <a:r>
              <a:rPr lang="en-US" sz="1200" dirty="0"/>
              <a:t>. </a:t>
            </a:r>
            <a:endParaRPr lang="en-US" sz="1200" dirty="0" smtClean="0"/>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dirty="0"/>
          </a:p>
          <a:p>
            <a:pPr marL="0" indent="0">
              <a:buFont typeface="+mj-lt"/>
              <a:buNone/>
            </a:pPr>
            <a:endParaRPr lang="en-US" dirty="0"/>
          </a:p>
        </p:txBody>
      </p:sp>
    </p:spTree>
    <p:extLst>
      <p:ext uri="{BB962C8B-B14F-4D97-AF65-F5344CB8AC3E}">
        <p14:creationId xmlns:p14="http://schemas.microsoft.com/office/powerpoint/2010/main" val="18523150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dirty="0"/>
              <a:t>Allies should dynamically combat unfair behaviors, demanding accountability by monitoring and calling </a:t>
            </a:r>
            <a:r>
              <a:rPr lang="en-US" sz="1200" b="0" dirty="0" smtClean="0"/>
              <a:t>out </a:t>
            </a:r>
            <a:r>
              <a:rPr lang="en-US" sz="1200" b="0" dirty="0"/>
              <a:t>biased/discriminatory discussions or decision making as they happen. </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b="0" dirty="0" smtClean="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200" b="0" dirty="0" smtClean="0"/>
              <a:t>In more informal conversations, allies should vocally admonish any offensive comments, regardless of whether a transgender or </a:t>
            </a:r>
            <a:r>
              <a:rPr lang="en-US" sz="1200" b="0" dirty="0" err="1" smtClean="0"/>
              <a:t>nonbinar</a:t>
            </a:r>
            <a:r>
              <a:rPr lang="en-US" sz="1200" b="0" baseline="0" dirty="0" err="1" smtClean="0"/>
              <a:t>y</a:t>
            </a:r>
            <a:r>
              <a:rPr lang="en-US" sz="1200" b="0" baseline="0" dirty="0" smtClean="0"/>
              <a:t> </a:t>
            </a:r>
            <a:r>
              <a:rPr lang="en-US" sz="1200" b="0" dirty="0" smtClean="0"/>
              <a:t>person is present. </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b="0" dirty="0" smtClean="0">
              <a:highlight>
                <a:srgbClr val="FFFF00"/>
              </a:highlight>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200" b="0" dirty="0">
              <a:highlight>
                <a:srgbClr val="FFFF00"/>
              </a:highlight>
            </a:endParaRPr>
          </a:p>
        </p:txBody>
      </p:sp>
    </p:spTree>
    <p:extLst>
      <p:ext uri="{BB962C8B-B14F-4D97-AF65-F5344CB8AC3E}">
        <p14:creationId xmlns:p14="http://schemas.microsoft.com/office/powerpoint/2010/main" val="399498100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conclusion, using gender pronouns correctly matters because it helps in the following ways: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Everyone feels valued, seen, like they belong.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Individual </a:t>
            </a:r>
            <a:r>
              <a:rPr lang="en-US" dirty="0" smtClean="0"/>
              <a:t>team </a:t>
            </a:r>
            <a:r>
              <a:rPr lang="en-US" b="0" dirty="0"/>
              <a:t>members</a:t>
            </a:r>
            <a:r>
              <a:rPr lang="en-US" dirty="0"/>
              <a:t> feel respected.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Everyone feels welcomed and that their opinions and ideas matter.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All </a:t>
            </a:r>
            <a:r>
              <a:rPr lang="en-US" dirty="0" smtClean="0"/>
              <a:t>team </a:t>
            </a:r>
            <a:r>
              <a:rPr lang="en-US" b="0" dirty="0"/>
              <a:t>members</a:t>
            </a:r>
            <a:r>
              <a:rPr lang="en-US" dirty="0"/>
              <a:t> feel understood. </a:t>
            </a:r>
          </a:p>
          <a:p>
            <a:endParaRPr lang="en-IN" dirty="0"/>
          </a:p>
        </p:txBody>
      </p:sp>
      <p:sp>
        <p:nvSpPr>
          <p:cNvPr id="4" name="Slide Number Placeholder 3"/>
          <p:cNvSpPr>
            <a:spLocks noGrp="1"/>
          </p:cNvSpPr>
          <p:nvPr>
            <p:ph type="sldNum" sz="quarter" idx="10"/>
          </p:nvPr>
        </p:nvSpPr>
        <p:spPr/>
        <p:txBody>
          <a:bodyPr/>
          <a:lstStyle/>
          <a:p>
            <a:fld id="{3BCCA36C-5F79-4324-939B-8B89FD5F0DEB}" type="slidenum">
              <a:rPr lang="en-IN" smtClean="0"/>
              <a:t>64</a:t>
            </a:fld>
            <a:endParaRPr lang="en-IN"/>
          </a:p>
        </p:txBody>
      </p:sp>
    </p:spTree>
    <p:extLst>
      <p:ext uri="{BB962C8B-B14F-4D97-AF65-F5344CB8AC3E}">
        <p14:creationId xmlns:p14="http://schemas.microsoft.com/office/powerpoint/2010/main" val="24457622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b="0" i="0" dirty="0"/>
              <a:t>Let us briefly recap the main points about how we can shift our thinking to remove barriers to inclusion and what we need to do to demonstrate 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100" b="0" i="0" dirty="0">
              <a:effectLst/>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dirty="0">
                <a:solidFill>
                  <a:schemeClr val="bg1"/>
                </a:solidFill>
                <a:latin typeface="Avenir LT Std 35 Light" panose="020B0402020203020204" pitchFamily="34" charset="0"/>
              </a:rPr>
              <a:t>Click each number to </a:t>
            </a:r>
            <a:r>
              <a:rPr lang="en-US" sz="1100" b="0" i="0" dirty="0" smtClean="0">
                <a:solidFill>
                  <a:schemeClr val="bg1"/>
                </a:solidFill>
                <a:latin typeface="Avenir LT Std 35 Light" panose="020B0402020203020204" pitchFamily="34" charset="0"/>
              </a:rPr>
              <a:t>learn more</a:t>
            </a:r>
            <a:r>
              <a:rPr lang="en-US" sz="1100" b="0" i="0" dirty="0">
                <a:solidFill>
                  <a:schemeClr val="bg1"/>
                </a:solidFill>
                <a:latin typeface="Avenir LT Std 35 Light" panose="020B0402020203020204" pitchFamily="34" charset="0"/>
              </a:rPr>
              <a:t>.</a:t>
            </a:r>
          </a:p>
        </p:txBody>
      </p:sp>
      <p:sp>
        <p:nvSpPr>
          <p:cNvPr id="4" name="Slide Number Placeholder 3"/>
          <p:cNvSpPr>
            <a:spLocks noGrp="1"/>
          </p:cNvSpPr>
          <p:nvPr>
            <p:ph type="sldNum" sz="quarter" idx="5"/>
          </p:nvPr>
        </p:nvSpPr>
        <p:spPr/>
        <p:txBody>
          <a:bodyPr/>
          <a:lstStyle/>
          <a:p>
            <a:fld id="{061EED19-5C3D-4F44-90AD-2987BFC82B61}" type="slidenum">
              <a:rPr lang="en-IN" smtClean="0"/>
              <a:t>65</a:t>
            </a:fld>
            <a:endParaRPr lang="en-IN"/>
          </a:p>
        </p:txBody>
      </p:sp>
    </p:spTree>
    <p:extLst>
      <p:ext uri="{BB962C8B-B14F-4D97-AF65-F5344CB8AC3E}">
        <p14:creationId xmlns:p14="http://schemas.microsoft.com/office/powerpoint/2010/main" val="20380819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Often, we use “Hey guys!” as a default greeting, regardless of the gender makeup of a group. The word “guys” isn’t offensive in and of itself, but it assumes masculinity is the norm.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Use gender-neutral terms like </a:t>
            </a:r>
            <a:r>
              <a:rPr kumimoji="0" lang="en-US" sz="1100" b="0" i="0" u="none" strike="sngStrike" kern="1200" cap="none" spc="0" normalizeH="0" baseline="0" noProof="0" dirty="0" err="1" smtClean="0">
                <a:ln>
                  <a:noFill/>
                </a:ln>
                <a:solidFill>
                  <a:srgbClr val="000000"/>
                </a:solidFill>
                <a:effectLst/>
                <a:uLnTx/>
                <a:uFillTx/>
                <a:latin typeface="Arial" panose="020B0604020202020204" pitchFamily="34" charset="0"/>
                <a:ea typeface="+mn-ea"/>
                <a:cs typeface="+mn-cs"/>
              </a:rPr>
              <a:t>y’all</a:t>
            </a:r>
            <a:r>
              <a:rPr kumimoji="0" lang="en-US" sz="11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rPr>
              <a:t> </a:t>
            </a:r>
            <a:r>
              <a:rPr kumimoji="0" lang="en-US" sz="1100" b="1"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rPr>
              <a:t>you all</a:t>
            </a:r>
            <a:r>
              <a:rPr kumimoji="0" lang="en-US" sz="11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rPr>
              <a:t>, </a:t>
            </a: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friends, folks, people, team, or everybody to include everyone, no matter where they fall on the gender spectrum.</a:t>
            </a:r>
            <a:endParaRPr kumimoji="0" lang="en-US" sz="1100" b="0"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5"/>
          </p:nvPr>
        </p:nvSpPr>
        <p:spPr/>
        <p:txBody>
          <a:bodyPr/>
          <a:lstStyle/>
          <a:p>
            <a:fld id="{061EED19-5C3D-4F44-90AD-2987BFC82B61}" type="slidenum">
              <a:rPr lang="en-IN" smtClean="0"/>
              <a:t>66</a:t>
            </a:fld>
            <a:endParaRPr lang="en-IN"/>
          </a:p>
        </p:txBody>
      </p:sp>
    </p:spTree>
    <p:extLst>
      <p:ext uri="{BB962C8B-B14F-4D97-AF65-F5344CB8AC3E}">
        <p14:creationId xmlns:p14="http://schemas.microsoft.com/office/powerpoint/2010/main" val="9407223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We’re used to using gendered salutations and honorifics like sir or ma’am and Mr. or Mrs. to show respect. But when we use these by default, we risk </a:t>
            </a:r>
            <a:r>
              <a:rPr kumimoji="0" lang="en-US" sz="1100" b="0" i="0" u="none" strike="noStrike" kern="1200" cap="none" spc="0" normalizeH="0" baseline="0" noProof="0" dirty="0" err="1">
                <a:ln>
                  <a:noFill/>
                </a:ln>
                <a:solidFill>
                  <a:srgbClr val="000000"/>
                </a:solidFill>
                <a:effectLst/>
                <a:uLnTx/>
                <a:uFillTx/>
                <a:latin typeface="Arial" panose="020B0604020202020204" pitchFamily="34" charset="0"/>
                <a:ea typeface="+mn-ea"/>
                <a:cs typeface="+mn-cs"/>
              </a:rPr>
              <a:t>misgendering</a:t>
            </a: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 people, especially </a:t>
            </a:r>
            <a:r>
              <a:rPr kumimoji="0" lang="en-US" sz="1100" b="0" i="0" u="none" strike="noStrike" kern="1200" cap="none" spc="0" normalizeH="0" baseline="0" noProof="0" dirty="0" err="1" smtClean="0">
                <a:ln>
                  <a:noFill/>
                </a:ln>
                <a:solidFill>
                  <a:srgbClr val="000000"/>
                </a:solidFill>
                <a:effectLst/>
                <a:uLnTx/>
                <a:uFillTx/>
                <a:latin typeface="Arial" panose="020B0604020202020204" pitchFamily="34" charset="0"/>
                <a:ea typeface="+mn-ea"/>
                <a:cs typeface="+mn-cs"/>
              </a:rPr>
              <a:t>nonbinary</a:t>
            </a:r>
            <a:r>
              <a:rPr kumimoji="0" lang="en-US" sz="11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rPr>
              <a:t> </a:t>
            </a: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people.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rPr>
              <a:t>Ask </a:t>
            </a: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new people what pronouns and language they use, and when in doubt, avoid gendered language with neutral terms like the </a:t>
            </a:r>
            <a:r>
              <a:rPr kumimoji="0" lang="en-US" sz="11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rPr>
              <a:t>honorific, </a:t>
            </a:r>
            <a:r>
              <a:rPr kumimoji="0" lang="en-US" sz="1100" b="0" i="0" u="none" strike="noStrike" kern="1200" cap="none" spc="0" normalizeH="0" baseline="0" noProof="0" dirty="0" err="1" smtClean="0">
                <a:ln>
                  <a:noFill/>
                </a:ln>
                <a:solidFill>
                  <a:srgbClr val="000000"/>
                </a:solidFill>
                <a:effectLst/>
                <a:uLnTx/>
                <a:uFillTx/>
                <a:latin typeface="Arial" panose="020B0604020202020204" pitchFamily="34" charset="0"/>
                <a:ea typeface="+mn-ea"/>
                <a:cs typeface="+mn-cs"/>
              </a:rPr>
              <a:t>Mx</a:t>
            </a:r>
            <a:r>
              <a:rPr kumimoji="0" lang="en-US" sz="11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5"/>
          </p:nvPr>
        </p:nvSpPr>
        <p:spPr/>
        <p:txBody>
          <a:bodyPr/>
          <a:lstStyle/>
          <a:p>
            <a:fld id="{061EED19-5C3D-4F44-90AD-2987BFC82B61}" type="slidenum">
              <a:rPr lang="en-IN" smtClean="0"/>
              <a:t>67</a:t>
            </a:fld>
            <a:endParaRPr lang="en-IN"/>
          </a:p>
        </p:txBody>
      </p:sp>
    </p:spTree>
    <p:extLst>
      <p:ext uri="{BB962C8B-B14F-4D97-AF65-F5344CB8AC3E}">
        <p14:creationId xmlns:p14="http://schemas.microsoft.com/office/powerpoint/2010/main" val="95303963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When referring to someone’s significant other, try using neutral words like </a:t>
            </a:r>
            <a:r>
              <a:rPr kumimoji="0" lang="en-US" sz="11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rPr>
              <a:t>“spouse” </a:t>
            </a: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or </a:t>
            </a:r>
            <a:r>
              <a:rPr kumimoji="0" lang="en-US" sz="1100" b="0" i="0" u="none" strike="sngStrike" kern="1200" cap="none" spc="0" normalizeH="0" baseline="0" noProof="0" dirty="0" smtClean="0">
                <a:ln>
                  <a:noFill/>
                </a:ln>
                <a:solidFill>
                  <a:srgbClr val="000000"/>
                </a:solidFill>
                <a:effectLst/>
                <a:uLnTx/>
                <a:uFillTx/>
                <a:latin typeface="Arial" panose="020B0604020202020204" pitchFamily="34" charset="0"/>
                <a:ea typeface="+mn-ea"/>
                <a:cs typeface="+mn-cs"/>
              </a:rPr>
              <a:t>“partner”. </a:t>
            </a:r>
            <a:r>
              <a:rPr kumimoji="0" lang="en-US" sz="1100" b="1"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rPr>
              <a:t>“partner.”</a:t>
            </a:r>
            <a:r>
              <a:rPr kumimoji="0" lang="en-US" sz="11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rPr>
              <a:t> </a:t>
            </a: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Neutral terms ensure you don’t presuppose a person’s sexual orientation.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If your colleague does use a specific term like </a:t>
            </a:r>
            <a:r>
              <a:rPr kumimoji="0" lang="en-US" sz="11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rPr>
              <a:t>“boyfriend” </a:t>
            </a: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or </a:t>
            </a:r>
            <a:r>
              <a:rPr kumimoji="0" lang="en-US" sz="11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rPr>
              <a:t>“wife” </a:t>
            </a: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to refer to their significant other, follow their lead. </a:t>
            </a:r>
            <a:endParaRPr kumimoji="0" lang="en-US" sz="11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smtClean="0">
              <a:ln>
                <a:noFill/>
              </a:ln>
              <a:solidFill>
                <a:srgbClr val="000000"/>
              </a:solidFill>
              <a:effectLst/>
              <a:uLnTx/>
              <a:uFillTx/>
              <a:latin typeface="Arial" panose="020B0604020202020204" pitchFamily="34" charset="0"/>
              <a:ea typeface="+mn-ea"/>
              <a:cs typeface="+mn-cs"/>
            </a:endParaRPr>
          </a:p>
        </p:txBody>
      </p:sp>
      <p:sp>
        <p:nvSpPr>
          <p:cNvPr id="4" name="Slide Number Placeholder 3"/>
          <p:cNvSpPr>
            <a:spLocks noGrp="1"/>
          </p:cNvSpPr>
          <p:nvPr>
            <p:ph type="sldNum" sz="quarter" idx="5"/>
          </p:nvPr>
        </p:nvSpPr>
        <p:spPr/>
        <p:txBody>
          <a:bodyPr/>
          <a:lstStyle/>
          <a:p>
            <a:fld id="{061EED19-5C3D-4F44-90AD-2987BFC82B61}" type="slidenum">
              <a:rPr lang="en-IN" smtClean="0"/>
              <a:t>68</a:t>
            </a:fld>
            <a:endParaRPr lang="en-IN"/>
          </a:p>
        </p:txBody>
      </p:sp>
    </p:spTree>
    <p:extLst>
      <p:ext uri="{BB962C8B-B14F-4D97-AF65-F5344CB8AC3E}">
        <p14:creationId xmlns:p14="http://schemas.microsoft.com/office/powerpoint/2010/main" val="17562078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When legal names are required on forms or documentation, remember that not everyone uses their legal name.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pitchFamily="34" charset="0"/>
                <a:ea typeface="+mn-ea"/>
                <a:cs typeface="+mn-cs"/>
              </a:rPr>
              <a:t>Create separate fields for “Name” and “Legal Name” to ensure the correct name is used. Remember, a trans person’s name is real and valid regardless of whether they have changed it legally.</a:t>
            </a:r>
            <a:endParaRPr kumimoji="0" lang="en-US" sz="1100" b="0" i="0" u="none" strike="noStrike" kern="1200" cap="none" spc="0" normalizeH="0" baseline="0" noProof="0" dirty="0">
              <a:ln>
                <a:noFill/>
              </a:ln>
              <a:solidFill>
                <a:prstClr val="black"/>
              </a:solidFill>
              <a:effectLst/>
              <a:uLnTx/>
              <a:uFillTx/>
              <a:latin typeface="+mn-lt"/>
              <a:ea typeface="+mn-ea"/>
              <a:cs typeface="+mn-cs"/>
            </a:endParaRPr>
          </a:p>
        </p:txBody>
      </p:sp>
      <p:sp>
        <p:nvSpPr>
          <p:cNvPr id="4" name="Slide Number Placeholder 3"/>
          <p:cNvSpPr>
            <a:spLocks noGrp="1"/>
          </p:cNvSpPr>
          <p:nvPr>
            <p:ph type="sldNum" sz="quarter" idx="5"/>
          </p:nvPr>
        </p:nvSpPr>
        <p:spPr/>
        <p:txBody>
          <a:bodyPr/>
          <a:lstStyle/>
          <a:p>
            <a:fld id="{061EED19-5C3D-4F44-90AD-2987BFC82B61}" type="slidenum">
              <a:rPr lang="en-IN" smtClean="0"/>
              <a:t>69</a:t>
            </a:fld>
            <a:endParaRPr lang="en-IN"/>
          </a:p>
        </p:txBody>
      </p:sp>
    </p:spTree>
    <p:extLst>
      <p:ext uri="{BB962C8B-B14F-4D97-AF65-F5344CB8AC3E}">
        <p14:creationId xmlns:p14="http://schemas.microsoft.com/office/powerpoint/2010/main" val="1785214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00"/>
              </a:spcAft>
            </a:pPr>
            <a:r>
              <a:rPr lang="en-US" dirty="0">
                <a:latin typeface="Avenir LT Std 35 Light"/>
                <a:cs typeface="Arial"/>
              </a:rPr>
              <a:t>Most people learn at an early age whether they are a righty or a lefty, or even ambidextrous. It’s hard to explain how or why we know this about ourselves,</a:t>
            </a:r>
            <a:r>
              <a:rPr lang="en-US" baseline="0" dirty="0">
                <a:latin typeface="Avenir LT Std 35 Light"/>
                <a:cs typeface="Arial"/>
              </a:rPr>
              <a:t> </a:t>
            </a:r>
            <a:r>
              <a:rPr lang="en-US" dirty="0">
                <a:latin typeface="Avenir LT Std 35 Light"/>
                <a:cs typeface="Arial"/>
              </a:rPr>
              <a:t>but we just </a:t>
            </a:r>
            <a:r>
              <a:rPr lang="en-US" i="0" dirty="0">
                <a:latin typeface="Avenir LT Std 35 Light"/>
                <a:cs typeface="Arial"/>
              </a:rPr>
              <a:t>know</a:t>
            </a:r>
            <a:r>
              <a:rPr lang="en-US" i="1" dirty="0">
                <a:latin typeface="Avenir LT Std 35 Light"/>
                <a:cs typeface="Arial"/>
              </a:rPr>
              <a:t>. </a:t>
            </a:r>
            <a:r>
              <a:rPr lang="en-US" i="0" dirty="0">
                <a:latin typeface="Avenir LT Std 35 Light"/>
                <a:cs typeface="Arial"/>
              </a:rPr>
              <a:t>Writing with your dominant hand feels natural, more coordinated, stronger, and even more confident. </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i="0" dirty="0">
              <a:latin typeface="Avenir LT Std 35 Light"/>
              <a:cs typeface="Arial"/>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i="0" dirty="0">
                <a:latin typeface="Avenir LT Std 35 Light"/>
                <a:cs typeface="Arial"/>
              </a:rPr>
              <a:t>Historically, people who were left-hand-dominant </a:t>
            </a:r>
            <a:r>
              <a:rPr lang="en-US" dirty="0">
                <a:latin typeface="Avenir LT Std 35 Light"/>
                <a:cs typeface="Arial"/>
              </a:rPr>
              <a:t>were once forced to use their right hand in school, which is not only awkward and uncomfortable, but also caused immense stress and anxiety.</a:t>
            </a:r>
            <a:r>
              <a:rPr lang="en-US" i="0" dirty="0">
                <a:latin typeface="Avenir LT Std 35 Light"/>
                <a:cs typeface="Arial"/>
              </a:rPr>
              <a:t> Similar to having a dominant hand, it’s hard to explain how we know what our gender is.</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i="0" dirty="0">
              <a:latin typeface="Avenir LT Std 35 Light"/>
              <a:cs typeface="Arial"/>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i="0" dirty="0">
                <a:latin typeface="Avenir LT Std 35 Light"/>
                <a:cs typeface="Arial"/>
              </a:rPr>
              <a:t>We just know</a:t>
            </a:r>
            <a:r>
              <a:rPr lang="en-US" i="1" dirty="0">
                <a:latin typeface="Avenir LT Std 35 Light"/>
                <a:cs typeface="Arial"/>
              </a:rPr>
              <a:t>. </a:t>
            </a:r>
            <a:r>
              <a:rPr lang="en-US" i="0" dirty="0">
                <a:latin typeface="Avenir LT Std 35 Light"/>
                <a:cs typeface="Arial"/>
              </a:rPr>
              <a:t>And being forced to present as a gender identity that doesn’t align with who you know yourself to be at your strongest, is a painful experience. </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i="0" dirty="0">
              <a:latin typeface="Avenir LT Std 35 Light"/>
              <a:cs typeface="Arial"/>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i="0" dirty="0">
                <a:latin typeface="Avenir LT Std 35 Light"/>
                <a:cs typeface="Arial"/>
              </a:rPr>
              <a:t> </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i="0" dirty="0">
              <a:latin typeface="Avenir LT Std 35 Light"/>
              <a:cs typeface="Arial"/>
            </a:endParaRP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i="0" dirty="0">
              <a:latin typeface="Avenir LT Std 35 Light"/>
              <a:cs typeface="Arial"/>
            </a:endParaRPr>
          </a:p>
          <a:p>
            <a:pPr>
              <a:spcAft>
                <a:spcPts val="800"/>
              </a:spcAft>
            </a:pPr>
            <a:endParaRPr lang="en-US" sz="1200" b="0" i="0" kern="1200" dirty="0">
              <a:solidFill>
                <a:srgbClr val="595959"/>
              </a:solidFill>
              <a:effectLst/>
              <a:latin typeface="+mn-lt"/>
              <a:ea typeface="Calibri" panose="020F0502020204030204" pitchFamily="34" charset="0"/>
              <a:cs typeface="Arial"/>
            </a:endParaRPr>
          </a:p>
        </p:txBody>
      </p:sp>
      <p:sp>
        <p:nvSpPr>
          <p:cNvPr id="4" name="Slide Number Placeholder 3"/>
          <p:cNvSpPr>
            <a:spLocks noGrp="1"/>
          </p:cNvSpPr>
          <p:nvPr>
            <p:ph type="sldNum" sz="quarter" idx="10"/>
          </p:nvPr>
        </p:nvSpPr>
        <p:spPr/>
        <p:txBody>
          <a:bodyPr/>
          <a:lstStyle/>
          <a:p>
            <a:fld id="{3BCCA36C-5F79-4324-939B-8B89FD5F0DEB}" type="slidenum">
              <a:rPr lang="en-IN" smtClean="0"/>
              <a:t>7</a:t>
            </a:fld>
            <a:endParaRPr lang="en-IN"/>
          </a:p>
        </p:txBody>
      </p:sp>
    </p:spTree>
    <p:extLst>
      <p:ext uri="{BB962C8B-B14F-4D97-AF65-F5344CB8AC3E}">
        <p14:creationId xmlns:p14="http://schemas.microsoft.com/office/powerpoint/2010/main" val="32925281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It’s time for an activity!</a:t>
            </a:r>
          </a:p>
          <a:p>
            <a:endParaRPr lang="en-IN" dirty="0" smtClean="0"/>
          </a:p>
          <a:p>
            <a:pPr>
              <a:spcAft>
                <a:spcPts val="1200"/>
              </a:spcAft>
            </a:pPr>
            <a:r>
              <a:rPr lang="en-US" sz="1200" b="0" dirty="0" smtClean="0">
                <a:solidFill>
                  <a:schemeClr val="bg1"/>
                </a:solidFill>
                <a:latin typeface="Avenir LT Std 35 Light" panose="020B0402020203020204" pitchFamily="34" charset="0"/>
              </a:rPr>
              <a:t>Is </a:t>
            </a:r>
            <a:r>
              <a:rPr lang="en-US" sz="1200" b="0" dirty="0">
                <a:solidFill>
                  <a:schemeClr val="bg1"/>
                </a:solidFill>
                <a:latin typeface="Avenir LT Std 35 Light" panose="020B0402020203020204" pitchFamily="34" charset="0"/>
              </a:rPr>
              <a:t>it okay</a:t>
            </a:r>
            <a:r>
              <a:rPr lang="en-US" sz="1200" b="0" baseline="0" dirty="0">
                <a:solidFill>
                  <a:schemeClr val="bg1"/>
                </a:solidFill>
                <a:latin typeface="Avenir LT Std 35 Light" panose="020B0402020203020204" pitchFamily="34" charset="0"/>
              </a:rPr>
              <a:t> to use someone’s pre-transition name when speaking about them in the past?</a:t>
            </a:r>
            <a:endParaRPr lang="en-US" sz="1200" b="0" dirty="0">
              <a:solidFill>
                <a:schemeClr val="bg1"/>
              </a:solidFill>
              <a:latin typeface="Avenir LT Std 35 Light" panose="020B0402020203020204" pitchFamily="34" charset="0"/>
            </a:endParaRPr>
          </a:p>
          <a:p>
            <a:endParaRPr lang="en-IN" b="0" dirty="0"/>
          </a:p>
          <a:p>
            <a:r>
              <a:rPr lang="en-IN" dirty="0"/>
              <a:t>Select the correct answer and click CHECK.</a:t>
            </a:r>
          </a:p>
          <a:p>
            <a:endParaRPr lang="en-IN" dirty="0"/>
          </a:p>
        </p:txBody>
      </p:sp>
      <p:sp>
        <p:nvSpPr>
          <p:cNvPr id="4" name="Slide Number Placeholder 3"/>
          <p:cNvSpPr>
            <a:spLocks noGrp="1"/>
          </p:cNvSpPr>
          <p:nvPr>
            <p:ph type="sldNum" sz="quarter" idx="10"/>
          </p:nvPr>
        </p:nvSpPr>
        <p:spPr/>
        <p:txBody>
          <a:bodyPr/>
          <a:lstStyle/>
          <a:p>
            <a:fld id="{3BCCA36C-5F79-4324-939B-8B89FD5F0DEB}" type="slidenum">
              <a:rPr lang="en-IN" smtClean="0"/>
              <a:t>70</a:t>
            </a:fld>
            <a:endParaRPr lang="en-IN"/>
          </a:p>
        </p:txBody>
      </p:sp>
    </p:spTree>
    <p:extLst>
      <p:ext uri="{BB962C8B-B14F-4D97-AF65-F5344CB8AC3E}">
        <p14:creationId xmlns:p14="http://schemas.microsoft.com/office/powerpoint/2010/main" val="8442739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smtClean="0">
                <a:latin typeface="Avenir LT Std 35 Light"/>
                <a:cs typeface="Arial"/>
              </a:rPr>
              <a:t>Excellent! It's never okay to use a transgender or </a:t>
            </a:r>
            <a:r>
              <a:rPr lang="en-US" sz="1200" b="1" dirty="0" err="1" smtClean="0">
                <a:latin typeface="Avenir LT Std 35 Light"/>
                <a:cs typeface="Arial"/>
              </a:rPr>
              <a:t>nonbinary</a:t>
            </a:r>
            <a:r>
              <a:rPr lang="en-US" sz="1200" b="1" dirty="0" smtClean="0">
                <a:latin typeface="Avenir LT Std 35 Light"/>
                <a:cs typeface="Arial"/>
              </a:rPr>
              <a:t> person's old name, also called "dead name" or "birth name." When someone takes a new name or new pronouns, use that name when referring to them, even when speaking about them in the past. </a:t>
            </a:r>
            <a:endParaRPr lang="en-US" sz="1200" b="1" dirty="0" smtClean="0">
              <a:latin typeface="Avenir LT Std 35 Light" panose="020B0402020203020204" pitchFamily="34" charset="0"/>
              <a:cs typeface="Arial"/>
            </a:endParaRPr>
          </a:p>
          <a:p>
            <a:endParaRPr lang="en-IN" b="1" dirty="0"/>
          </a:p>
        </p:txBody>
      </p:sp>
      <p:sp>
        <p:nvSpPr>
          <p:cNvPr id="4" name="Slide Number Placeholder 3"/>
          <p:cNvSpPr>
            <a:spLocks noGrp="1"/>
          </p:cNvSpPr>
          <p:nvPr>
            <p:ph type="sldNum" sz="quarter" idx="10"/>
          </p:nvPr>
        </p:nvSpPr>
        <p:spPr/>
        <p:txBody>
          <a:bodyPr/>
          <a:lstStyle/>
          <a:p>
            <a:fld id="{3BCCA36C-5F79-4324-939B-8B89FD5F0DEB}" type="slidenum">
              <a:rPr lang="en-IN" smtClean="0"/>
              <a:t>71</a:t>
            </a:fld>
            <a:endParaRPr lang="en-IN"/>
          </a:p>
        </p:txBody>
      </p:sp>
    </p:spTree>
    <p:extLst>
      <p:ext uri="{BB962C8B-B14F-4D97-AF65-F5344CB8AC3E}">
        <p14:creationId xmlns:p14="http://schemas.microsoft.com/office/powerpoint/2010/main" val="73286665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1000"/>
              </a:spcBef>
              <a:spcAft>
                <a:spcPts val="600"/>
              </a:spcAft>
            </a:pPr>
            <a:r>
              <a:rPr lang="en-US" sz="1200" b="1" dirty="0" smtClean="0">
                <a:latin typeface="Avenir LT Std 35 Light" panose="020B0402020203020204" pitchFamily="34" charset="0"/>
                <a:cs typeface="Arial"/>
              </a:rPr>
              <a:t>Not quite. </a:t>
            </a:r>
            <a:r>
              <a:rPr lang="en-US" sz="1200" b="1" dirty="0" smtClean="0">
                <a:latin typeface="Avenir LT Std 35 Light" panose="020B0402020203020204" pitchFamily="34" charset="0"/>
                <a:cs typeface="Segoe UI"/>
              </a:rPr>
              <a:t>It's never okay to use a transgender or </a:t>
            </a:r>
            <a:r>
              <a:rPr lang="en-US" sz="1200" b="1" dirty="0" err="1" smtClean="0">
                <a:latin typeface="Avenir LT Std 35 Light" panose="020B0402020203020204" pitchFamily="34" charset="0"/>
                <a:cs typeface="Segoe UI"/>
              </a:rPr>
              <a:t>nonbinary</a:t>
            </a:r>
            <a:r>
              <a:rPr lang="en-US" sz="1200" b="1" dirty="0" smtClean="0">
                <a:latin typeface="Avenir LT Std 35 Light" panose="020B0402020203020204" pitchFamily="34" charset="0"/>
                <a:cs typeface="Segoe UI"/>
              </a:rPr>
              <a:t> person's old name, also called "dead name" or "birth name." When someone takes a new name or new pronouns, use that name when referring to them, even when speaking about them in the past. </a:t>
            </a:r>
            <a:endParaRPr lang="en-US" sz="1200" b="1" dirty="0" smtClean="0">
              <a:latin typeface="Avenir LT Std 35 Light" panose="020B0402020203020204" pitchFamily="34" charset="0"/>
              <a:ea typeface="+mn-lt"/>
              <a:cs typeface="+mn-lt"/>
            </a:endParaRPr>
          </a:p>
          <a:p>
            <a:pPr>
              <a:spcBef>
                <a:spcPts val="1000"/>
              </a:spcBef>
              <a:spcAft>
                <a:spcPts val="600"/>
              </a:spcAft>
            </a:pPr>
            <a:endParaRPr lang="en-US" sz="1200" b="1" dirty="0">
              <a:latin typeface="Avenir LT Std 35 Light" panose="020B0402020203020204" pitchFamily="34" charset="0"/>
              <a:cs typeface="Arial"/>
            </a:endParaRPr>
          </a:p>
        </p:txBody>
      </p:sp>
      <p:sp>
        <p:nvSpPr>
          <p:cNvPr id="4" name="Slide Number Placeholder 3"/>
          <p:cNvSpPr>
            <a:spLocks noGrp="1"/>
          </p:cNvSpPr>
          <p:nvPr>
            <p:ph type="sldNum" sz="quarter" idx="10"/>
          </p:nvPr>
        </p:nvSpPr>
        <p:spPr/>
        <p:txBody>
          <a:bodyPr/>
          <a:lstStyle/>
          <a:p>
            <a:fld id="{3BCCA36C-5F79-4324-939B-8B89FD5F0DEB}" type="slidenum">
              <a:rPr lang="en-IN" smtClean="0"/>
              <a:t>72</a:t>
            </a:fld>
            <a:endParaRPr lang="en-IN"/>
          </a:p>
        </p:txBody>
      </p:sp>
    </p:spTree>
    <p:extLst>
      <p:ext uri="{BB962C8B-B14F-4D97-AF65-F5344CB8AC3E}">
        <p14:creationId xmlns:p14="http://schemas.microsoft.com/office/powerpoint/2010/main" val="322376244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We have come to the end of the course. </a:t>
            </a:r>
          </a:p>
          <a:p>
            <a:endParaRPr lang="en-I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strike="noStrike" dirty="0">
                <a:solidFill>
                  <a:schemeClr val="tx2"/>
                </a:solidFill>
              </a:rPr>
              <a:t>Let’s wrap-up with a quick </a:t>
            </a:r>
            <a:r>
              <a:rPr lang="en-US" sz="1200" b="0" strike="noStrike" dirty="0" smtClean="0">
                <a:solidFill>
                  <a:schemeClr val="tx2"/>
                </a:solidFill>
              </a:rPr>
              <a:t>Summary.</a:t>
            </a:r>
            <a:endParaRPr lang="en-US" sz="1200" b="0" strike="noStrike" dirty="0">
              <a:solidFill>
                <a:schemeClr val="tx2"/>
              </a:solidFill>
            </a:endParaRPr>
          </a:p>
        </p:txBody>
      </p:sp>
      <p:sp>
        <p:nvSpPr>
          <p:cNvPr id="4" name="Slide Number Placeholder 3"/>
          <p:cNvSpPr>
            <a:spLocks noGrp="1"/>
          </p:cNvSpPr>
          <p:nvPr>
            <p:ph type="sldNum" sz="quarter" idx="10"/>
          </p:nvPr>
        </p:nvSpPr>
        <p:spPr/>
        <p:txBody>
          <a:bodyPr/>
          <a:lstStyle/>
          <a:p>
            <a:fld id="{3BCCA36C-5F79-4324-939B-8B89FD5F0DEB}" type="slidenum">
              <a:rPr lang="en-IN" smtClean="0"/>
              <a:t>73</a:t>
            </a:fld>
            <a:endParaRPr lang="en-IN"/>
          </a:p>
        </p:txBody>
      </p:sp>
    </p:spTree>
    <p:extLst>
      <p:ext uri="{BB962C8B-B14F-4D97-AF65-F5344CB8AC3E}">
        <p14:creationId xmlns:p14="http://schemas.microsoft.com/office/powerpoint/2010/main" val="294444198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Click each tab to read and recap.</a:t>
            </a:r>
            <a:endParaRPr lang="en-IN"/>
          </a:p>
        </p:txBody>
      </p:sp>
      <p:sp>
        <p:nvSpPr>
          <p:cNvPr id="4" name="Slide Number Placeholder 3"/>
          <p:cNvSpPr>
            <a:spLocks noGrp="1"/>
          </p:cNvSpPr>
          <p:nvPr>
            <p:ph type="sldNum" sz="quarter" idx="10"/>
          </p:nvPr>
        </p:nvSpPr>
        <p:spPr/>
        <p:txBody>
          <a:bodyPr/>
          <a:lstStyle/>
          <a:p>
            <a:fld id="{3BCCA36C-5F79-4324-939B-8B89FD5F0DEB}" type="slidenum">
              <a:rPr lang="en-IN" smtClean="0"/>
              <a:t>74</a:t>
            </a:fld>
            <a:endParaRPr lang="en-IN"/>
          </a:p>
        </p:txBody>
      </p:sp>
    </p:spTree>
    <p:extLst>
      <p:ext uri="{BB962C8B-B14F-4D97-AF65-F5344CB8AC3E}">
        <p14:creationId xmlns:p14="http://schemas.microsoft.com/office/powerpoint/2010/main" val="41884640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BCCA36C-5F79-4324-939B-8B89FD5F0DEB}" type="slidenum">
              <a:rPr lang="en-IN" smtClean="0"/>
              <a:t>75</a:t>
            </a:fld>
            <a:endParaRPr lang="en-IN"/>
          </a:p>
        </p:txBody>
      </p:sp>
    </p:spTree>
    <p:extLst>
      <p:ext uri="{BB962C8B-B14F-4D97-AF65-F5344CB8AC3E}">
        <p14:creationId xmlns:p14="http://schemas.microsoft.com/office/powerpoint/2010/main" val="426382685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BCCA36C-5F79-4324-939B-8B89FD5F0DEB}" type="slidenum">
              <a:rPr lang="en-IN" smtClean="0"/>
              <a:t>76</a:t>
            </a:fld>
            <a:endParaRPr lang="en-IN"/>
          </a:p>
        </p:txBody>
      </p:sp>
    </p:spTree>
    <p:extLst>
      <p:ext uri="{BB962C8B-B14F-4D97-AF65-F5344CB8AC3E}">
        <p14:creationId xmlns:p14="http://schemas.microsoft.com/office/powerpoint/2010/main" val="292367409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3BCCA36C-5F79-4324-939B-8B89FD5F0DEB}" type="slidenum">
              <a:rPr lang="en-IN" smtClean="0"/>
              <a:t>77</a:t>
            </a:fld>
            <a:endParaRPr lang="en-IN"/>
          </a:p>
        </p:txBody>
      </p:sp>
    </p:spTree>
    <p:extLst>
      <p:ext uri="{BB962C8B-B14F-4D97-AF65-F5344CB8AC3E}">
        <p14:creationId xmlns:p14="http://schemas.microsoft.com/office/powerpoint/2010/main" val="355474462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t>Congratulations!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a:t/>
            </a:r>
            <a:br>
              <a:rPr lang="en-US" sz="2400" b="0"/>
            </a:br>
            <a:r>
              <a:rPr lang="en-US" sz="2400" b="0"/>
              <a:t>You’ve successfully completed </a:t>
            </a:r>
            <a:r>
              <a:rPr lang="en-US" sz="2800" b="0">
                <a:solidFill>
                  <a:schemeClr val="bg1"/>
                </a:solidFill>
                <a:latin typeface="Avenir LT Std 35 Light"/>
                <a:ea typeface="+mj-lt"/>
                <a:cs typeface="+mj-lt"/>
              </a:rPr>
              <a:t>Inclusive Pronouns – </a:t>
            </a:r>
            <a:r>
              <a:rPr lang="en-US" sz="1800" b="0">
                <a:solidFill>
                  <a:schemeClr val="bg1"/>
                </a:solidFill>
                <a:latin typeface="Avenir LT Std 35 Light"/>
                <a:ea typeface="+mj-lt"/>
                <a:cs typeface="+mj-lt"/>
              </a:rPr>
              <a:t>Understanding the Importance of Gender Inclusion </a:t>
            </a:r>
            <a:r>
              <a:rPr lang="en-US" sz="2400" b="0"/>
              <a:t>course.</a:t>
            </a:r>
          </a:p>
          <a:p>
            <a:endParaRPr lang="en-US" sz="2400" b="0"/>
          </a:p>
          <a:p>
            <a:r>
              <a:rPr lang="en-US" sz="2400" b="0" i="0"/>
              <a:t>Please click the Exit button to close the window!</a:t>
            </a:r>
          </a:p>
        </p:txBody>
      </p:sp>
      <p:sp>
        <p:nvSpPr>
          <p:cNvPr id="4" name="Slide Number Placeholder 3"/>
          <p:cNvSpPr>
            <a:spLocks noGrp="1"/>
          </p:cNvSpPr>
          <p:nvPr>
            <p:ph type="sldNum" sz="quarter" idx="5"/>
          </p:nvPr>
        </p:nvSpPr>
        <p:spPr/>
        <p:txBody>
          <a:bodyPr/>
          <a:lstStyle/>
          <a:p>
            <a:fld id="{061EED19-5C3D-4F44-90AD-2987BFC82B61}" type="slidenum">
              <a:rPr lang="en-IN" smtClean="0"/>
              <a:t>78</a:t>
            </a:fld>
            <a:endParaRPr lang="en-IN"/>
          </a:p>
        </p:txBody>
      </p:sp>
    </p:spTree>
    <p:extLst>
      <p:ext uri="{BB962C8B-B14F-4D97-AF65-F5344CB8AC3E}">
        <p14:creationId xmlns:p14="http://schemas.microsoft.com/office/powerpoint/2010/main" val="4292392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bg1"/>
              </a:buClr>
              <a:buFont typeface="Wingdings" panose="05000000000000000000" pitchFamily="2" charset="2"/>
              <a:buNone/>
            </a:pPr>
            <a:r>
              <a:rPr lang="en-US" b="0" i="0" dirty="0">
                <a:solidFill>
                  <a:schemeClr val="bg1"/>
                </a:solidFill>
                <a:latin typeface="Avenir LT Std 35 Light"/>
                <a:cs typeface="Arial"/>
              </a:rPr>
              <a:t>Gender identity is who you know yourself to be. It is who you are at your core. </a:t>
            </a:r>
          </a:p>
          <a:p>
            <a:pPr>
              <a:buClr>
                <a:schemeClr val="bg1"/>
              </a:buClr>
              <a:buFont typeface="Wingdings" panose="05000000000000000000" pitchFamily="2" charset="2"/>
              <a:buNone/>
            </a:pPr>
            <a:endParaRPr lang="en-US" b="0" i="0" dirty="0">
              <a:solidFill>
                <a:schemeClr val="bg1"/>
              </a:solidFill>
              <a:latin typeface="Avenir LT Std 35 Light"/>
              <a:cs typeface="Arial"/>
            </a:endParaRPr>
          </a:p>
          <a:p>
            <a:pPr>
              <a:buClr>
                <a:schemeClr val="bg1"/>
              </a:buClr>
              <a:buFont typeface="Wingdings" panose="05000000000000000000" pitchFamily="2" charset="2"/>
              <a:buNone/>
            </a:pPr>
            <a:r>
              <a:rPr lang="en-US" b="0" i="0" dirty="0">
                <a:solidFill>
                  <a:schemeClr val="bg1"/>
                </a:solidFill>
                <a:latin typeface="Avenir LT Std 35 Light"/>
                <a:cs typeface="Arial"/>
              </a:rPr>
              <a:t>Click</a:t>
            </a:r>
            <a:r>
              <a:rPr lang="en-US" b="0" i="0" baseline="0" dirty="0">
                <a:solidFill>
                  <a:schemeClr val="bg1"/>
                </a:solidFill>
                <a:latin typeface="Avenir LT Std 35 Light"/>
                <a:cs typeface="Arial"/>
              </a:rPr>
              <a:t> each tab to learn more.</a:t>
            </a:r>
            <a:endParaRPr lang="en-US" b="0" i="0" dirty="0">
              <a:solidFill>
                <a:schemeClr val="bg1"/>
              </a:solidFill>
              <a:latin typeface="Avenir LT Std 35 Light"/>
              <a:cs typeface="Arial"/>
            </a:endParaRPr>
          </a:p>
        </p:txBody>
      </p:sp>
      <p:sp>
        <p:nvSpPr>
          <p:cNvPr id="4" name="Slide Number Placeholder 3"/>
          <p:cNvSpPr>
            <a:spLocks noGrp="1"/>
          </p:cNvSpPr>
          <p:nvPr>
            <p:ph type="sldNum" sz="quarter" idx="10"/>
          </p:nvPr>
        </p:nvSpPr>
        <p:spPr/>
        <p:txBody>
          <a:bodyPr/>
          <a:lstStyle/>
          <a:p>
            <a:fld id="{3BCCA36C-5F79-4324-939B-8B89FD5F0DEB}" type="slidenum">
              <a:rPr lang="en-IN" smtClean="0"/>
              <a:t>8</a:t>
            </a:fld>
            <a:endParaRPr lang="en-IN"/>
          </a:p>
        </p:txBody>
      </p:sp>
    </p:spTree>
    <p:extLst>
      <p:ext uri="{BB962C8B-B14F-4D97-AF65-F5344CB8AC3E}">
        <p14:creationId xmlns:p14="http://schemas.microsoft.com/office/powerpoint/2010/main" val="720781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rgbClr val="FFFFFF"/>
              </a:buClr>
              <a:buNone/>
            </a:pPr>
            <a:r>
              <a:rPr lang="en-US" b="0" i="0" dirty="0">
                <a:solidFill>
                  <a:schemeClr val="bg1"/>
                </a:solidFill>
                <a:latin typeface="Avenir LT Std 35 Light"/>
                <a:cs typeface="Arial"/>
              </a:rPr>
              <a:t>Gender expression is how you present yourself to the world, whether feminine, masculine, or something else entirely.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mn-lt"/>
            </a:endParaRPr>
          </a:p>
          <a:p>
            <a:pPr marL="0" indent="0">
              <a:buNone/>
            </a:pPr>
            <a:r>
              <a:rPr lang="en-US" sz="1200" dirty="0">
                <a:latin typeface="+mn-lt"/>
                <a:cs typeface="Arial"/>
              </a:rPr>
              <a:t>While society has typically taught us that gender is a binary between male and female, in truth, gender is a spectrum with infinite ways to know and feel yourself to be inside. Understanding this helps us respect all individual identities. </a:t>
            </a:r>
          </a:p>
        </p:txBody>
      </p:sp>
      <p:sp>
        <p:nvSpPr>
          <p:cNvPr id="4" name="Slide Number Placeholder 3"/>
          <p:cNvSpPr>
            <a:spLocks noGrp="1"/>
          </p:cNvSpPr>
          <p:nvPr>
            <p:ph type="sldNum" sz="quarter" idx="10"/>
          </p:nvPr>
        </p:nvSpPr>
        <p:spPr/>
        <p:txBody>
          <a:bodyPr/>
          <a:lstStyle/>
          <a:p>
            <a:fld id="{3BCCA36C-5F79-4324-939B-8B89FD5F0DEB}" type="slidenum">
              <a:rPr lang="en-IN" smtClean="0"/>
              <a:t>9</a:t>
            </a:fld>
            <a:endParaRPr lang="en-IN"/>
          </a:p>
        </p:txBody>
      </p:sp>
    </p:spTree>
    <p:extLst>
      <p:ext uri="{BB962C8B-B14F-4D97-AF65-F5344CB8AC3E}">
        <p14:creationId xmlns:p14="http://schemas.microsoft.com/office/powerpoint/2010/main" val="23323909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DCAE0236-CBAE-41C9-8CD6-CAC9813D68B5}" type="datetimeFigureOut">
              <a:rPr lang="en-IN" smtClean="0"/>
              <a:t>07-07-2021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4B8F5B-D6FF-4647-8B25-D21AAAF6F434}" type="slidenum">
              <a:rPr lang="en-IN" smtClean="0"/>
              <a:t>‹#›</a:t>
            </a:fld>
            <a:endParaRPr lang="en-IN"/>
          </a:p>
        </p:txBody>
      </p:sp>
    </p:spTree>
    <p:extLst>
      <p:ext uri="{BB962C8B-B14F-4D97-AF65-F5344CB8AC3E}">
        <p14:creationId xmlns:p14="http://schemas.microsoft.com/office/powerpoint/2010/main" val="165558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CAE0236-CBAE-41C9-8CD6-CAC9813D68B5}" type="datetimeFigureOut">
              <a:rPr lang="en-IN" smtClean="0"/>
              <a:t>07-07-2021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84B8F5B-D6FF-4647-8B25-D21AAAF6F434}" type="slidenum">
              <a:rPr lang="en-IN" smtClean="0"/>
              <a:t>‹#›</a:t>
            </a:fld>
            <a:endParaRPr lang="en-IN"/>
          </a:p>
        </p:txBody>
      </p:sp>
    </p:spTree>
    <p:extLst>
      <p:ext uri="{BB962C8B-B14F-4D97-AF65-F5344CB8AC3E}">
        <p14:creationId xmlns:p14="http://schemas.microsoft.com/office/powerpoint/2010/main" val="3096890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CAE0236-CBAE-41C9-8CD6-CAC9813D68B5}" type="datetimeFigureOut">
              <a:rPr lang="en-IN" smtClean="0"/>
              <a:t>07-07-2021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84B8F5B-D6FF-4647-8B25-D21AAAF6F434}" type="slidenum">
              <a:rPr lang="en-IN" smtClean="0"/>
              <a:t>‹#›</a:t>
            </a:fld>
            <a:endParaRPr lang="en-IN"/>
          </a:p>
        </p:txBody>
      </p:sp>
    </p:spTree>
    <p:extLst>
      <p:ext uri="{BB962C8B-B14F-4D97-AF65-F5344CB8AC3E}">
        <p14:creationId xmlns:p14="http://schemas.microsoft.com/office/powerpoint/2010/main" val="24943606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CAE0236-CBAE-41C9-8CD6-CAC9813D68B5}" type="datetimeFigureOut">
              <a:rPr lang="en-IN" smtClean="0"/>
              <a:t>07-07-2021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4B8F5B-D6FF-4647-8B25-D21AAAF6F434}" type="slidenum">
              <a:rPr lang="en-IN" smtClean="0"/>
              <a:t>‹#›</a:t>
            </a:fld>
            <a:endParaRPr lang="en-IN"/>
          </a:p>
        </p:txBody>
      </p:sp>
    </p:spTree>
    <p:extLst>
      <p:ext uri="{BB962C8B-B14F-4D97-AF65-F5344CB8AC3E}">
        <p14:creationId xmlns:p14="http://schemas.microsoft.com/office/powerpoint/2010/main" val="34801511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CAE0236-CBAE-41C9-8CD6-CAC9813D68B5}" type="datetimeFigureOut">
              <a:rPr lang="en-IN" smtClean="0"/>
              <a:t>07-07-2021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4B8F5B-D6FF-4647-8B25-D21AAAF6F434}" type="slidenum">
              <a:rPr lang="en-IN" smtClean="0"/>
              <a:t>‹#›</a:t>
            </a:fld>
            <a:endParaRPr lang="en-IN"/>
          </a:p>
        </p:txBody>
      </p:sp>
    </p:spTree>
    <p:extLst>
      <p:ext uri="{BB962C8B-B14F-4D97-AF65-F5344CB8AC3E}">
        <p14:creationId xmlns:p14="http://schemas.microsoft.com/office/powerpoint/2010/main" val="3727605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2893" y="182880"/>
            <a:ext cx="10515600" cy="497760"/>
          </a:xfrm>
        </p:spPr>
        <p:txBody>
          <a:bodyPr vert="horz" lIns="91440" tIns="45720" rIns="91440" bIns="45720" rtlCol="0" anchor="ctr">
            <a:normAutofit/>
          </a:bodyPr>
          <a:lstStyle>
            <a:lvl1pPr>
              <a:defRPr lang="en-IN"/>
            </a:lvl1pPr>
          </a:lstStyle>
          <a:p>
            <a:pPr lvl="0"/>
            <a:r>
              <a:rPr lang="en-US"/>
              <a:t>Click to edit Master title style</a:t>
            </a:r>
            <a:endParaRPr lang="en-IN"/>
          </a:p>
        </p:txBody>
      </p:sp>
      <p:sp>
        <p:nvSpPr>
          <p:cNvPr id="4" name="Date Placeholder 3"/>
          <p:cNvSpPr>
            <a:spLocks noGrp="1"/>
          </p:cNvSpPr>
          <p:nvPr>
            <p:ph type="dt" sz="half" idx="10"/>
          </p:nvPr>
        </p:nvSpPr>
        <p:spPr/>
        <p:txBody>
          <a:bodyPr/>
          <a:lstStyle/>
          <a:p>
            <a:fld id="{DCAE0236-CBAE-41C9-8CD6-CAC9813D68B5}" type="datetimeFigureOut">
              <a:rPr lang="en-IN" smtClean="0"/>
              <a:t>07-07-2021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4B8F5B-D6FF-4647-8B25-D21AAAF6F434}" type="slidenum">
              <a:rPr lang="en-IN" smtClean="0"/>
              <a:t>‹#›</a:t>
            </a:fld>
            <a:endParaRPr lang="en-IN"/>
          </a:p>
        </p:txBody>
      </p:sp>
    </p:spTree>
    <p:extLst>
      <p:ext uri="{BB962C8B-B14F-4D97-AF65-F5344CB8AC3E}">
        <p14:creationId xmlns:p14="http://schemas.microsoft.com/office/powerpoint/2010/main" val="41177597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2893" y="182880"/>
            <a:ext cx="10515600" cy="497760"/>
          </a:xfrm>
        </p:spPr>
        <p:txBody>
          <a:bodyPr vert="horz" lIns="91440" tIns="45720" rIns="91440" bIns="45720" rtlCol="0" anchor="ctr">
            <a:normAutofit/>
          </a:bodyPr>
          <a:lstStyle>
            <a:lvl1pPr>
              <a:defRPr lang="en-IN"/>
            </a:lvl1pPr>
          </a:lstStyle>
          <a:p>
            <a:pPr lvl="0"/>
            <a:r>
              <a:rPr lang="en-US"/>
              <a:t>Click to edit Master title style</a:t>
            </a:r>
            <a:endParaRPr lang="en-IN"/>
          </a:p>
        </p:txBody>
      </p:sp>
      <p:sp>
        <p:nvSpPr>
          <p:cNvPr id="4" name="Date Placeholder 3"/>
          <p:cNvSpPr>
            <a:spLocks noGrp="1"/>
          </p:cNvSpPr>
          <p:nvPr>
            <p:ph type="dt" sz="half" idx="10"/>
          </p:nvPr>
        </p:nvSpPr>
        <p:spPr/>
        <p:txBody>
          <a:bodyPr/>
          <a:lstStyle/>
          <a:p>
            <a:fld id="{DCAE0236-CBAE-41C9-8CD6-CAC9813D68B5}" type="datetimeFigureOut">
              <a:rPr lang="en-IN" smtClean="0"/>
              <a:t>07-07-2021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4B8F5B-D6FF-4647-8B25-D21AAAF6F434}" type="slidenum">
              <a:rPr lang="en-IN" smtClean="0"/>
              <a:t>‹#›</a:t>
            </a:fld>
            <a:endParaRPr lang="en-IN"/>
          </a:p>
        </p:txBody>
      </p:sp>
      <p:sp>
        <p:nvSpPr>
          <p:cNvPr id="7" name="Rectangle 6">
            <a:extLst>
              <a:ext uri="{FF2B5EF4-FFF2-40B4-BE49-F238E27FC236}">
                <a16:creationId xmlns:a16="http://schemas.microsoft.com/office/drawing/2014/main" id="{2F7FD296-FAA1-4E12-A64B-1053BEE73956}"/>
              </a:ext>
            </a:extLst>
          </p:cNvPr>
          <p:cNvSpPr/>
          <p:nvPr userDrawn="1"/>
        </p:nvSpPr>
        <p:spPr>
          <a:xfrm>
            <a:off x="0" y="736601"/>
            <a:ext cx="12192000" cy="574689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Tree>
    <p:extLst>
      <p:ext uri="{BB962C8B-B14F-4D97-AF65-F5344CB8AC3E}">
        <p14:creationId xmlns:p14="http://schemas.microsoft.com/office/powerpoint/2010/main" val="51571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2893" y="182880"/>
            <a:ext cx="10515600" cy="497760"/>
          </a:xfrm>
        </p:spPr>
        <p:txBody>
          <a:bodyPr vert="horz" lIns="91440" tIns="45720" rIns="91440" bIns="45720" rtlCol="0" anchor="ctr">
            <a:normAutofit/>
          </a:bodyPr>
          <a:lstStyle>
            <a:lvl1pPr>
              <a:defRPr lang="en-IN"/>
            </a:lvl1pPr>
          </a:lstStyle>
          <a:p>
            <a:pPr lvl="0"/>
            <a:r>
              <a:rPr lang="en-US"/>
              <a:t>Click to edit Master title style</a:t>
            </a:r>
            <a:endParaRPr lang="en-IN"/>
          </a:p>
        </p:txBody>
      </p:sp>
      <p:sp>
        <p:nvSpPr>
          <p:cNvPr id="4" name="Date Placeholder 3"/>
          <p:cNvSpPr>
            <a:spLocks noGrp="1"/>
          </p:cNvSpPr>
          <p:nvPr>
            <p:ph type="dt" sz="half" idx="10"/>
          </p:nvPr>
        </p:nvSpPr>
        <p:spPr/>
        <p:txBody>
          <a:bodyPr/>
          <a:lstStyle/>
          <a:p>
            <a:fld id="{DCAE0236-CBAE-41C9-8CD6-CAC9813D68B5}" type="datetimeFigureOut">
              <a:rPr lang="en-IN" smtClean="0"/>
              <a:t>07-07-2021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4B8F5B-D6FF-4647-8B25-D21AAAF6F434}" type="slidenum">
              <a:rPr lang="en-IN" smtClean="0"/>
              <a:t>‹#›</a:t>
            </a:fld>
            <a:endParaRPr lang="en-IN"/>
          </a:p>
        </p:txBody>
      </p:sp>
      <p:sp>
        <p:nvSpPr>
          <p:cNvPr id="8" name="Rectangle 7">
            <a:extLst>
              <a:ext uri="{FF2B5EF4-FFF2-40B4-BE49-F238E27FC236}">
                <a16:creationId xmlns:a16="http://schemas.microsoft.com/office/drawing/2014/main" id="{2F7FD296-FAA1-4E12-A64B-1053BEE73956}"/>
              </a:ext>
            </a:extLst>
          </p:cNvPr>
          <p:cNvSpPr/>
          <p:nvPr userDrawn="1"/>
        </p:nvSpPr>
        <p:spPr>
          <a:xfrm>
            <a:off x="152400" y="736602"/>
            <a:ext cx="11889783" cy="12311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pic>
        <p:nvPicPr>
          <p:cNvPr id="9" name="Picture 8" descr="1.png">
            <a:extLst>
              <a:ext uri="{FF2B5EF4-FFF2-40B4-BE49-F238E27FC236}">
                <a16:creationId xmlns:a16="http://schemas.microsoft.com/office/drawing/2014/main" id="{C3AF97CB-5524-48EC-88FA-67DAF20D2207}"/>
              </a:ext>
            </a:extLst>
          </p:cNvPr>
          <p:cNvPicPr>
            <a:picLocks noChangeAspect="1"/>
          </p:cNvPicPr>
          <p:nvPr userDrawn="1"/>
        </p:nvPicPr>
        <p:blipFill>
          <a:blip r:embed="rId2" cstate="email">
            <a:biLevel thresh="25000"/>
            <a:extLst>
              <a:ext uri="{28A0092B-C50C-407E-A947-70E740481C1C}">
                <a14:useLocalDpi xmlns:a14="http://schemas.microsoft.com/office/drawing/2010/main"/>
              </a:ext>
            </a:extLst>
          </a:blip>
          <a:stretch>
            <a:fillRect/>
          </a:stretch>
        </p:blipFill>
        <p:spPr>
          <a:xfrm>
            <a:off x="311902" y="846625"/>
            <a:ext cx="786449" cy="1011150"/>
          </a:xfrm>
          <a:prstGeom prst="rect">
            <a:avLst/>
          </a:prstGeom>
        </p:spPr>
      </p:pic>
    </p:spTree>
    <p:extLst>
      <p:ext uri="{BB962C8B-B14F-4D97-AF65-F5344CB8AC3E}">
        <p14:creationId xmlns:p14="http://schemas.microsoft.com/office/powerpoint/2010/main" val="4226709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CAE0236-CBAE-41C9-8CD6-CAC9813D68B5}" type="datetimeFigureOut">
              <a:rPr lang="en-IN" smtClean="0"/>
              <a:t>07-07-2021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A84B8F5B-D6FF-4647-8B25-D21AAAF6F434}" type="slidenum">
              <a:rPr lang="en-IN" smtClean="0"/>
              <a:t>‹#›</a:t>
            </a:fld>
            <a:endParaRPr lang="en-IN"/>
          </a:p>
        </p:txBody>
      </p:sp>
    </p:spTree>
    <p:extLst>
      <p:ext uri="{BB962C8B-B14F-4D97-AF65-F5344CB8AC3E}">
        <p14:creationId xmlns:p14="http://schemas.microsoft.com/office/powerpoint/2010/main" val="1437349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DCAE0236-CBAE-41C9-8CD6-CAC9813D68B5}" type="datetimeFigureOut">
              <a:rPr lang="en-IN" smtClean="0"/>
              <a:t>07-07-2021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A84B8F5B-D6FF-4647-8B25-D21AAAF6F434}" type="slidenum">
              <a:rPr lang="en-IN" smtClean="0"/>
              <a:t>‹#›</a:t>
            </a:fld>
            <a:endParaRPr lang="en-IN"/>
          </a:p>
        </p:txBody>
      </p:sp>
      <p:pic>
        <p:nvPicPr>
          <p:cNvPr id="8" name="Picture 7"/>
          <p:cNvPicPr>
            <a:picLocks noChangeAspect="1"/>
          </p:cNvPicPr>
          <p:nvPr userDrawn="1"/>
        </p:nvPicPr>
        <p:blipFill>
          <a:blip r:embed="rId2"/>
          <a:stretch>
            <a:fillRect/>
          </a:stretch>
        </p:blipFill>
        <p:spPr>
          <a:xfrm>
            <a:off x="90152" y="766490"/>
            <a:ext cx="3013656" cy="5954985"/>
          </a:xfrm>
          <a:prstGeom prst="rect">
            <a:avLst/>
          </a:prstGeom>
        </p:spPr>
      </p:pic>
    </p:spTree>
    <p:extLst>
      <p:ext uri="{BB962C8B-B14F-4D97-AF65-F5344CB8AC3E}">
        <p14:creationId xmlns:p14="http://schemas.microsoft.com/office/powerpoint/2010/main" val="27446972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DCAE0236-CBAE-41C9-8CD6-CAC9813D68B5}" type="datetimeFigureOut">
              <a:rPr lang="en-IN" smtClean="0"/>
              <a:t>07-07-2021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A84B8F5B-D6FF-4647-8B25-D21AAAF6F434}" type="slidenum">
              <a:rPr lang="en-IN" smtClean="0"/>
              <a:t>‹#›</a:t>
            </a:fld>
            <a:endParaRPr lang="en-IN"/>
          </a:p>
        </p:txBody>
      </p:sp>
    </p:spTree>
    <p:extLst>
      <p:ext uri="{BB962C8B-B14F-4D97-AF65-F5344CB8AC3E}">
        <p14:creationId xmlns:p14="http://schemas.microsoft.com/office/powerpoint/2010/main" val="3337206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DCAE0236-CBAE-41C9-8CD6-CAC9813D68B5}" type="datetimeFigureOut">
              <a:rPr lang="en-IN" smtClean="0"/>
              <a:t>07-07-2021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A84B8F5B-D6FF-4647-8B25-D21AAAF6F434}" type="slidenum">
              <a:rPr lang="en-IN" smtClean="0"/>
              <a:t>‹#›</a:t>
            </a:fld>
            <a:endParaRPr lang="en-IN"/>
          </a:p>
        </p:txBody>
      </p:sp>
      <p:sp>
        <p:nvSpPr>
          <p:cNvPr id="6" name="Rectangle 5">
            <a:extLst>
              <a:ext uri="{FF2B5EF4-FFF2-40B4-BE49-F238E27FC236}">
                <a16:creationId xmlns:a16="http://schemas.microsoft.com/office/drawing/2014/main" id="{2F7FD296-FAA1-4E12-A64B-1053BEE73956}"/>
              </a:ext>
            </a:extLst>
          </p:cNvPr>
          <p:cNvSpPr/>
          <p:nvPr userDrawn="1"/>
        </p:nvSpPr>
        <p:spPr>
          <a:xfrm>
            <a:off x="0" y="736601"/>
            <a:ext cx="12192000" cy="5746892"/>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Tree>
    <p:extLst>
      <p:ext uri="{BB962C8B-B14F-4D97-AF65-F5344CB8AC3E}">
        <p14:creationId xmlns:p14="http://schemas.microsoft.com/office/powerpoint/2010/main" val="340098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AE0236-CBAE-41C9-8CD6-CAC9813D68B5}" type="datetimeFigureOut">
              <a:rPr lang="en-IN" smtClean="0"/>
              <a:t>07-07-2021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A84B8F5B-D6FF-4647-8B25-D21AAAF6F434}" type="slidenum">
              <a:rPr lang="en-IN" smtClean="0"/>
              <a:t>‹#›</a:t>
            </a:fld>
            <a:endParaRPr lang="en-IN"/>
          </a:p>
        </p:txBody>
      </p:sp>
    </p:spTree>
    <p:extLst>
      <p:ext uri="{BB962C8B-B14F-4D97-AF65-F5344CB8AC3E}">
        <p14:creationId xmlns:p14="http://schemas.microsoft.com/office/powerpoint/2010/main" val="15285096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2893" y="184821"/>
            <a:ext cx="10515600" cy="49776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AE0236-CBAE-41C9-8CD6-CAC9813D68B5}" type="datetimeFigureOut">
              <a:rPr lang="en-IN" smtClean="0"/>
              <a:t>07-07-2021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4B8F5B-D6FF-4647-8B25-D21AAAF6F434}" type="slidenum">
              <a:rPr lang="en-IN" smtClean="0"/>
              <a:t>‹#›</a:t>
            </a:fld>
            <a:endParaRPr lang="en-IN"/>
          </a:p>
        </p:txBody>
      </p:sp>
    </p:spTree>
    <p:extLst>
      <p:ext uri="{BB962C8B-B14F-4D97-AF65-F5344CB8AC3E}">
        <p14:creationId xmlns:p14="http://schemas.microsoft.com/office/powerpoint/2010/main" val="4083519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62"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xStyles>
    <p:titleStyle>
      <a:lvl1pPr algn="l" defTabSz="914400" rtl="0" eaLnBrk="1" latinLnBrk="0" hangingPunct="1">
        <a:lnSpc>
          <a:spcPct val="90000"/>
        </a:lnSpc>
        <a:spcBef>
          <a:spcPct val="0"/>
        </a:spcBef>
        <a:buNone/>
        <a:defRPr sz="2000" b="1" kern="1200">
          <a:solidFill>
            <a:schemeClr val="bg2"/>
          </a:solidFill>
          <a:latin typeface="Avenir LT Std 35 Light" panose="020B0402020203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4.pn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7" Type="http://schemas.microsoft.com/office/2007/relationships/hdphoto" Target="../media/hdphoto1.wdp"/><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3.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hyperlink" Target="https://blogs.scientificamerican.com/psysociety/e2809cbut-i-didne28099t-mean-ite2809d-why-ite28099s-so-hard-to-prioritize-impacts-over-intents/" TargetMode="External"/><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1.jp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7.jpg"/><Relationship Id="rId7" Type="http://schemas.openxmlformats.org/officeDocument/2006/relationships/image" Target="../media/image41.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65.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6324" t="29929" r="17304" b="5585"/>
          <a:stretch/>
        </p:blipFill>
        <p:spPr>
          <a:xfrm>
            <a:off x="0" y="0"/>
            <a:ext cx="12192000" cy="6869084"/>
          </a:xfrm>
          <a:prstGeom prst="rect">
            <a:avLst/>
          </a:prstGeom>
        </p:spPr>
      </p:pic>
      <p:sp>
        <p:nvSpPr>
          <p:cNvPr id="8" name="Rectangle 7">
            <a:extLst>
              <a:ext uri="{FF2B5EF4-FFF2-40B4-BE49-F238E27FC236}">
                <a16:creationId xmlns:a16="http://schemas.microsoft.com/office/drawing/2014/main" id="{2F7FD296-FAA1-4E12-A64B-1053BEE73956}"/>
              </a:ext>
            </a:extLst>
          </p:cNvPr>
          <p:cNvSpPr/>
          <p:nvPr/>
        </p:nvSpPr>
        <p:spPr>
          <a:xfrm>
            <a:off x="0" y="5098471"/>
            <a:ext cx="12192000" cy="13850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cxnSp>
        <p:nvCxnSpPr>
          <p:cNvPr id="10" name="Straight Connector 9">
            <a:extLst>
              <a:ext uri="{FF2B5EF4-FFF2-40B4-BE49-F238E27FC236}">
                <a16:creationId xmlns:a16="http://schemas.microsoft.com/office/drawing/2014/main" id="{43D73B00-CE3E-47B4-971F-9715B8880679}"/>
              </a:ext>
            </a:extLst>
          </p:cNvPr>
          <p:cNvCxnSpPr/>
          <p:nvPr/>
        </p:nvCxnSpPr>
        <p:spPr>
          <a:xfrm>
            <a:off x="2147455" y="5229905"/>
            <a:ext cx="0" cy="112215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41F3AE0-8512-4E79-8114-A60DA14F96AF}"/>
              </a:ext>
            </a:extLst>
          </p:cNvPr>
          <p:cNvSpPr/>
          <p:nvPr/>
        </p:nvSpPr>
        <p:spPr>
          <a:xfrm>
            <a:off x="10584290" y="5552434"/>
            <a:ext cx="1171695" cy="4770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2"/>
                </a:solidFill>
                <a:latin typeface="Avenir LT Std 35 Light" panose="020B0402020203020204" pitchFamily="34" charset="0"/>
              </a:rPr>
              <a:t>START</a:t>
            </a:r>
            <a:endParaRPr lang="en-IN" b="1">
              <a:solidFill>
                <a:schemeClr val="bg2"/>
              </a:solidFill>
              <a:latin typeface="Avenir LT Std 35 Light" panose="020B0402020203020204" pitchFamily="34" charset="0"/>
            </a:endParaRPr>
          </a:p>
        </p:txBody>
      </p:sp>
      <p:sp>
        <p:nvSpPr>
          <p:cNvPr id="14" name="Rectangle 13"/>
          <p:cNvSpPr/>
          <p:nvPr/>
        </p:nvSpPr>
        <p:spPr>
          <a:xfrm>
            <a:off x="2459664" y="5221596"/>
            <a:ext cx="7878393" cy="1138773"/>
          </a:xfrm>
          <a:prstGeom prst="rect">
            <a:avLst/>
          </a:prstGeom>
        </p:spPr>
        <p:txBody>
          <a:bodyPr wrap="square" anchor="ctr">
            <a:spAutoFit/>
          </a:bodyPr>
          <a:lstStyle/>
          <a:p>
            <a:r>
              <a:rPr lang="en-US" sz="3600" b="1" dirty="0">
                <a:solidFill>
                  <a:schemeClr val="bg1"/>
                </a:solidFill>
                <a:latin typeface="Avenir LT Std 35 Light"/>
                <a:ea typeface="+mj-lt"/>
                <a:cs typeface="+mj-lt"/>
              </a:rPr>
              <a:t>Inclusive Pronouns</a:t>
            </a:r>
            <a:br>
              <a:rPr lang="en-US" sz="3600" b="1" dirty="0">
                <a:solidFill>
                  <a:schemeClr val="bg1"/>
                </a:solidFill>
                <a:latin typeface="Avenir LT Std 35 Light"/>
                <a:ea typeface="+mj-lt"/>
                <a:cs typeface="+mj-lt"/>
              </a:rPr>
            </a:br>
            <a:r>
              <a:rPr lang="en-US" sz="800" b="1" dirty="0">
                <a:solidFill>
                  <a:schemeClr val="bg1"/>
                </a:solidFill>
                <a:latin typeface="Avenir LT Std 35 Light"/>
                <a:ea typeface="+mj-lt"/>
                <a:cs typeface="+mj-lt"/>
              </a:rPr>
              <a:t> </a:t>
            </a:r>
            <a:r>
              <a:rPr lang="en-US" sz="3600" b="1" dirty="0">
                <a:solidFill>
                  <a:schemeClr val="bg1"/>
                </a:solidFill>
                <a:latin typeface="Avenir LT Std 35 Light"/>
                <a:ea typeface="+mj-lt"/>
                <a:cs typeface="+mj-lt"/>
              </a:rPr>
              <a:t/>
            </a:r>
            <a:br>
              <a:rPr lang="en-US" sz="3600" b="1" dirty="0">
                <a:solidFill>
                  <a:schemeClr val="bg1"/>
                </a:solidFill>
                <a:latin typeface="Avenir LT Std 35 Light"/>
                <a:ea typeface="+mj-lt"/>
                <a:cs typeface="+mj-lt"/>
              </a:rPr>
            </a:br>
            <a:r>
              <a:rPr lang="en-US" sz="2400" b="1" dirty="0">
                <a:solidFill>
                  <a:schemeClr val="bg1"/>
                </a:solidFill>
                <a:latin typeface="Avenir LT Std 35 Light"/>
                <a:ea typeface="+mj-lt"/>
                <a:cs typeface="+mj-lt"/>
              </a:rPr>
              <a:t>Understanding the Importance of Gender Inclusion</a:t>
            </a:r>
            <a:endParaRPr lang="en-IN" sz="2400" b="1" dirty="0">
              <a:solidFill>
                <a:schemeClr val="bg1"/>
              </a:solidFill>
            </a:endParaRPr>
          </a:p>
        </p:txBody>
      </p:sp>
      <p:pic>
        <p:nvPicPr>
          <p:cNvPr id="16" name="Picture 15"/>
          <p:cNvPicPr>
            <a:picLocks noChangeAspect="1"/>
          </p:cNvPicPr>
          <p:nvPr/>
        </p:nvPicPr>
        <p:blipFill>
          <a:blip r:embed="rId5">
            <a:clrChange>
              <a:clrFrom>
                <a:srgbClr val="003667"/>
              </a:clrFrom>
              <a:clrTo>
                <a:srgbClr val="003667">
                  <a:alpha val="0"/>
                </a:srgbClr>
              </a:clrTo>
            </a:clrChange>
          </a:blip>
          <a:stretch>
            <a:fillRect/>
          </a:stretch>
        </p:blipFill>
        <p:spPr>
          <a:xfrm>
            <a:off x="428521" y="5449501"/>
            <a:ext cx="1296108" cy="682961"/>
          </a:xfrm>
          <a:prstGeom prst="rect">
            <a:avLst/>
          </a:prstGeom>
        </p:spPr>
      </p:pic>
    </p:spTree>
    <p:extLst>
      <p:ext uri="{BB962C8B-B14F-4D97-AF65-F5344CB8AC3E}">
        <p14:creationId xmlns:p14="http://schemas.microsoft.com/office/powerpoint/2010/main" val="152433363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C33C1A4-9114-42FA-A7CB-C04DF2765DD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578" t="12405" r="783" b="12874"/>
          <a:stretch/>
        </p:blipFill>
        <p:spPr>
          <a:xfrm>
            <a:off x="110358" y="1484625"/>
            <a:ext cx="6497475" cy="4998866"/>
          </a:xfrm>
          <a:prstGeom prst="rect">
            <a:avLst/>
          </a:prstGeom>
        </p:spPr>
      </p:pic>
      <p:sp>
        <p:nvSpPr>
          <p:cNvPr id="2" name="Title 1"/>
          <p:cNvSpPr>
            <a:spLocks noGrp="1"/>
          </p:cNvSpPr>
          <p:nvPr>
            <p:ph type="title"/>
          </p:nvPr>
        </p:nvSpPr>
        <p:spPr/>
        <p:txBody>
          <a:bodyPr/>
          <a:lstStyle/>
          <a:p>
            <a:r>
              <a:rPr lang="en-IN"/>
              <a:t>What is Gender Identity? </a:t>
            </a:r>
            <a:endParaRPr lang="en-IN" strike="sngStrike"/>
          </a:p>
        </p:txBody>
      </p:sp>
      <p:sp>
        <p:nvSpPr>
          <p:cNvPr id="4" name="TextBox 3">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06 of 33</a:t>
            </a:r>
          </a:p>
        </p:txBody>
      </p:sp>
      <p:sp>
        <p:nvSpPr>
          <p:cNvPr id="15" name="Rectangle 14">
            <a:extLst>
              <a:ext uri="{FF2B5EF4-FFF2-40B4-BE49-F238E27FC236}">
                <a16:creationId xmlns:a16="http://schemas.microsoft.com/office/drawing/2014/main" id="{2F7FD296-FAA1-4E12-A64B-1053BEE73956}"/>
              </a:ext>
            </a:extLst>
          </p:cNvPr>
          <p:cNvSpPr/>
          <p:nvPr/>
        </p:nvSpPr>
        <p:spPr>
          <a:xfrm>
            <a:off x="6713115" y="1484625"/>
            <a:ext cx="5355497" cy="4998866"/>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US" sz="1350"/>
          </a:p>
        </p:txBody>
      </p:sp>
      <p:sp>
        <p:nvSpPr>
          <p:cNvPr id="13" name="Rectangle 12"/>
          <p:cNvSpPr/>
          <p:nvPr/>
        </p:nvSpPr>
        <p:spPr>
          <a:xfrm>
            <a:off x="232893" y="702095"/>
            <a:ext cx="9808254" cy="369332"/>
          </a:xfrm>
          <a:prstGeom prst="rect">
            <a:avLst/>
          </a:prstGeom>
        </p:spPr>
        <p:txBody>
          <a:bodyPr wrap="square">
            <a:spAutoFit/>
          </a:bodyPr>
          <a:lstStyle/>
          <a:p>
            <a:r>
              <a:rPr lang="en-US" b="1">
                <a:latin typeface="Avenir LT Std 35 Light" panose="020B0402020203020204" pitchFamily="34" charset="0"/>
                <a:cs typeface="Arial"/>
              </a:rPr>
              <a:t>Gender identity </a:t>
            </a:r>
            <a:r>
              <a:rPr lang="en-US">
                <a:latin typeface="Avenir LT Std 35 Light" panose="020B0402020203020204" pitchFamily="34" charset="0"/>
                <a:cs typeface="Arial"/>
              </a:rPr>
              <a:t>is who you know yourself to be. It is who you are at your core. </a:t>
            </a:r>
          </a:p>
        </p:txBody>
      </p:sp>
      <p:sp>
        <p:nvSpPr>
          <p:cNvPr id="7" name="Rectangle 6"/>
          <p:cNvSpPr/>
          <p:nvPr/>
        </p:nvSpPr>
        <p:spPr>
          <a:xfrm>
            <a:off x="6845847" y="1617358"/>
            <a:ext cx="5085598" cy="639146"/>
          </a:xfrm>
          <a:prstGeom prst="rect">
            <a:avLst/>
          </a:prstGeom>
          <a:solidFill>
            <a:srgbClr val="7778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LT Std 35 Light" panose="020B0402020203020204" pitchFamily="34" charset="0"/>
                <a:cs typeface="Arial"/>
              </a:rPr>
              <a:t>Gender Expression</a:t>
            </a:r>
            <a:endParaRPr lang="en-IN"/>
          </a:p>
        </p:txBody>
      </p:sp>
      <p:sp>
        <p:nvSpPr>
          <p:cNvPr id="17" name="TextBox 16">
            <a:extLst>
              <a:ext uri="{FF2B5EF4-FFF2-40B4-BE49-F238E27FC236}">
                <a16:creationId xmlns:a16="http://schemas.microsoft.com/office/drawing/2014/main" id="{DBAF40DE-96C6-4376-90BC-E1C331DADB4F}"/>
              </a:ext>
            </a:extLst>
          </p:cNvPr>
          <p:cNvSpPr txBox="1"/>
          <p:nvPr/>
        </p:nvSpPr>
        <p:spPr>
          <a:xfrm>
            <a:off x="232893" y="1075610"/>
            <a:ext cx="4644221" cy="307777"/>
          </a:xfrm>
          <a:prstGeom prst="rect">
            <a:avLst/>
          </a:prstGeom>
          <a:noFill/>
        </p:spPr>
        <p:txBody>
          <a:bodyPr wrap="square">
            <a:spAutoFit/>
          </a:bodyPr>
          <a:lstStyle/>
          <a:p>
            <a:r>
              <a:rPr lang="en-IN" sz="1400" i="1">
                <a:latin typeface="Avenir LT Std 35 Light" panose="020B0402020203020204"/>
              </a:rPr>
              <a:t>Click each tab to learn more.</a:t>
            </a:r>
          </a:p>
        </p:txBody>
      </p:sp>
      <p:sp>
        <p:nvSpPr>
          <p:cNvPr id="18" name="Rectangle 17"/>
          <p:cNvSpPr/>
          <p:nvPr/>
        </p:nvSpPr>
        <p:spPr>
          <a:xfrm>
            <a:off x="6845847" y="2350129"/>
            <a:ext cx="5085598" cy="6391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Avenir LT Std 35 Light" panose="020B0402020203020204" pitchFamily="34" charset="0"/>
                <a:cs typeface="Arial"/>
              </a:rPr>
              <a:t>Gender Inclusion</a:t>
            </a:r>
            <a:endParaRPr lang="en-IN"/>
          </a:p>
        </p:txBody>
      </p:sp>
      <p:sp>
        <p:nvSpPr>
          <p:cNvPr id="12" name="Rectangle 11"/>
          <p:cNvSpPr/>
          <p:nvPr/>
        </p:nvSpPr>
        <p:spPr>
          <a:xfrm>
            <a:off x="6845847" y="3098665"/>
            <a:ext cx="5085598" cy="32706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7068091" y="3322989"/>
            <a:ext cx="4704809" cy="1477328"/>
          </a:xfrm>
          <a:prstGeom prst="rect">
            <a:avLst/>
          </a:prstGeom>
        </p:spPr>
        <p:txBody>
          <a:bodyPr wrap="square">
            <a:spAutoFit/>
          </a:bodyPr>
          <a:lstStyle/>
          <a:p>
            <a:r>
              <a:rPr lang="en-US" b="1" dirty="0">
                <a:latin typeface="Avenir LT Std 35 Light" panose="020B0402020203020204" pitchFamily="34" charset="0"/>
                <a:cs typeface="Arial"/>
              </a:rPr>
              <a:t>Gender inclusion </a:t>
            </a:r>
            <a:r>
              <a:rPr lang="en-US" dirty="0">
                <a:latin typeface="Avenir LT Std 35 Light" panose="020B0402020203020204" pitchFamily="34" charset="0"/>
                <a:cs typeface="Arial"/>
              </a:rPr>
              <a:t>is understanding that people are </a:t>
            </a:r>
            <a:r>
              <a:rPr lang="en-US" dirty="0">
                <a:latin typeface="Avenir LT Std 35 Light" panose="020B0402020203020204" pitchFamily="34" charset="0"/>
              </a:rPr>
              <a:t>allowed to express their authentic gender identity and present in a way that they feel most confident, natural, and strong.</a:t>
            </a:r>
          </a:p>
        </p:txBody>
      </p:sp>
      <p:sp>
        <p:nvSpPr>
          <p:cNvPr id="16" name="TextBox 15">
            <a:extLst>
              <a:ext uri="{FF2B5EF4-FFF2-40B4-BE49-F238E27FC236}">
                <a16:creationId xmlns:a16="http://schemas.microsoft.com/office/drawing/2014/main" id="{DBAF40DE-96C6-4376-90BC-E1C331DADB4F}"/>
              </a:ext>
            </a:extLst>
          </p:cNvPr>
          <p:cNvSpPr txBox="1"/>
          <p:nvPr/>
        </p:nvSpPr>
        <p:spPr>
          <a:xfrm>
            <a:off x="9754228" y="6550223"/>
            <a:ext cx="2437772" cy="307777"/>
          </a:xfrm>
          <a:prstGeom prst="rect">
            <a:avLst/>
          </a:prstGeom>
          <a:noFill/>
        </p:spPr>
        <p:txBody>
          <a:bodyPr wrap="square">
            <a:spAutoFit/>
          </a:bodyPr>
          <a:lstStyle/>
          <a:p>
            <a:pPr algn="r"/>
            <a:r>
              <a:rPr lang="en-IN" sz="1400" dirty="0">
                <a:latin typeface="Avenir LT Std 35 Light" panose="020B0402020203020204"/>
              </a:rPr>
              <a:t>Click </a:t>
            </a:r>
            <a:r>
              <a:rPr lang="en-IN" sz="1400" i="1" dirty="0">
                <a:latin typeface="Avenir LT Std 35 Light" panose="020B0402020203020204"/>
              </a:rPr>
              <a:t>NEXT</a:t>
            </a:r>
            <a:r>
              <a:rPr lang="en-IN" sz="1400" dirty="0">
                <a:latin typeface="Avenir LT Std 35 Light" panose="020B0402020203020204"/>
              </a:rPr>
              <a:t> to continue.</a:t>
            </a:r>
          </a:p>
        </p:txBody>
      </p:sp>
    </p:spTree>
    <p:extLst>
      <p:ext uri="{BB962C8B-B14F-4D97-AF65-F5344CB8AC3E}">
        <p14:creationId xmlns:p14="http://schemas.microsoft.com/office/powerpoint/2010/main" val="25262404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Sexual Orientation</a:t>
            </a:r>
          </a:p>
        </p:txBody>
      </p:sp>
      <p:sp>
        <p:nvSpPr>
          <p:cNvPr id="5" name="TextBox 4">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07 of 33</a:t>
            </a:r>
          </a:p>
        </p:txBody>
      </p:sp>
      <p:sp>
        <p:nvSpPr>
          <p:cNvPr id="7" name="Rectangle 6"/>
          <p:cNvSpPr/>
          <p:nvPr/>
        </p:nvSpPr>
        <p:spPr>
          <a:xfrm>
            <a:off x="232893" y="680640"/>
            <a:ext cx="10515600" cy="738664"/>
          </a:xfrm>
          <a:prstGeom prst="rect">
            <a:avLst/>
          </a:prstGeom>
        </p:spPr>
        <p:txBody>
          <a:bodyPr wrap="square">
            <a:spAutoFit/>
          </a:bodyPr>
          <a:lstStyle/>
          <a:p>
            <a:pPr>
              <a:spcBef>
                <a:spcPts val="600"/>
              </a:spcBef>
              <a:spcAft>
                <a:spcPts val="600"/>
              </a:spcAft>
              <a:buClr>
                <a:srgbClr val="006BA7"/>
              </a:buClr>
            </a:pPr>
            <a:r>
              <a:rPr lang="en-US" sz="1600" dirty="0">
                <a:latin typeface="Avenir LT Std 35 Light" panose="020B0402020203020204" pitchFamily="34" charset="0"/>
              </a:rPr>
              <a:t>Sexual orientation (sexuality) is about your external attraction to others. </a:t>
            </a:r>
          </a:p>
          <a:p>
            <a:pPr>
              <a:spcBef>
                <a:spcPts val="600"/>
              </a:spcBef>
              <a:spcAft>
                <a:spcPts val="600"/>
              </a:spcAft>
              <a:buClr>
                <a:srgbClr val="006BA7"/>
              </a:buClr>
            </a:pPr>
            <a:r>
              <a:rPr lang="en-US" sz="1600" dirty="0">
                <a:latin typeface="Avenir LT Std 35 Light" panose="020B0402020203020204" pitchFamily="34" charset="0"/>
              </a:rPr>
              <a:t>It's about who you are attracted to physically, emotionally, </a:t>
            </a:r>
            <a:r>
              <a:rPr lang="en-US" sz="1600" dirty="0" smtClean="0">
                <a:latin typeface="Avenir LT Std 35 Light" panose="020B0402020203020204" pitchFamily="34" charset="0"/>
              </a:rPr>
              <a:t>and</a:t>
            </a:r>
            <a:r>
              <a:rPr lang="en-US" sz="1600" dirty="0">
                <a:solidFill>
                  <a:srgbClr val="FF0000"/>
                </a:solidFill>
                <a:latin typeface="Avenir LT Std 35 Light" panose="020B0402020203020204" pitchFamily="34" charset="0"/>
              </a:rPr>
              <a:t> </a:t>
            </a:r>
            <a:r>
              <a:rPr lang="en-US" sz="1600" dirty="0" smtClean="0">
                <a:latin typeface="Avenir LT Std 35 Light" panose="020B0402020203020204" pitchFamily="34" charset="0"/>
              </a:rPr>
              <a:t>romantically</a:t>
            </a:r>
            <a:r>
              <a:rPr lang="en-US" sz="1600" dirty="0">
                <a:latin typeface="Avenir LT Std 35 Light" panose="020B0402020203020204" pitchFamily="34" charset="0"/>
              </a:rPr>
              <a:t>. </a:t>
            </a:r>
            <a:endParaRPr lang="en-US" sz="1600" dirty="0">
              <a:latin typeface="Avenir LT Std 35 Light" panose="020B0402020203020204" pitchFamily="34" charset="0"/>
              <a:cs typeface="Arial"/>
            </a:endParaRPr>
          </a:p>
        </p:txBody>
      </p:sp>
      <p:sp>
        <p:nvSpPr>
          <p:cNvPr id="8" name="Rectangle 7">
            <a:extLst>
              <a:ext uri="{FF2B5EF4-FFF2-40B4-BE49-F238E27FC236}">
                <a16:creationId xmlns:a16="http://schemas.microsoft.com/office/drawing/2014/main" id="{2F7FD296-FAA1-4E12-A64B-1053BEE73956}"/>
              </a:ext>
            </a:extLst>
          </p:cNvPr>
          <p:cNvSpPr/>
          <p:nvPr/>
        </p:nvSpPr>
        <p:spPr>
          <a:xfrm>
            <a:off x="0" y="1592317"/>
            <a:ext cx="12192000" cy="4891176"/>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3" name="Rectangle 2"/>
          <p:cNvSpPr/>
          <p:nvPr/>
        </p:nvSpPr>
        <p:spPr>
          <a:xfrm>
            <a:off x="291886" y="2168227"/>
            <a:ext cx="2741828" cy="19760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3252881" y="2168226"/>
            <a:ext cx="2741828" cy="19760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p:nvSpPr>
        <p:spPr>
          <a:xfrm>
            <a:off x="6213875" y="2168225"/>
            <a:ext cx="2741828" cy="19760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p:cNvSpPr/>
          <p:nvPr/>
        </p:nvSpPr>
        <p:spPr>
          <a:xfrm>
            <a:off x="9174870" y="2168224"/>
            <a:ext cx="2741828" cy="19760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p:cNvSpPr/>
          <p:nvPr/>
        </p:nvSpPr>
        <p:spPr>
          <a:xfrm>
            <a:off x="1764092" y="4325858"/>
            <a:ext cx="2741828" cy="19760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p:cNvSpPr/>
          <p:nvPr/>
        </p:nvSpPr>
        <p:spPr>
          <a:xfrm>
            <a:off x="4725086" y="4325857"/>
            <a:ext cx="2741828" cy="19760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p:cNvSpPr/>
          <p:nvPr/>
        </p:nvSpPr>
        <p:spPr>
          <a:xfrm>
            <a:off x="7686081" y="4325856"/>
            <a:ext cx="2741828" cy="19760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p:cNvSpPr/>
          <p:nvPr/>
        </p:nvSpPr>
        <p:spPr>
          <a:xfrm>
            <a:off x="632812" y="2380206"/>
            <a:ext cx="2059976" cy="4651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a:solidFill>
                  <a:schemeClr val="bg2"/>
                </a:solidFill>
                <a:latin typeface="Avenir LT Std 35 Light" panose="020B0402020203020204" pitchFamily="34" charset="0"/>
              </a:rPr>
              <a:t>Straight</a:t>
            </a:r>
          </a:p>
        </p:txBody>
      </p:sp>
      <p:sp>
        <p:nvSpPr>
          <p:cNvPr id="23" name="Rectangle 22"/>
          <p:cNvSpPr/>
          <p:nvPr/>
        </p:nvSpPr>
        <p:spPr>
          <a:xfrm>
            <a:off x="3593807" y="2380205"/>
            <a:ext cx="2059976" cy="4651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a:solidFill>
                  <a:schemeClr val="accent3"/>
                </a:solidFill>
                <a:latin typeface="Avenir LT Std 35 Light" panose="020B0402020203020204" pitchFamily="34" charset="0"/>
              </a:rPr>
              <a:t>Lesbian</a:t>
            </a:r>
          </a:p>
        </p:txBody>
      </p:sp>
      <p:sp>
        <p:nvSpPr>
          <p:cNvPr id="24" name="Rectangle 23"/>
          <p:cNvSpPr/>
          <p:nvPr/>
        </p:nvSpPr>
        <p:spPr>
          <a:xfrm>
            <a:off x="6554801" y="2380204"/>
            <a:ext cx="2059976" cy="4651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a:solidFill>
                  <a:schemeClr val="bg2"/>
                </a:solidFill>
                <a:latin typeface="Avenir LT Std 35 Light" panose="020B0402020203020204" pitchFamily="34" charset="0"/>
              </a:rPr>
              <a:t>Gay</a:t>
            </a:r>
          </a:p>
        </p:txBody>
      </p:sp>
      <p:sp>
        <p:nvSpPr>
          <p:cNvPr id="25" name="Rectangle 24"/>
          <p:cNvSpPr/>
          <p:nvPr/>
        </p:nvSpPr>
        <p:spPr>
          <a:xfrm>
            <a:off x="9515796" y="2380203"/>
            <a:ext cx="2059976" cy="4651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a:solidFill>
                  <a:schemeClr val="accent3"/>
                </a:solidFill>
                <a:latin typeface="Avenir LT Std 35 Light" panose="020B0402020203020204" pitchFamily="34" charset="0"/>
              </a:rPr>
              <a:t>Bisexual</a:t>
            </a:r>
          </a:p>
        </p:txBody>
      </p:sp>
      <p:sp>
        <p:nvSpPr>
          <p:cNvPr id="26" name="Rectangle 25"/>
          <p:cNvSpPr/>
          <p:nvPr/>
        </p:nvSpPr>
        <p:spPr>
          <a:xfrm>
            <a:off x="2105018" y="4537837"/>
            <a:ext cx="2059976" cy="4651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a:solidFill>
                  <a:schemeClr val="bg2"/>
                </a:solidFill>
                <a:latin typeface="Avenir LT Std 35 Light" panose="020B0402020203020204" pitchFamily="34" charset="0"/>
              </a:rPr>
              <a:t>Pansexual</a:t>
            </a:r>
          </a:p>
        </p:txBody>
      </p:sp>
      <p:sp>
        <p:nvSpPr>
          <p:cNvPr id="27" name="Rectangle 26"/>
          <p:cNvSpPr/>
          <p:nvPr/>
        </p:nvSpPr>
        <p:spPr>
          <a:xfrm>
            <a:off x="5066012" y="4537836"/>
            <a:ext cx="2059976" cy="4651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a:solidFill>
                  <a:schemeClr val="accent3"/>
                </a:solidFill>
                <a:latin typeface="Avenir LT Std 35 Light" panose="020B0402020203020204" pitchFamily="34" charset="0"/>
              </a:rPr>
              <a:t>Queer</a:t>
            </a:r>
          </a:p>
        </p:txBody>
      </p:sp>
      <p:sp>
        <p:nvSpPr>
          <p:cNvPr id="28" name="Rectangle 27"/>
          <p:cNvSpPr/>
          <p:nvPr/>
        </p:nvSpPr>
        <p:spPr>
          <a:xfrm>
            <a:off x="8027007" y="4537835"/>
            <a:ext cx="2059976" cy="4651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a:solidFill>
                  <a:schemeClr val="bg2"/>
                </a:solidFill>
                <a:latin typeface="Avenir LT Std 35 Light" panose="020B0402020203020204" pitchFamily="34" charset="0"/>
              </a:rPr>
              <a:t>Asexual</a:t>
            </a:r>
          </a:p>
        </p:txBody>
      </p:sp>
      <p:sp>
        <p:nvSpPr>
          <p:cNvPr id="30" name="Rectangle 29"/>
          <p:cNvSpPr/>
          <p:nvPr/>
        </p:nvSpPr>
        <p:spPr>
          <a:xfrm>
            <a:off x="232893" y="1710995"/>
            <a:ext cx="2241319" cy="338554"/>
          </a:xfrm>
          <a:prstGeom prst="rect">
            <a:avLst/>
          </a:prstGeom>
        </p:spPr>
        <p:txBody>
          <a:bodyPr wrap="none">
            <a:spAutoFit/>
          </a:bodyPr>
          <a:lstStyle/>
          <a:p>
            <a:pPr>
              <a:spcBef>
                <a:spcPts val="1200"/>
              </a:spcBef>
              <a:spcAft>
                <a:spcPts val="1200"/>
              </a:spcAft>
              <a:buClr>
                <a:srgbClr val="006BA7"/>
              </a:buClr>
            </a:pPr>
            <a:r>
              <a:rPr lang="en-US" sz="1600">
                <a:latin typeface="Avenir LT Std 35 Light" panose="020B0402020203020204" pitchFamily="34" charset="0"/>
                <a:cs typeface="Arial"/>
              </a:rPr>
              <a:t>Examples of sexuality: </a:t>
            </a:r>
          </a:p>
        </p:txBody>
      </p:sp>
      <p:sp>
        <p:nvSpPr>
          <p:cNvPr id="32" name="Rectangle 31"/>
          <p:cNvSpPr/>
          <p:nvPr/>
        </p:nvSpPr>
        <p:spPr>
          <a:xfrm>
            <a:off x="736265" y="2892621"/>
            <a:ext cx="1853072" cy="923330"/>
          </a:xfrm>
          <a:prstGeom prst="rect">
            <a:avLst/>
          </a:prstGeom>
        </p:spPr>
        <p:txBody>
          <a:bodyPr wrap="none" anchor="ctr">
            <a:spAutoFit/>
          </a:bodyPr>
          <a:lstStyle/>
          <a:p>
            <a:pPr algn="ctr">
              <a:buClr>
                <a:srgbClr val="006BA7"/>
              </a:buClr>
            </a:pPr>
            <a:r>
              <a:rPr lang="en-US">
                <a:latin typeface="Avenir LT Std 35 Light" panose="020B0402020203020204" pitchFamily="34" charset="0"/>
                <a:cs typeface="Arial"/>
              </a:rPr>
              <a:t>Attraction to a</a:t>
            </a:r>
          </a:p>
          <a:p>
            <a:pPr algn="ctr">
              <a:buClr>
                <a:srgbClr val="006BA7"/>
              </a:buClr>
            </a:pPr>
            <a:r>
              <a:rPr lang="en-US">
                <a:latin typeface="Avenir LT Std 35 Light" panose="020B0402020203020204" pitchFamily="34" charset="0"/>
                <a:cs typeface="Arial"/>
              </a:rPr>
              <a:t>different gender</a:t>
            </a:r>
          </a:p>
          <a:p>
            <a:pPr algn="ctr">
              <a:buClr>
                <a:srgbClr val="006BA7"/>
              </a:buClr>
            </a:pPr>
            <a:r>
              <a:rPr lang="en-US">
                <a:latin typeface="Avenir LT Std 35 Light" panose="020B0402020203020204" pitchFamily="34" charset="0"/>
                <a:cs typeface="Arial"/>
              </a:rPr>
              <a:t>(heterosexual)</a:t>
            </a:r>
          </a:p>
        </p:txBody>
      </p:sp>
      <p:sp>
        <p:nvSpPr>
          <p:cNvPr id="33" name="Rectangle 32"/>
          <p:cNvSpPr/>
          <p:nvPr/>
        </p:nvSpPr>
        <p:spPr>
          <a:xfrm>
            <a:off x="3498007" y="2892621"/>
            <a:ext cx="2251578" cy="646331"/>
          </a:xfrm>
          <a:prstGeom prst="rect">
            <a:avLst/>
          </a:prstGeom>
        </p:spPr>
        <p:txBody>
          <a:bodyPr wrap="none" anchor="ctr">
            <a:spAutoFit/>
          </a:bodyPr>
          <a:lstStyle/>
          <a:p>
            <a:pPr algn="ctr">
              <a:buClr>
                <a:srgbClr val="006BA7"/>
              </a:buClr>
            </a:pPr>
            <a:r>
              <a:rPr lang="en-US">
                <a:latin typeface="Avenir LT Std 35 Light" panose="020B0402020203020204" pitchFamily="34" charset="0"/>
                <a:cs typeface="Arial"/>
              </a:rPr>
              <a:t>Women attracted to</a:t>
            </a:r>
          </a:p>
          <a:p>
            <a:pPr algn="ctr">
              <a:buClr>
                <a:srgbClr val="006BA7"/>
              </a:buClr>
            </a:pPr>
            <a:r>
              <a:rPr lang="en-US">
                <a:latin typeface="Avenir LT Std 35 Light" panose="020B0402020203020204" pitchFamily="34" charset="0"/>
                <a:cs typeface="Arial"/>
              </a:rPr>
              <a:t>other women</a:t>
            </a:r>
          </a:p>
        </p:txBody>
      </p:sp>
      <p:sp>
        <p:nvSpPr>
          <p:cNvPr id="34" name="Rectangle 33"/>
          <p:cNvSpPr/>
          <p:nvPr/>
        </p:nvSpPr>
        <p:spPr>
          <a:xfrm>
            <a:off x="6811983" y="2892621"/>
            <a:ext cx="1545616" cy="923330"/>
          </a:xfrm>
          <a:prstGeom prst="rect">
            <a:avLst/>
          </a:prstGeom>
        </p:spPr>
        <p:txBody>
          <a:bodyPr wrap="none" anchor="ctr">
            <a:spAutoFit/>
          </a:bodyPr>
          <a:lstStyle/>
          <a:p>
            <a:pPr algn="ctr">
              <a:buClr>
                <a:srgbClr val="006BA7"/>
              </a:buClr>
            </a:pPr>
            <a:r>
              <a:rPr lang="en-US">
                <a:latin typeface="Avenir LT Std 35 Light" panose="020B0402020203020204" pitchFamily="34" charset="0"/>
                <a:cs typeface="Arial"/>
              </a:rPr>
              <a:t>Attraction to</a:t>
            </a:r>
          </a:p>
          <a:p>
            <a:pPr algn="ctr">
              <a:buClr>
                <a:srgbClr val="006BA7"/>
              </a:buClr>
            </a:pPr>
            <a:r>
              <a:rPr lang="en-US">
                <a:latin typeface="Avenir LT Std 35 Light" panose="020B0402020203020204" pitchFamily="34" charset="0"/>
                <a:cs typeface="Arial"/>
              </a:rPr>
              <a:t>same gender</a:t>
            </a:r>
          </a:p>
          <a:p>
            <a:pPr algn="ctr">
              <a:buClr>
                <a:srgbClr val="006BA7"/>
              </a:buClr>
            </a:pPr>
            <a:r>
              <a:rPr lang="en-US">
                <a:latin typeface="Avenir LT Std 35 Light" panose="020B0402020203020204" pitchFamily="34" charset="0"/>
                <a:cs typeface="Arial"/>
              </a:rPr>
              <a:t>(homosexual)</a:t>
            </a:r>
          </a:p>
        </p:txBody>
      </p:sp>
      <p:sp>
        <p:nvSpPr>
          <p:cNvPr id="35" name="Rectangle 34"/>
          <p:cNvSpPr/>
          <p:nvPr/>
        </p:nvSpPr>
        <p:spPr>
          <a:xfrm>
            <a:off x="9345937" y="2892621"/>
            <a:ext cx="2399696" cy="646331"/>
          </a:xfrm>
          <a:prstGeom prst="rect">
            <a:avLst/>
          </a:prstGeom>
        </p:spPr>
        <p:txBody>
          <a:bodyPr wrap="none" anchor="ctr">
            <a:spAutoFit/>
          </a:bodyPr>
          <a:lstStyle/>
          <a:p>
            <a:pPr algn="ctr">
              <a:buClr>
                <a:srgbClr val="006BA7"/>
              </a:buClr>
            </a:pPr>
            <a:r>
              <a:rPr lang="en-US">
                <a:latin typeface="Avenir LT Std 35 Light" panose="020B0402020203020204" pitchFamily="34" charset="0"/>
                <a:cs typeface="Arial"/>
              </a:rPr>
              <a:t>Attraction to same</a:t>
            </a:r>
          </a:p>
          <a:p>
            <a:pPr algn="ctr">
              <a:buClr>
                <a:srgbClr val="006BA7"/>
              </a:buClr>
            </a:pPr>
            <a:r>
              <a:rPr lang="en-US">
                <a:latin typeface="Avenir LT Std 35 Light" panose="020B0402020203020204" pitchFamily="34" charset="0"/>
                <a:cs typeface="Arial"/>
              </a:rPr>
              <a:t>and different genders</a:t>
            </a:r>
          </a:p>
        </p:txBody>
      </p:sp>
      <p:sp>
        <p:nvSpPr>
          <p:cNvPr id="36" name="Rectangle 35"/>
          <p:cNvSpPr/>
          <p:nvPr/>
        </p:nvSpPr>
        <p:spPr>
          <a:xfrm>
            <a:off x="2395862" y="5088966"/>
            <a:ext cx="1478290" cy="646331"/>
          </a:xfrm>
          <a:prstGeom prst="rect">
            <a:avLst/>
          </a:prstGeom>
        </p:spPr>
        <p:txBody>
          <a:bodyPr wrap="none" anchor="ctr">
            <a:spAutoFit/>
          </a:bodyPr>
          <a:lstStyle/>
          <a:p>
            <a:pPr algn="ctr">
              <a:buClr>
                <a:srgbClr val="006BA7"/>
              </a:buClr>
            </a:pPr>
            <a:r>
              <a:rPr lang="en-US" dirty="0">
                <a:latin typeface="Avenir LT Std 35 Light" panose="020B0402020203020204" pitchFamily="34" charset="0"/>
                <a:cs typeface="Arial"/>
              </a:rPr>
              <a:t>Attraction to</a:t>
            </a:r>
          </a:p>
          <a:p>
            <a:pPr algn="ctr">
              <a:buClr>
                <a:srgbClr val="006BA7"/>
              </a:buClr>
            </a:pPr>
            <a:r>
              <a:rPr lang="en-US" dirty="0">
                <a:latin typeface="Avenir LT Std 35 Light" panose="020B0402020203020204" pitchFamily="34" charset="0"/>
                <a:cs typeface="Arial"/>
              </a:rPr>
              <a:t>all genders</a:t>
            </a:r>
          </a:p>
        </p:txBody>
      </p:sp>
      <p:sp>
        <p:nvSpPr>
          <p:cNvPr id="37" name="Rectangle 36"/>
          <p:cNvSpPr/>
          <p:nvPr/>
        </p:nvSpPr>
        <p:spPr>
          <a:xfrm>
            <a:off x="4867139" y="5088966"/>
            <a:ext cx="2457724" cy="646331"/>
          </a:xfrm>
          <a:prstGeom prst="rect">
            <a:avLst/>
          </a:prstGeom>
        </p:spPr>
        <p:txBody>
          <a:bodyPr wrap="none" anchor="ctr">
            <a:spAutoFit/>
          </a:bodyPr>
          <a:lstStyle/>
          <a:p>
            <a:pPr algn="ctr">
              <a:buClr>
                <a:srgbClr val="006BA7"/>
              </a:buClr>
            </a:pPr>
            <a:r>
              <a:rPr lang="en-US">
                <a:latin typeface="Avenir LT Std 35 Light" panose="020B0402020203020204" pitchFamily="34" charset="0"/>
                <a:cs typeface="Arial"/>
              </a:rPr>
              <a:t>Attraction not defined</a:t>
            </a:r>
          </a:p>
          <a:p>
            <a:pPr algn="ctr">
              <a:buClr>
                <a:srgbClr val="006BA7"/>
              </a:buClr>
            </a:pPr>
            <a:r>
              <a:rPr lang="en-US">
                <a:latin typeface="Avenir LT Std 35 Light" panose="020B0402020203020204" pitchFamily="34" charset="0"/>
                <a:cs typeface="Arial"/>
              </a:rPr>
              <a:t>by binary system</a:t>
            </a:r>
          </a:p>
        </p:txBody>
      </p:sp>
      <p:sp>
        <p:nvSpPr>
          <p:cNvPr id="38" name="Rectangle 37"/>
          <p:cNvSpPr/>
          <p:nvPr/>
        </p:nvSpPr>
        <p:spPr>
          <a:xfrm>
            <a:off x="7889849" y="5088966"/>
            <a:ext cx="2334293" cy="646331"/>
          </a:xfrm>
          <a:prstGeom prst="rect">
            <a:avLst/>
          </a:prstGeom>
        </p:spPr>
        <p:txBody>
          <a:bodyPr wrap="none" anchor="ctr">
            <a:spAutoFit/>
          </a:bodyPr>
          <a:lstStyle/>
          <a:p>
            <a:pPr algn="ctr">
              <a:buClr>
                <a:srgbClr val="006BA7"/>
              </a:buClr>
            </a:pPr>
            <a:r>
              <a:rPr lang="en-US">
                <a:latin typeface="Avenir LT Std 35 Light" panose="020B0402020203020204" pitchFamily="34" charset="0"/>
                <a:cs typeface="Arial"/>
              </a:rPr>
              <a:t>Little or no attraction</a:t>
            </a:r>
          </a:p>
          <a:p>
            <a:pPr algn="ctr">
              <a:buClr>
                <a:srgbClr val="006BA7"/>
              </a:buClr>
            </a:pPr>
            <a:r>
              <a:rPr lang="en-US">
                <a:latin typeface="Avenir LT Std 35 Light" panose="020B0402020203020204" pitchFamily="34" charset="0"/>
                <a:cs typeface="Arial"/>
              </a:rPr>
              <a:t>to others</a:t>
            </a:r>
          </a:p>
        </p:txBody>
      </p:sp>
      <p:sp>
        <p:nvSpPr>
          <p:cNvPr id="42" name="Rectangle 41"/>
          <p:cNvSpPr/>
          <p:nvPr/>
        </p:nvSpPr>
        <p:spPr>
          <a:xfrm>
            <a:off x="291886" y="4051242"/>
            <a:ext cx="2741828" cy="97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solidFill>
                <a:schemeClr val="bg1"/>
              </a:solidFill>
              <a:latin typeface="Avenir LT Std 35 Light" panose="020B0402020203020204" pitchFamily="34" charset="0"/>
            </a:endParaRPr>
          </a:p>
        </p:txBody>
      </p:sp>
      <p:sp>
        <p:nvSpPr>
          <p:cNvPr id="44" name="Rectangle 43"/>
          <p:cNvSpPr/>
          <p:nvPr/>
        </p:nvSpPr>
        <p:spPr>
          <a:xfrm>
            <a:off x="3253957" y="4051242"/>
            <a:ext cx="2741828" cy="97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solidFill>
                <a:schemeClr val="bg1"/>
              </a:solidFill>
              <a:latin typeface="Avenir LT Std 35 Light" panose="020B0402020203020204" pitchFamily="34" charset="0"/>
            </a:endParaRPr>
          </a:p>
        </p:txBody>
      </p:sp>
      <p:sp>
        <p:nvSpPr>
          <p:cNvPr id="45" name="Rectangle 44"/>
          <p:cNvSpPr/>
          <p:nvPr/>
        </p:nvSpPr>
        <p:spPr>
          <a:xfrm>
            <a:off x="6216028" y="4051242"/>
            <a:ext cx="2741828" cy="97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solidFill>
                <a:schemeClr val="bg1"/>
              </a:solidFill>
              <a:latin typeface="Avenir LT Std 35 Light" panose="020B0402020203020204" pitchFamily="34" charset="0"/>
            </a:endParaRPr>
          </a:p>
        </p:txBody>
      </p:sp>
      <p:sp>
        <p:nvSpPr>
          <p:cNvPr id="46" name="Rectangle 45"/>
          <p:cNvSpPr/>
          <p:nvPr/>
        </p:nvSpPr>
        <p:spPr>
          <a:xfrm>
            <a:off x="9178098" y="4051242"/>
            <a:ext cx="2741828" cy="97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solidFill>
                <a:schemeClr val="bg1"/>
              </a:solidFill>
              <a:latin typeface="Avenir LT Std 35 Light" panose="020B0402020203020204" pitchFamily="34" charset="0"/>
            </a:endParaRPr>
          </a:p>
        </p:txBody>
      </p:sp>
      <p:sp>
        <p:nvSpPr>
          <p:cNvPr id="47" name="Rectangle 46"/>
          <p:cNvSpPr/>
          <p:nvPr/>
        </p:nvSpPr>
        <p:spPr>
          <a:xfrm>
            <a:off x="1764092" y="6204219"/>
            <a:ext cx="2741828" cy="97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solidFill>
                <a:schemeClr val="bg1"/>
              </a:solidFill>
              <a:latin typeface="Avenir LT Std 35 Light" panose="020B0402020203020204" pitchFamily="34" charset="0"/>
            </a:endParaRPr>
          </a:p>
        </p:txBody>
      </p:sp>
      <p:sp>
        <p:nvSpPr>
          <p:cNvPr id="48" name="Rectangle 47"/>
          <p:cNvSpPr/>
          <p:nvPr/>
        </p:nvSpPr>
        <p:spPr>
          <a:xfrm>
            <a:off x="4725086" y="6204219"/>
            <a:ext cx="2741828" cy="97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solidFill>
                <a:schemeClr val="bg1"/>
              </a:solidFill>
              <a:latin typeface="Avenir LT Std 35 Light" panose="020B0402020203020204" pitchFamily="34" charset="0"/>
            </a:endParaRPr>
          </a:p>
        </p:txBody>
      </p:sp>
      <p:sp>
        <p:nvSpPr>
          <p:cNvPr id="49" name="Rectangle 48"/>
          <p:cNvSpPr/>
          <p:nvPr/>
        </p:nvSpPr>
        <p:spPr>
          <a:xfrm>
            <a:off x="7686080" y="6204219"/>
            <a:ext cx="2741828" cy="977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solidFill>
                <a:schemeClr val="bg1"/>
              </a:solidFill>
              <a:latin typeface="Avenir LT Std 35 Light" panose="020B0402020203020204" pitchFamily="34" charset="0"/>
            </a:endParaRPr>
          </a:p>
        </p:txBody>
      </p:sp>
      <p:sp>
        <p:nvSpPr>
          <p:cNvPr id="39" name="TextBox 38">
            <a:extLst>
              <a:ext uri="{FF2B5EF4-FFF2-40B4-BE49-F238E27FC236}">
                <a16:creationId xmlns:a16="http://schemas.microsoft.com/office/drawing/2014/main" id="{DBAF40DE-96C6-4376-90BC-E1C331DADB4F}"/>
              </a:ext>
            </a:extLst>
          </p:cNvPr>
          <p:cNvSpPr txBox="1"/>
          <p:nvPr/>
        </p:nvSpPr>
        <p:spPr>
          <a:xfrm>
            <a:off x="9754228" y="6550223"/>
            <a:ext cx="2437772" cy="307777"/>
          </a:xfrm>
          <a:prstGeom prst="rect">
            <a:avLst/>
          </a:prstGeom>
          <a:noFill/>
        </p:spPr>
        <p:txBody>
          <a:bodyPr wrap="square">
            <a:spAutoFit/>
          </a:bodyPr>
          <a:lstStyle/>
          <a:p>
            <a:pPr algn="r"/>
            <a:r>
              <a:rPr lang="en-IN" sz="1400" dirty="0">
                <a:latin typeface="Avenir LT Std 35 Light" panose="020B0402020203020204"/>
              </a:rPr>
              <a:t>Click </a:t>
            </a:r>
            <a:r>
              <a:rPr lang="en-IN" sz="1400" i="1" dirty="0">
                <a:latin typeface="Avenir LT Std 35 Light" panose="020B0402020203020204"/>
              </a:rPr>
              <a:t>NEXT</a:t>
            </a:r>
            <a:r>
              <a:rPr lang="en-IN" sz="1400" dirty="0">
                <a:latin typeface="Avenir LT Std 35 Light" panose="020B0402020203020204"/>
              </a:rPr>
              <a:t> to continue.</a:t>
            </a:r>
          </a:p>
        </p:txBody>
      </p:sp>
    </p:spTree>
    <p:extLst>
      <p:ext uri="{BB962C8B-B14F-4D97-AF65-F5344CB8AC3E}">
        <p14:creationId xmlns:p14="http://schemas.microsoft.com/office/powerpoint/2010/main" val="84739163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2F7FD296-FAA1-4E12-A64B-1053BEE73956}"/>
              </a:ext>
            </a:extLst>
          </p:cNvPr>
          <p:cNvSpPr/>
          <p:nvPr/>
        </p:nvSpPr>
        <p:spPr>
          <a:xfrm>
            <a:off x="4945380" y="1105953"/>
            <a:ext cx="7134326" cy="5377540"/>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2" name="Rectangle 1"/>
          <p:cNvSpPr/>
          <p:nvPr/>
        </p:nvSpPr>
        <p:spPr>
          <a:xfrm>
            <a:off x="5053264" y="1251742"/>
            <a:ext cx="6914148" cy="1176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itle 4"/>
          <p:cNvSpPr>
            <a:spLocks noGrp="1"/>
          </p:cNvSpPr>
          <p:nvPr>
            <p:ph type="title"/>
          </p:nvPr>
        </p:nvSpPr>
        <p:spPr>
          <a:xfrm>
            <a:off x="232892" y="182880"/>
            <a:ext cx="10515600" cy="497760"/>
          </a:xfrm>
        </p:spPr>
        <p:txBody>
          <a:bodyPr/>
          <a:lstStyle/>
          <a:p>
            <a:r>
              <a:rPr lang="en-IN"/>
              <a:t>Types of Gender Identities </a:t>
            </a:r>
          </a:p>
        </p:txBody>
      </p:sp>
      <p:sp>
        <p:nvSpPr>
          <p:cNvPr id="12" name="TextBox 11">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08 of 33</a:t>
            </a:r>
          </a:p>
        </p:txBody>
      </p:sp>
      <p:sp>
        <p:nvSpPr>
          <p:cNvPr id="22" name="Rectangle 21"/>
          <p:cNvSpPr/>
          <p:nvPr/>
        </p:nvSpPr>
        <p:spPr>
          <a:xfrm>
            <a:off x="5167058" y="1384089"/>
            <a:ext cx="1589427" cy="911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LT Std 35 Light"/>
                <a:cs typeface="Arial"/>
              </a:rPr>
              <a:t>Cisgender</a:t>
            </a:r>
          </a:p>
          <a:p>
            <a:pPr algn="ctr"/>
            <a:r>
              <a:rPr lang="en-US" b="1">
                <a:latin typeface="Avenir LT Std 35 Light"/>
                <a:cs typeface="Arial"/>
              </a:rPr>
              <a:t>(cis)</a:t>
            </a:r>
            <a:endParaRPr lang="en-US" b="1">
              <a:latin typeface="Avenir LT Std 35 Light" panose="020B0402020203020204" pitchFamily="34" charset="0"/>
            </a:endParaRPr>
          </a:p>
        </p:txBody>
      </p:sp>
      <p:sp>
        <p:nvSpPr>
          <p:cNvPr id="23" name="Rectangle 22"/>
          <p:cNvSpPr/>
          <p:nvPr/>
        </p:nvSpPr>
        <p:spPr>
          <a:xfrm>
            <a:off x="6855907" y="1384089"/>
            <a:ext cx="1589427" cy="9115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LT Std 35 Light"/>
                <a:cs typeface="Arial"/>
              </a:rPr>
              <a:t>Transgender (trans)</a:t>
            </a:r>
            <a:endParaRPr lang="en-US" b="1">
              <a:latin typeface="Avenir LT Std 35 Light" panose="020B0402020203020204" pitchFamily="34" charset="0"/>
            </a:endParaRPr>
          </a:p>
        </p:txBody>
      </p:sp>
      <p:sp>
        <p:nvSpPr>
          <p:cNvPr id="24" name="Rectangle 23"/>
          <p:cNvSpPr/>
          <p:nvPr/>
        </p:nvSpPr>
        <p:spPr>
          <a:xfrm>
            <a:off x="8544756" y="1384089"/>
            <a:ext cx="1589427" cy="9115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err="1">
                <a:latin typeface="Avenir LT Std 35 Light"/>
                <a:cs typeface="Arial"/>
              </a:rPr>
              <a:t>Nonbinary</a:t>
            </a:r>
            <a:endParaRPr lang="en-US" b="1">
              <a:latin typeface="Avenir LT Std 35 Light" panose="020B0402020203020204" pitchFamily="34" charset="0"/>
            </a:endParaRPr>
          </a:p>
        </p:txBody>
      </p:sp>
      <p:sp>
        <p:nvSpPr>
          <p:cNvPr id="25" name="Rectangle 24"/>
          <p:cNvSpPr/>
          <p:nvPr/>
        </p:nvSpPr>
        <p:spPr>
          <a:xfrm>
            <a:off x="10233605" y="1384089"/>
            <a:ext cx="1589427" cy="9115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LT Std 35 Light"/>
                <a:cs typeface="Arial"/>
              </a:rPr>
              <a:t>Intersex</a:t>
            </a:r>
            <a:endParaRPr lang="en-US" b="1">
              <a:latin typeface="Avenir LT Std 35 Light" panose="020B0402020203020204" pitchFamily="34" charset="0"/>
            </a:endParaRPr>
          </a:p>
        </p:txBody>
      </p:sp>
      <p:sp>
        <p:nvSpPr>
          <p:cNvPr id="32" name="TextBox 31">
            <a:extLst>
              <a:ext uri="{FF2B5EF4-FFF2-40B4-BE49-F238E27FC236}">
                <a16:creationId xmlns:a16="http://schemas.microsoft.com/office/drawing/2014/main" id="{DBAF40DE-96C6-4376-90BC-E1C331DADB4F}"/>
              </a:ext>
            </a:extLst>
          </p:cNvPr>
          <p:cNvSpPr txBox="1"/>
          <p:nvPr/>
        </p:nvSpPr>
        <p:spPr>
          <a:xfrm>
            <a:off x="232893" y="713298"/>
            <a:ext cx="4644221" cy="307777"/>
          </a:xfrm>
          <a:prstGeom prst="rect">
            <a:avLst/>
          </a:prstGeom>
          <a:noFill/>
        </p:spPr>
        <p:txBody>
          <a:bodyPr wrap="square">
            <a:spAutoFit/>
          </a:bodyPr>
          <a:lstStyle/>
          <a:p>
            <a:r>
              <a:rPr lang="en-IN" sz="1400" i="1">
                <a:latin typeface="Avenir LT Std 35 Light" panose="020B0402020203020204"/>
              </a:rPr>
              <a:t>Click each tab to learn about gender identities.</a:t>
            </a:r>
          </a:p>
        </p:txBody>
      </p:sp>
      <p:pic>
        <p:nvPicPr>
          <p:cNvPr id="14" name="Picture 13"/>
          <p:cNvPicPr>
            <a:picLocks noChangeAspect="1"/>
          </p:cNvPicPr>
          <p:nvPr/>
        </p:nvPicPr>
        <p:blipFill rotWithShape="1">
          <a:blip r:embed="rId3">
            <a:extLst>
              <a:ext uri="{28A0092B-C50C-407E-A947-70E740481C1C}">
                <a14:useLocalDpi xmlns:a14="http://schemas.microsoft.com/office/drawing/2010/main" val="0"/>
              </a:ext>
            </a:extLst>
          </a:blip>
          <a:srcRect l="12504" t="11639" r="36491" b="1234"/>
          <a:stretch/>
        </p:blipFill>
        <p:spPr>
          <a:xfrm>
            <a:off x="112295" y="1105949"/>
            <a:ext cx="4720792" cy="5377541"/>
          </a:xfrm>
          <a:prstGeom prst="rect">
            <a:avLst/>
          </a:prstGeom>
        </p:spPr>
      </p:pic>
    </p:spTree>
    <p:extLst>
      <p:ext uri="{BB962C8B-B14F-4D97-AF65-F5344CB8AC3E}">
        <p14:creationId xmlns:p14="http://schemas.microsoft.com/office/powerpoint/2010/main" val="37920580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F7FD296-FAA1-4E12-A64B-1053BEE73956}"/>
              </a:ext>
            </a:extLst>
          </p:cNvPr>
          <p:cNvSpPr/>
          <p:nvPr/>
        </p:nvSpPr>
        <p:spPr>
          <a:xfrm>
            <a:off x="4945380" y="1105953"/>
            <a:ext cx="7134326" cy="5377540"/>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26" name="Rectangle 25"/>
          <p:cNvSpPr/>
          <p:nvPr/>
        </p:nvSpPr>
        <p:spPr>
          <a:xfrm>
            <a:off x="5053264" y="2560360"/>
            <a:ext cx="6914148" cy="37886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itle 4"/>
          <p:cNvSpPr>
            <a:spLocks noGrp="1"/>
          </p:cNvSpPr>
          <p:nvPr>
            <p:ph type="title"/>
          </p:nvPr>
        </p:nvSpPr>
        <p:spPr>
          <a:xfrm>
            <a:off x="232892" y="182880"/>
            <a:ext cx="10515600" cy="497760"/>
          </a:xfrm>
        </p:spPr>
        <p:txBody>
          <a:bodyPr/>
          <a:lstStyle/>
          <a:p>
            <a:r>
              <a:rPr lang="en-IN"/>
              <a:t>Types of Gender Identities </a:t>
            </a:r>
          </a:p>
        </p:txBody>
      </p:sp>
      <p:sp>
        <p:nvSpPr>
          <p:cNvPr id="12" name="TextBox 11">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08 of 33</a:t>
            </a:r>
          </a:p>
        </p:txBody>
      </p:sp>
      <p:pic>
        <p:nvPicPr>
          <p:cNvPr id="16" name="Picture 15" descr="A picture containing text, indoor&#10;&#10;Description automatically generated">
            <a:extLst>
              <a:ext uri="{FF2B5EF4-FFF2-40B4-BE49-F238E27FC236}">
                <a16:creationId xmlns:a16="http://schemas.microsoft.com/office/drawing/2014/main" id="{ED544A61-4EE6-4BDF-982C-A7DC15BC7C4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77" t="1391" r="49364" b="1765"/>
          <a:stretch/>
        </p:blipFill>
        <p:spPr>
          <a:xfrm>
            <a:off x="112294" y="1105951"/>
            <a:ext cx="4733664" cy="5377541"/>
          </a:xfrm>
          <a:prstGeom prst="rect">
            <a:avLst/>
          </a:prstGeom>
        </p:spPr>
      </p:pic>
      <p:sp>
        <p:nvSpPr>
          <p:cNvPr id="18" name="Rectangle 17"/>
          <p:cNvSpPr/>
          <p:nvPr/>
        </p:nvSpPr>
        <p:spPr>
          <a:xfrm>
            <a:off x="5053264" y="1251742"/>
            <a:ext cx="6914148" cy="1176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Pentagon 18"/>
          <p:cNvSpPr/>
          <p:nvPr/>
        </p:nvSpPr>
        <p:spPr>
          <a:xfrm rot="5400000">
            <a:off x="5158048" y="1479101"/>
            <a:ext cx="1607443" cy="1152726"/>
          </a:xfrm>
          <a:prstGeom prst="homePlate">
            <a:avLst>
              <a:gd name="adj" fmla="val 22445"/>
            </a:avLst>
          </a:prstGeom>
          <a:solidFill>
            <a:srgbClr val="B1B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p:cNvSpPr/>
          <p:nvPr/>
        </p:nvSpPr>
        <p:spPr>
          <a:xfrm>
            <a:off x="5167058" y="1384089"/>
            <a:ext cx="1589427" cy="911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LT Std 35 Light"/>
                <a:cs typeface="Arial"/>
              </a:rPr>
              <a:t>Cisgender</a:t>
            </a:r>
          </a:p>
          <a:p>
            <a:pPr algn="ctr"/>
            <a:r>
              <a:rPr lang="en-US" b="1" dirty="0">
                <a:latin typeface="Avenir LT Std 35 Light"/>
                <a:cs typeface="Arial"/>
              </a:rPr>
              <a:t>(cis)</a:t>
            </a:r>
            <a:endParaRPr lang="en-US" b="1" dirty="0">
              <a:latin typeface="Avenir LT Std 35 Light" panose="020B0402020203020204" pitchFamily="34" charset="0"/>
            </a:endParaRPr>
          </a:p>
        </p:txBody>
      </p:sp>
      <p:sp>
        <p:nvSpPr>
          <p:cNvPr id="22" name="Rectangle 21"/>
          <p:cNvSpPr/>
          <p:nvPr/>
        </p:nvSpPr>
        <p:spPr>
          <a:xfrm>
            <a:off x="6855907" y="1384089"/>
            <a:ext cx="1589427" cy="9115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LT Std 35 Light"/>
                <a:cs typeface="Arial"/>
              </a:rPr>
              <a:t>Transgender (trans)</a:t>
            </a:r>
            <a:endParaRPr lang="en-US" b="1">
              <a:latin typeface="Avenir LT Std 35 Light" panose="020B0402020203020204" pitchFamily="34" charset="0"/>
            </a:endParaRPr>
          </a:p>
        </p:txBody>
      </p:sp>
      <p:sp>
        <p:nvSpPr>
          <p:cNvPr id="23" name="Rectangle 22"/>
          <p:cNvSpPr/>
          <p:nvPr/>
        </p:nvSpPr>
        <p:spPr>
          <a:xfrm>
            <a:off x="8544756" y="1384089"/>
            <a:ext cx="1589427" cy="9115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err="1">
                <a:latin typeface="Avenir LT Std 35 Light"/>
                <a:cs typeface="Arial"/>
              </a:rPr>
              <a:t>Nonbinary</a:t>
            </a:r>
            <a:endParaRPr lang="en-US" b="1">
              <a:latin typeface="Avenir LT Std 35 Light" panose="020B0402020203020204" pitchFamily="34" charset="0"/>
            </a:endParaRPr>
          </a:p>
        </p:txBody>
      </p:sp>
      <p:sp>
        <p:nvSpPr>
          <p:cNvPr id="24" name="Rectangle 23"/>
          <p:cNvSpPr/>
          <p:nvPr/>
        </p:nvSpPr>
        <p:spPr>
          <a:xfrm>
            <a:off x="10233605" y="1384089"/>
            <a:ext cx="1589427" cy="9115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LT Std 35 Light"/>
                <a:cs typeface="Arial"/>
              </a:rPr>
              <a:t>Intersex</a:t>
            </a:r>
            <a:endParaRPr lang="en-US" b="1">
              <a:latin typeface="Avenir LT Std 35 Light" panose="020B0402020203020204" pitchFamily="34" charset="0"/>
            </a:endParaRPr>
          </a:p>
        </p:txBody>
      </p:sp>
      <p:sp>
        <p:nvSpPr>
          <p:cNvPr id="114" name="TextBox 113"/>
          <p:cNvSpPr txBox="1"/>
          <p:nvPr/>
        </p:nvSpPr>
        <p:spPr>
          <a:xfrm>
            <a:off x="5385406" y="3129240"/>
            <a:ext cx="6437626" cy="1508105"/>
          </a:xfrm>
          <a:prstGeom prst="rect">
            <a:avLst/>
          </a:prstGeom>
          <a:noFill/>
        </p:spPr>
        <p:txBody>
          <a:bodyPr wrap="square" rtlCol="0">
            <a:spAutoFit/>
          </a:bodyPr>
          <a:lstStyle/>
          <a:p>
            <a:pPr>
              <a:spcBef>
                <a:spcPts val="600"/>
              </a:spcBef>
              <a:spcAft>
                <a:spcPts val="600"/>
              </a:spcAft>
              <a:buClr>
                <a:srgbClr val="006BA7"/>
              </a:buClr>
            </a:pPr>
            <a:r>
              <a:rPr lang="en-US">
                <a:latin typeface="Avenir LT Std 35 Light" panose="020B0402020203020204" pitchFamily="34" charset="0"/>
                <a:cs typeface="Arial"/>
              </a:rPr>
              <a:t>A term used for people whose gender aligns with how they were assigned at birth. </a:t>
            </a:r>
          </a:p>
          <a:p>
            <a:pPr>
              <a:spcBef>
                <a:spcPts val="600"/>
              </a:spcBef>
              <a:spcAft>
                <a:spcPts val="600"/>
              </a:spcAft>
              <a:buClr>
                <a:srgbClr val="006BA7"/>
              </a:buClr>
            </a:pPr>
            <a:r>
              <a:rPr lang="en-US">
                <a:latin typeface="Avenir LT Std 35 Light" panose="020B0402020203020204" pitchFamily="34" charset="0"/>
              </a:rPr>
              <a:t>The term cisgender is not derogatory. It is simply a descriptor. </a:t>
            </a:r>
          </a:p>
          <a:p>
            <a:pPr>
              <a:spcBef>
                <a:spcPts val="600"/>
              </a:spcBef>
              <a:spcAft>
                <a:spcPts val="600"/>
              </a:spcAft>
              <a:buClr>
                <a:srgbClr val="006BA7"/>
              </a:buClr>
            </a:pPr>
            <a:endParaRPr lang="en-US">
              <a:latin typeface="Avenir LT Std 35 Light" panose="020B0402020203020204" pitchFamily="34" charset="0"/>
            </a:endParaRPr>
          </a:p>
        </p:txBody>
      </p:sp>
      <p:sp>
        <p:nvSpPr>
          <p:cNvPr id="25" name="TextBox 24">
            <a:extLst>
              <a:ext uri="{FF2B5EF4-FFF2-40B4-BE49-F238E27FC236}">
                <a16:creationId xmlns:a16="http://schemas.microsoft.com/office/drawing/2014/main" id="{DBAF40DE-96C6-4376-90BC-E1C331DADB4F}"/>
              </a:ext>
            </a:extLst>
          </p:cNvPr>
          <p:cNvSpPr txBox="1"/>
          <p:nvPr/>
        </p:nvSpPr>
        <p:spPr>
          <a:xfrm>
            <a:off x="232893" y="713298"/>
            <a:ext cx="4644221" cy="307777"/>
          </a:xfrm>
          <a:prstGeom prst="rect">
            <a:avLst/>
          </a:prstGeom>
          <a:noFill/>
        </p:spPr>
        <p:txBody>
          <a:bodyPr wrap="square">
            <a:spAutoFit/>
          </a:bodyPr>
          <a:lstStyle/>
          <a:p>
            <a:r>
              <a:rPr lang="en-IN" sz="1400" i="1">
                <a:latin typeface="Avenir LT Std 35 Light" panose="020B0402020203020204"/>
              </a:rPr>
              <a:t>Click each tab to learn about gender identities.</a:t>
            </a:r>
          </a:p>
        </p:txBody>
      </p:sp>
      <p:sp>
        <p:nvSpPr>
          <p:cNvPr id="15" name="Rectangle 14"/>
          <p:cNvSpPr/>
          <p:nvPr/>
        </p:nvSpPr>
        <p:spPr>
          <a:xfrm>
            <a:off x="12335774" y="182880"/>
            <a:ext cx="1559520" cy="139490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AS: comma added</a:t>
            </a:r>
            <a:endParaRPr lang="en-IN" dirty="0"/>
          </a:p>
        </p:txBody>
      </p:sp>
    </p:spTree>
    <p:extLst>
      <p:ext uri="{BB962C8B-B14F-4D97-AF65-F5344CB8AC3E}">
        <p14:creationId xmlns:p14="http://schemas.microsoft.com/office/powerpoint/2010/main" val="150479949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smiling person in front of a computer&#10;&#10;Description automatically generated with medium confidence">
            <a:extLst>
              <a:ext uri="{FF2B5EF4-FFF2-40B4-BE49-F238E27FC236}">
                <a16:creationId xmlns:a16="http://schemas.microsoft.com/office/drawing/2014/main" id="{70FF5AA9-C0C9-40A0-8B6E-655D8806091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5973" t="19061" r="7022" b="864"/>
          <a:stretch/>
        </p:blipFill>
        <p:spPr>
          <a:xfrm flipH="1">
            <a:off x="112293" y="1105950"/>
            <a:ext cx="4733664" cy="5377541"/>
          </a:xfrm>
          <a:prstGeom prst="rect">
            <a:avLst/>
          </a:prstGeom>
        </p:spPr>
      </p:pic>
      <p:sp>
        <p:nvSpPr>
          <p:cNvPr id="18" name="Rectangle 17">
            <a:extLst>
              <a:ext uri="{FF2B5EF4-FFF2-40B4-BE49-F238E27FC236}">
                <a16:creationId xmlns:a16="http://schemas.microsoft.com/office/drawing/2014/main" id="{2F7FD296-FAA1-4E12-A64B-1053BEE73956}"/>
              </a:ext>
            </a:extLst>
          </p:cNvPr>
          <p:cNvSpPr/>
          <p:nvPr/>
        </p:nvSpPr>
        <p:spPr>
          <a:xfrm>
            <a:off x="4945380" y="1105953"/>
            <a:ext cx="7134326" cy="5377540"/>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28" name="Rectangle 27"/>
          <p:cNvSpPr/>
          <p:nvPr/>
        </p:nvSpPr>
        <p:spPr>
          <a:xfrm>
            <a:off x="5053264" y="2560360"/>
            <a:ext cx="6914148" cy="37886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itle 4"/>
          <p:cNvSpPr>
            <a:spLocks noGrp="1"/>
          </p:cNvSpPr>
          <p:nvPr>
            <p:ph type="title"/>
          </p:nvPr>
        </p:nvSpPr>
        <p:spPr>
          <a:xfrm>
            <a:off x="232892" y="182880"/>
            <a:ext cx="10515600" cy="497760"/>
          </a:xfrm>
        </p:spPr>
        <p:txBody>
          <a:bodyPr/>
          <a:lstStyle/>
          <a:p>
            <a:r>
              <a:rPr lang="en-IN"/>
              <a:t>Types of Gender Identities </a:t>
            </a:r>
          </a:p>
        </p:txBody>
      </p:sp>
      <p:sp>
        <p:nvSpPr>
          <p:cNvPr id="12" name="TextBox 11">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08 of 33</a:t>
            </a:r>
          </a:p>
        </p:txBody>
      </p:sp>
      <p:sp>
        <p:nvSpPr>
          <p:cNvPr id="19" name="Rectangle 18"/>
          <p:cNvSpPr/>
          <p:nvPr/>
        </p:nvSpPr>
        <p:spPr>
          <a:xfrm>
            <a:off x="5053264" y="1251742"/>
            <a:ext cx="6914148" cy="1176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Pentagon 20"/>
          <p:cNvSpPr/>
          <p:nvPr/>
        </p:nvSpPr>
        <p:spPr>
          <a:xfrm rot="5400000">
            <a:off x="6846899" y="1479101"/>
            <a:ext cx="1607443" cy="1152726"/>
          </a:xfrm>
          <a:prstGeom prst="homePlate">
            <a:avLst>
              <a:gd name="adj" fmla="val 22445"/>
            </a:avLst>
          </a:prstGeom>
          <a:solidFill>
            <a:srgbClr val="B1B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p:cNvSpPr/>
          <p:nvPr/>
        </p:nvSpPr>
        <p:spPr>
          <a:xfrm>
            <a:off x="5167058" y="1384089"/>
            <a:ext cx="1589427" cy="911576"/>
          </a:xfrm>
          <a:prstGeom prst="rect">
            <a:avLst/>
          </a:prstGeom>
          <a:solidFill>
            <a:srgbClr val="7778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LT Std 35 Light"/>
                <a:cs typeface="Arial"/>
              </a:rPr>
              <a:t>Cisgender</a:t>
            </a:r>
          </a:p>
          <a:p>
            <a:pPr algn="ctr"/>
            <a:r>
              <a:rPr lang="en-US" b="1">
                <a:latin typeface="Avenir LT Std 35 Light"/>
                <a:cs typeface="Arial"/>
              </a:rPr>
              <a:t>(cis)</a:t>
            </a:r>
            <a:endParaRPr lang="en-US" b="1">
              <a:latin typeface="Avenir LT Std 35 Light" panose="020B0402020203020204" pitchFamily="34" charset="0"/>
            </a:endParaRPr>
          </a:p>
        </p:txBody>
      </p:sp>
      <p:sp>
        <p:nvSpPr>
          <p:cNvPr id="23" name="Rectangle 22"/>
          <p:cNvSpPr/>
          <p:nvPr/>
        </p:nvSpPr>
        <p:spPr>
          <a:xfrm>
            <a:off x="6855907" y="1384089"/>
            <a:ext cx="1589427" cy="911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venir LT Std 35 Light"/>
                <a:cs typeface="Arial"/>
              </a:rPr>
              <a:t>Transgender (trans)</a:t>
            </a:r>
            <a:endParaRPr lang="en-US" b="1" dirty="0">
              <a:latin typeface="Avenir LT Std 35 Light" panose="020B0402020203020204" pitchFamily="34" charset="0"/>
            </a:endParaRPr>
          </a:p>
        </p:txBody>
      </p:sp>
      <p:sp>
        <p:nvSpPr>
          <p:cNvPr id="24" name="Rectangle 23"/>
          <p:cNvSpPr/>
          <p:nvPr/>
        </p:nvSpPr>
        <p:spPr>
          <a:xfrm>
            <a:off x="8544756" y="1384089"/>
            <a:ext cx="1589427" cy="9115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err="1">
                <a:latin typeface="Avenir LT Std 35 Light"/>
                <a:cs typeface="Arial"/>
              </a:rPr>
              <a:t>Nonbinary</a:t>
            </a:r>
            <a:endParaRPr lang="en-US" b="1">
              <a:latin typeface="Avenir LT Std 35 Light" panose="020B0402020203020204" pitchFamily="34" charset="0"/>
            </a:endParaRPr>
          </a:p>
        </p:txBody>
      </p:sp>
      <p:sp>
        <p:nvSpPr>
          <p:cNvPr id="25" name="Rectangle 24"/>
          <p:cNvSpPr/>
          <p:nvPr/>
        </p:nvSpPr>
        <p:spPr>
          <a:xfrm>
            <a:off x="10233605" y="1384089"/>
            <a:ext cx="1589427" cy="9115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LT Std 35 Light"/>
                <a:cs typeface="Arial"/>
              </a:rPr>
              <a:t>Intersex</a:t>
            </a:r>
            <a:endParaRPr lang="en-US" b="1">
              <a:latin typeface="Avenir LT Std 35 Light" panose="020B0402020203020204" pitchFamily="34" charset="0"/>
            </a:endParaRPr>
          </a:p>
        </p:txBody>
      </p:sp>
      <p:sp>
        <p:nvSpPr>
          <p:cNvPr id="26" name="TextBox 25"/>
          <p:cNvSpPr txBox="1"/>
          <p:nvPr/>
        </p:nvSpPr>
        <p:spPr>
          <a:xfrm>
            <a:off x="5385406" y="3129240"/>
            <a:ext cx="6175222" cy="646331"/>
          </a:xfrm>
          <a:prstGeom prst="rect">
            <a:avLst/>
          </a:prstGeom>
          <a:noFill/>
        </p:spPr>
        <p:txBody>
          <a:bodyPr wrap="square" rtlCol="0">
            <a:spAutoFit/>
          </a:bodyPr>
          <a:lstStyle/>
          <a:p>
            <a:pPr>
              <a:buClr>
                <a:srgbClr val="006BA7"/>
              </a:buClr>
            </a:pPr>
            <a:r>
              <a:rPr lang="en-US">
                <a:latin typeface="Avenir LT Std 35 Light"/>
                <a:cs typeface="Arial"/>
              </a:rPr>
              <a:t>A term used for people whose gender identity does not align with how they were assigned at birth. </a:t>
            </a:r>
          </a:p>
        </p:txBody>
      </p:sp>
      <p:sp>
        <p:nvSpPr>
          <p:cNvPr id="27" name="TextBox 26">
            <a:extLst>
              <a:ext uri="{FF2B5EF4-FFF2-40B4-BE49-F238E27FC236}">
                <a16:creationId xmlns:a16="http://schemas.microsoft.com/office/drawing/2014/main" id="{DBAF40DE-96C6-4376-90BC-E1C331DADB4F}"/>
              </a:ext>
            </a:extLst>
          </p:cNvPr>
          <p:cNvSpPr txBox="1"/>
          <p:nvPr/>
        </p:nvSpPr>
        <p:spPr>
          <a:xfrm>
            <a:off x="232893" y="713298"/>
            <a:ext cx="4644221" cy="307777"/>
          </a:xfrm>
          <a:prstGeom prst="rect">
            <a:avLst/>
          </a:prstGeom>
          <a:noFill/>
        </p:spPr>
        <p:txBody>
          <a:bodyPr wrap="square">
            <a:spAutoFit/>
          </a:bodyPr>
          <a:lstStyle/>
          <a:p>
            <a:r>
              <a:rPr lang="en-IN" sz="1400" i="1">
                <a:latin typeface="Avenir LT Std 35 Light" panose="020B0402020203020204"/>
              </a:rPr>
              <a:t>Click each tab to learn about gender identities.</a:t>
            </a:r>
          </a:p>
        </p:txBody>
      </p:sp>
    </p:spTree>
    <p:extLst>
      <p:ext uri="{BB962C8B-B14F-4D97-AF65-F5344CB8AC3E}">
        <p14:creationId xmlns:p14="http://schemas.microsoft.com/office/powerpoint/2010/main" val="12594150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F7FD296-FAA1-4E12-A64B-1053BEE73956}"/>
              </a:ext>
            </a:extLst>
          </p:cNvPr>
          <p:cNvSpPr/>
          <p:nvPr/>
        </p:nvSpPr>
        <p:spPr>
          <a:xfrm>
            <a:off x="4945380" y="1105953"/>
            <a:ext cx="7134326" cy="5377540"/>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29" name="Rectangle 28"/>
          <p:cNvSpPr/>
          <p:nvPr/>
        </p:nvSpPr>
        <p:spPr>
          <a:xfrm>
            <a:off x="5053264" y="2560360"/>
            <a:ext cx="6914148" cy="37886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itle 4"/>
          <p:cNvSpPr>
            <a:spLocks noGrp="1"/>
          </p:cNvSpPr>
          <p:nvPr>
            <p:ph type="title"/>
          </p:nvPr>
        </p:nvSpPr>
        <p:spPr>
          <a:xfrm>
            <a:off x="232892" y="182880"/>
            <a:ext cx="10515600" cy="497760"/>
          </a:xfrm>
        </p:spPr>
        <p:txBody>
          <a:bodyPr/>
          <a:lstStyle/>
          <a:p>
            <a:r>
              <a:rPr lang="en-IN"/>
              <a:t>Types of Gender Identities </a:t>
            </a:r>
          </a:p>
        </p:txBody>
      </p:sp>
      <p:sp>
        <p:nvSpPr>
          <p:cNvPr id="12" name="TextBox 11">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08 of 33</a:t>
            </a:r>
          </a:p>
        </p:txBody>
      </p:sp>
      <p:sp>
        <p:nvSpPr>
          <p:cNvPr id="21" name="Rectangle 20"/>
          <p:cNvSpPr/>
          <p:nvPr/>
        </p:nvSpPr>
        <p:spPr>
          <a:xfrm>
            <a:off x="5053264" y="1251742"/>
            <a:ext cx="6914148" cy="1176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Pentagon 21"/>
          <p:cNvSpPr/>
          <p:nvPr/>
        </p:nvSpPr>
        <p:spPr>
          <a:xfrm rot="5400000">
            <a:off x="8535748" y="1479101"/>
            <a:ext cx="1607443" cy="1152726"/>
          </a:xfrm>
          <a:prstGeom prst="homePlate">
            <a:avLst>
              <a:gd name="adj" fmla="val 22445"/>
            </a:avLst>
          </a:prstGeom>
          <a:solidFill>
            <a:srgbClr val="B1B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5167058" y="1384089"/>
            <a:ext cx="1589427" cy="911576"/>
          </a:xfrm>
          <a:prstGeom prst="rect">
            <a:avLst/>
          </a:prstGeom>
          <a:solidFill>
            <a:srgbClr val="7778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LT Std 35 Light"/>
                <a:cs typeface="Arial"/>
              </a:rPr>
              <a:t>Cisgender</a:t>
            </a:r>
          </a:p>
          <a:p>
            <a:pPr algn="ctr"/>
            <a:r>
              <a:rPr lang="en-US" b="1">
                <a:latin typeface="Avenir LT Std 35 Light"/>
                <a:cs typeface="Arial"/>
              </a:rPr>
              <a:t>(cis)</a:t>
            </a:r>
            <a:endParaRPr lang="en-US" b="1">
              <a:latin typeface="Avenir LT Std 35 Light" panose="020B0402020203020204" pitchFamily="34" charset="0"/>
            </a:endParaRPr>
          </a:p>
        </p:txBody>
      </p:sp>
      <p:sp>
        <p:nvSpPr>
          <p:cNvPr id="24" name="Rectangle 23"/>
          <p:cNvSpPr/>
          <p:nvPr/>
        </p:nvSpPr>
        <p:spPr>
          <a:xfrm>
            <a:off x="6855907" y="1384089"/>
            <a:ext cx="1589427" cy="911576"/>
          </a:xfrm>
          <a:prstGeom prst="rect">
            <a:avLst/>
          </a:prstGeom>
          <a:solidFill>
            <a:srgbClr val="7778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LT Std 35 Light"/>
                <a:cs typeface="Arial"/>
              </a:rPr>
              <a:t>Transgender (trans)</a:t>
            </a:r>
            <a:endParaRPr lang="en-US" b="1">
              <a:latin typeface="Avenir LT Std 35 Light" panose="020B0402020203020204" pitchFamily="34" charset="0"/>
            </a:endParaRPr>
          </a:p>
        </p:txBody>
      </p:sp>
      <p:sp>
        <p:nvSpPr>
          <p:cNvPr id="25" name="Rectangle 24"/>
          <p:cNvSpPr/>
          <p:nvPr/>
        </p:nvSpPr>
        <p:spPr>
          <a:xfrm>
            <a:off x="8544756" y="1384089"/>
            <a:ext cx="1589427" cy="911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err="1">
                <a:latin typeface="Avenir LT Std 35 Light"/>
                <a:cs typeface="Arial"/>
              </a:rPr>
              <a:t>Nonbinary</a:t>
            </a:r>
            <a:endParaRPr lang="en-US" b="1">
              <a:latin typeface="Avenir LT Std 35 Light" panose="020B0402020203020204" pitchFamily="34" charset="0"/>
            </a:endParaRPr>
          </a:p>
        </p:txBody>
      </p:sp>
      <p:sp>
        <p:nvSpPr>
          <p:cNvPr id="26" name="Rectangle 25"/>
          <p:cNvSpPr/>
          <p:nvPr/>
        </p:nvSpPr>
        <p:spPr>
          <a:xfrm>
            <a:off x="10233605" y="1384089"/>
            <a:ext cx="1589427" cy="9115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LT Std 35 Light"/>
                <a:cs typeface="Arial"/>
              </a:rPr>
              <a:t>Intersex</a:t>
            </a:r>
            <a:endParaRPr lang="en-US" b="1">
              <a:latin typeface="Avenir LT Std 35 Light" panose="020B0402020203020204" pitchFamily="34" charset="0"/>
            </a:endParaRPr>
          </a:p>
        </p:txBody>
      </p:sp>
      <p:sp>
        <p:nvSpPr>
          <p:cNvPr id="27" name="TextBox 26"/>
          <p:cNvSpPr txBox="1"/>
          <p:nvPr/>
        </p:nvSpPr>
        <p:spPr>
          <a:xfrm>
            <a:off x="5385406" y="3129240"/>
            <a:ext cx="6175222" cy="923330"/>
          </a:xfrm>
          <a:prstGeom prst="rect">
            <a:avLst/>
          </a:prstGeom>
          <a:noFill/>
        </p:spPr>
        <p:txBody>
          <a:bodyPr wrap="square" rtlCol="0">
            <a:spAutoFit/>
          </a:bodyPr>
          <a:lstStyle/>
          <a:p>
            <a:pPr>
              <a:buClr>
                <a:srgbClr val="006BA7"/>
              </a:buClr>
            </a:pPr>
            <a:r>
              <a:rPr lang="en-US" dirty="0">
                <a:latin typeface="Avenir LT Std 35 Light"/>
                <a:cs typeface="Arial"/>
              </a:rPr>
              <a:t>A term used for people who </a:t>
            </a:r>
            <a:r>
              <a:rPr lang="en-US" dirty="0" smtClean="0">
                <a:latin typeface="Avenir LT Std 35 Light"/>
                <a:cs typeface="Arial"/>
              </a:rPr>
              <a:t>identify </a:t>
            </a:r>
            <a:r>
              <a:rPr lang="en-US" dirty="0">
                <a:latin typeface="Avenir LT Std 35 Light"/>
                <a:cs typeface="Arial"/>
              </a:rPr>
              <a:t>outside the binary genders male/masculine and </a:t>
            </a:r>
            <a:r>
              <a:rPr lang="en-US" dirty="0" smtClean="0">
                <a:latin typeface="Avenir LT Std 35 Light"/>
                <a:cs typeface="Arial"/>
              </a:rPr>
              <a:t>female/feminine, </a:t>
            </a:r>
            <a:r>
              <a:rPr lang="en-US" dirty="0">
                <a:latin typeface="Avenir LT Std 35 Light"/>
                <a:cs typeface="Arial"/>
              </a:rPr>
              <a:t>and instead identify as both, neither, or a combination.</a:t>
            </a:r>
          </a:p>
        </p:txBody>
      </p:sp>
      <p:sp>
        <p:nvSpPr>
          <p:cNvPr id="28" name="TextBox 27">
            <a:extLst>
              <a:ext uri="{FF2B5EF4-FFF2-40B4-BE49-F238E27FC236}">
                <a16:creationId xmlns:a16="http://schemas.microsoft.com/office/drawing/2014/main" id="{DBAF40DE-96C6-4376-90BC-E1C331DADB4F}"/>
              </a:ext>
            </a:extLst>
          </p:cNvPr>
          <p:cNvSpPr txBox="1"/>
          <p:nvPr/>
        </p:nvSpPr>
        <p:spPr>
          <a:xfrm>
            <a:off x="232893" y="713298"/>
            <a:ext cx="4644221" cy="307777"/>
          </a:xfrm>
          <a:prstGeom prst="rect">
            <a:avLst/>
          </a:prstGeom>
          <a:noFill/>
        </p:spPr>
        <p:txBody>
          <a:bodyPr wrap="square">
            <a:spAutoFit/>
          </a:bodyPr>
          <a:lstStyle/>
          <a:p>
            <a:r>
              <a:rPr lang="en-IN" sz="1400" i="1">
                <a:latin typeface="Avenir LT Std 35 Light" panose="020B0402020203020204"/>
              </a:rPr>
              <a:t>Click each tab to learn about gender identities.</a:t>
            </a:r>
          </a:p>
        </p:txBody>
      </p:sp>
      <p:pic>
        <p:nvPicPr>
          <p:cNvPr id="20" name="Picture 19"/>
          <p:cNvPicPr>
            <a:picLocks noChangeAspect="1"/>
          </p:cNvPicPr>
          <p:nvPr/>
        </p:nvPicPr>
        <p:blipFill rotWithShape="1">
          <a:blip r:embed="rId3">
            <a:extLst>
              <a:ext uri="{28A0092B-C50C-407E-A947-70E740481C1C}">
                <a14:useLocalDpi xmlns:a14="http://schemas.microsoft.com/office/drawing/2010/main" val="0"/>
              </a:ext>
            </a:extLst>
          </a:blip>
          <a:srcRect l="31474" t="1142" r="19057" b="14536"/>
          <a:stretch/>
        </p:blipFill>
        <p:spPr>
          <a:xfrm>
            <a:off x="112294" y="1105950"/>
            <a:ext cx="4733664" cy="5377540"/>
          </a:xfrm>
          <a:prstGeom prst="rect">
            <a:avLst/>
          </a:prstGeom>
        </p:spPr>
      </p:pic>
    </p:spTree>
    <p:extLst>
      <p:ext uri="{BB962C8B-B14F-4D97-AF65-F5344CB8AC3E}">
        <p14:creationId xmlns:p14="http://schemas.microsoft.com/office/powerpoint/2010/main" val="21094258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2214" t="1263" r="16588" b="28513"/>
          <a:stretch/>
        </p:blipFill>
        <p:spPr>
          <a:xfrm flipH="1">
            <a:off x="112291" y="1105948"/>
            <a:ext cx="4733665" cy="5377541"/>
          </a:xfrm>
          <a:prstGeom prst="rect">
            <a:avLst/>
          </a:prstGeom>
        </p:spPr>
      </p:pic>
      <p:sp>
        <p:nvSpPr>
          <p:cNvPr id="22" name="Rectangle 21">
            <a:extLst>
              <a:ext uri="{FF2B5EF4-FFF2-40B4-BE49-F238E27FC236}">
                <a16:creationId xmlns:a16="http://schemas.microsoft.com/office/drawing/2014/main" id="{2F7FD296-FAA1-4E12-A64B-1053BEE73956}"/>
              </a:ext>
            </a:extLst>
          </p:cNvPr>
          <p:cNvSpPr/>
          <p:nvPr/>
        </p:nvSpPr>
        <p:spPr>
          <a:xfrm>
            <a:off x="4945380" y="1105953"/>
            <a:ext cx="7134326" cy="5377540"/>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31" name="Rectangle 30"/>
          <p:cNvSpPr/>
          <p:nvPr/>
        </p:nvSpPr>
        <p:spPr>
          <a:xfrm>
            <a:off x="5053264" y="2560360"/>
            <a:ext cx="6914148" cy="37886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itle 4"/>
          <p:cNvSpPr>
            <a:spLocks noGrp="1"/>
          </p:cNvSpPr>
          <p:nvPr>
            <p:ph type="title"/>
          </p:nvPr>
        </p:nvSpPr>
        <p:spPr>
          <a:xfrm>
            <a:off x="232892" y="182880"/>
            <a:ext cx="10515600" cy="497760"/>
          </a:xfrm>
        </p:spPr>
        <p:txBody>
          <a:bodyPr/>
          <a:lstStyle/>
          <a:p>
            <a:r>
              <a:rPr lang="en-IN"/>
              <a:t>Types of Gender Identities </a:t>
            </a:r>
          </a:p>
        </p:txBody>
      </p:sp>
      <p:sp>
        <p:nvSpPr>
          <p:cNvPr id="12" name="TextBox 11">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08 of 33</a:t>
            </a:r>
          </a:p>
        </p:txBody>
      </p:sp>
      <p:sp>
        <p:nvSpPr>
          <p:cNvPr id="23" name="Rectangle 22"/>
          <p:cNvSpPr/>
          <p:nvPr/>
        </p:nvSpPr>
        <p:spPr>
          <a:xfrm>
            <a:off x="5053264" y="1251742"/>
            <a:ext cx="6914148" cy="11762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Pentagon 23"/>
          <p:cNvSpPr/>
          <p:nvPr/>
        </p:nvSpPr>
        <p:spPr>
          <a:xfrm rot="5400000">
            <a:off x="10224597" y="1479101"/>
            <a:ext cx="1607443" cy="1152726"/>
          </a:xfrm>
          <a:prstGeom prst="homePlate">
            <a:avLst>
              <a:gd name="adj" fmla="val 22445"/>
            </a:avLst>
          </a:prstGeom>
          <a:solidFill>
            <a:srgbClr val="B1B3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p:cNvSpPr/>
          <p:nvPr/>
        </p:nvSpPr>
        <p:spPr>
          <a:xfrm>
            <a:off x="5167058" y="1384089"/>
            <a:ext cx="1589427" cy="911576"/>
          </a:xfrm>
          <a:prstGeom prst="rect">
            <a:avLst/>
          </a:prstGeom>
          <a:solidFill>
            <a:srgbClr val="7778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LT Std 35 Light"/>
                <a:cs typeface="Arial"/>
              </a:rPr>
              <a:t>Cisgender</a:t>
            </a:r>
          </a:p>
          <a:p>
            <a:pPr algn="ctr"/>
            <a:r>
              <a:rPr lang="en-US" b="1">
                <a:latin typeface="Avenir LT Std 35 Light"/>
                <a:cs typeface="Arial"/>
              </a:rPr>
              <a:t>(cis)</a:t>
            </a:r>
            <a:endParaRPr lang="en-US" b="1">
              <a:latin typeface="Avenir LT Std 35 Light" panose="020B0402020203020204" pitchFamily="34" charset="0"/>
            </a:endParaRPr>
          </a:p>
        </p:txBody>
      </p:sp>
      <p:sp>
        <p:nvSpPr>
          <p:cNvPr id="26" name="Rectangle 25"/>
          <p:cNvSpPr/>
          <p:nvPr/>
        </p:nvSpPr>
        <p:spPr>
          <a:xfrm>
            <a:off x="6855907" y="1384089"/>
            <a:ext cx="1589427" cy="911576"/>
          </a:xfrm>
          <a:prstGeom prst="rect">
            <a:avLst/>
          </a:prstGeom>
          <a:solidFill>
            <a:srgbClr val="7778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LT Std 35 Light"/>
                <a:cs typeface="Arial"/>
              </a:rPr>
              <a:t>Transgender (trans)</a:t>
            </a:r>
            <a:endParaRPr lang="en-US" b="1">
              <a:latin typeface="Avenir LT Std 35 Light" panose="020B0402020203020204" pitchFamily="34" charset="0"/>
            </a:endParaRPr>
          </a:p>
        </p:txBody>
      </p:sp>
      <p:sp>
        <p:nvSpPr>
          <p:cNvPr id="27" name="Rectangle 26"/>
          <p:cNvSpPr/>
          <p:nvPr/>
        </p:nvSpPr>
        <p:spPr>
          <a:xfrm>
            <a:off x="8544756" y="1384089"/>
            <a:ext cx="1589427" cy="911576"/>
          </a:xfrm>
          <a:prstGeom prst="rect">
            <a:avLst/>
          </a:prstGeom>
          <a:solidFill>
            <a:srgbClr val="7778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err="1">
                <a:latin typeface="Avenir LT Std 35 Light"/>
                <a:cs typeface="Arial"/>
              </a:rPr>
              <a:t>Nonbinary</a:t>
            </a:r>
            <a:endParaRPr lang="en-US" b="1">
              <a:latin typeface="Avenir LT Std 35 Light" panose="020B0402020203020204" pitchFamily="34" charset="0"/>
            </a:endParaRPr>
          </a:p>
        </p:txBody>
      </p:sp>
      <p:sp>
        <p:nvSpPr>
          <p:cNvPr id="28" name="Rectangle 27"/>
          <p:cNvSpPr/>
          <p:nvPr/>
        </p:nvSpPr>
        <p:spPr>
          <a:xfrm>
            <a:off x="10233605" y="1384089"/>
            <a:ext cx="1589427" cy="9115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LT Std 35 Light"/>
                <a:cs typeface="Arial"/>
              </a:rPr>
              <a:t>Intersex</a:t>
            </a:r>
            <a:endParaRPr lang="en-US" b="1">
              <a:latin typeface="Avenir LT Std 35 Light" panose="020B0402020203020204" pitchFamily="34" charset="0"/>
            </a:endParaRPr>
          </a:p>
        </p:txBody>
      </p:sp>
      <p:sp>
        <p:nvSpPr>
          <p:cNvPr id="29" name="TextBox 28"/>
          <p:cNvSpPr txBox="1"/>
          <p:nvPr/>
        </p:nvSpPr>
        <p:spPr>
          <a:xfrm>
            <a:off x="5385406" y="3129240"/>
            <a:ext cx="6175222" cy="923330"/>
          </a:xfrm>
          <a:prstGeom prst="rect">
            <a:avLst/>
          </a:prstGeom>
          <a:noFill/>
        </p:spPr>
        <p:txBody>
          <a:bodyPr wrap="square" lIns="91440" tIns="45720" rIns="91440" bIns="45720" rtlCol="0" anchor="t">
            <a:spAutoFit/>
          </a:bodyPr>
          <a:lstStyle/>
          <a:p>
            <a:pPr>
              <a:buClr>
                <a:srgbClr val="006BA7"/>
              </a:buClr>
            </a:pPr>
            <a:r>
              <a:rPr lang="en-US">
                <a:latin typeface="Avenir LT Std 35 Light"/>
                <a:cs typeface="Arial"/>
              </a:rPr>
              <a:t>A term used for people who have multiple or ambiguous biological sex characteristics, such as hormones, reproductive organs, and genitalia. </a:t>
            </a:r>
          </a:p>
        </p:txBody>
      </p:sp>
      <p:sp>
        <p:nvSpPr>
          <p:cNvPr id="30" name="TextBox 29">
            <a:extLst>
              <a:ext uri="{FF2B5EF4-FFF2-40B4-BE49-F238E27FC236}">
                <a16:creationId xmlns:a16="http://schemas.microsoft.com/office/drawing/2014/main" id="{DBAF40DE-96C6-4376-90BC-E1C331DADB4F}"/>
              </a:ext>
            </a:extLst>
          </p:cNvPr>
          <p:cNvSpPr txBox="1"/>
          <p:nvPr/>
        </p:nvSpPr>
        <p:spPr>
          <a:xfrm>
            <a:off x="232893" y="713298"/>
            <a:ext cx="4644221" cy="307777"/>
          </a:xfrm>
          <a:prstGeom prst="rect">
            <a:avLst/>
          </a:prstGeom>
          <a:noFill/>
        </p:spPr>
        <p:txBody>
          <a:bodyPr wrap="square">
            <a:spAutoFit/>
          </a:bodyPr>
          <a:lstStyle/>
          <a:p>
            <a:r>
              <a:rPr lang="en-IN" sz="1400" i="1">
                <a:latin typeface="Avenir LT Std 35 Light" panose="020B0402020203020204"/>
              </a:rPr>
              <a:t>Click each tab to learn about gender identities.</a:t>
            </a:r>
          </a:p>
        </p:txBody>
      </p:sp>
      <p:sp>
        <p:nvSpPr>
          <p:cNvPr id="16" name="TextBox 15">
            <a:extLst>
              <a:ext uri="{FF2B5EF4-FFF2-40B4-BE49-F238E27FC236}">
                <a16:creationId xmlns:a16="http://schemas.microsoft.com/office/drawing/2014/main" id="{DBAF40DE-96C6-4376-90BC-E1C331DADB4F}"/>
              </a:ext>
            </a:extLst>
          </p:cNvPr>
          <p:cNvSpPr txBox="1"/>
          <p:nvPr/>
        </p:nvSpPr>
        <p:spPr>
          <a:xfrm>
            <a:off x="9754228" y="6550223"/>
            <a:ext cx="2437772" cy="307777"/>
          </a:xfrm>
          <a:prstGeom prst="rect">
            <a:avLst/>
          </a:prstGeom>
          <a:noFill/>
        </p:spPr>
        <p:txBody>
          <a:bodyPr wrap="square">
            <a:spAutoFit/>
          </a:bodyPr>
          <a:lstStyle/>
          <a:p>
            <a:pPr algn="r"/>
            <a:r>
              <a:rPr lang="en-IN" sz="1400" dirty="0">
                <a:latin typeface="Avenir LT Std 35 Light" panose="020B0402020203020204"/>
              </a:rPr>
              <a:t>Click </a:t>
            </a:r>
            <a:r>
              <a:rPr lang="en-IN" sz="1400" i="1" dirty="0">
                <a:latin typeface="Avenir LT Std 35 Light" panose="020B0402020203020204"/>
              </a:rPr>
              <a:t>NEXT</a:t>
            </a:r>
            <a:r>
              <a:rPr lang="en-IN" sz="1400" dirty="0">
                <a:latin typeface="Avenir LT Std 35 Light" panose="020B0402020203020204"/>
              </a:rPr>
              <a:t> to continue.</a:t>
            </a:r>
          </a:p>
        </p:txBody>
      </p:sp>
    </p:spTree>
    <p:extLst>
      <p:ext uri="{BB962C8B-B14F-4D97-AF65-F5344CB8AC3E}">
        <p14:creationId xmlns:p14="http://schemas.microsoft.com/office/powerpoint/2010/main" val="72188891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Challenge</a:t>
            </a:r>
          </a:p>
        </p:txBody>
      </p:sp>
      <p:sp>
        <p:nvSpPr>
          <p:cNvPr id="17" name="TextBox 16">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09 of 33</a:t>
            </a:r>
          </a:p>
        </p:txBody>
      </p:sp>
      <p:sp>
        <p:nvSpPr>
          <p:cNvPr id="19" name="Rectangle 18">
            <a:extLst>
              <a:ext uri="{FF2B5EF4-FFF2-40B4-BE49-F238E27FC236}">
                <a16:creationId xmlns:a16="http://schemas.microsoft.com/office/drawing/2014/main" id="{2F7FD296-FAA1-4E12-A64B-1053BEE73956}"/>
              </a:ext>
            </a:extLst>
          </p:cNvPr>
          <p:cNvSpPr/>
          <p:nvPr/>
        </p:nvSpPr>
        <p:spPr>
          <a:xfrm>
            <a:off x="151108" y="2074716"/>
            <a:ext cx="11889783" cy="4408778"/>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US" sz="1350"/>
          </a:p>
        </p:txBody>
      </p:sp>
      <p:sp>
        <p:nvSpPr>
          <p:cNvPr id="25" name="TextBox 24">
            <a:extLst>
              <a:ext uri="{FF2B5EF4-FFF2-40B4-BE49-F238E27FC236}">
                <a16:creationId xmlns:a16="http://schemas.microsoft.com/office/drawing/2014/main" id="{A1FB48D3-C702-4614-8CA7-F437FF2611F6}"/>
              </a:ext>
            </a:extLst>
          </p:cNvPr>
          <p:cNvSpPr txBox="1"/>
          <p:nvPr/>
        </p:nvSpPr>
        <p:spPr>
          <a:xfrm>
            <a:off x="1301591" y="944609"/>
            <a:ext cx="10380211" cy="769441"/>
          </a:xfrm>
          <a:prstGeom prst="rect">
            <a:avLst/>
          </a:prstGeom>
          <a:noFill/>
        </p:spPr>
        <p:txBody>
          <a:bodyPr wrap="square" rtlCol="0" anchor="t">
            <a:spAutoFit/>
          </a:bodyPr>
          <a:lstStyle/>
          <a:p>
            <a:pPr>
              <a:spcAft>
                <a:spcPts val="1200"/>
              </a:spcAft>
            </a:pPr>
            <a:r>
              <a:rPr lang="en-US" sz="2000" dirty="0">
                <a:solidFill>
                  <a:schemeClr val="bg1"/>
                </a:solidFill>
                <a:latin typeface="Avenir LT Std 35 Light" panose="020B0402020203020204" pitchFamily="34" charset="0"/>
              </a:rPr>
              <a:t>Match each term to its correct description.</a:t>
            </a:r>
          </a:p>
          <a:p>
            <a:r>
              <a:rPr lang="en-US" sz="1400" i="1" dirty="0" smtClean="0">
                <a:solidFill>
                  <a:schemeClr val="bg1"/>
                </a:solidFill>
                <a:latin typeface="Avenir LT Std 35 Light" panose="020B0402020203020204" pitchFamily="34" charset="0"/>
              </a:rPr>
              <a:t>Click and drag the </a:t>
            </a:r>
            <a:r>
              <a:rPr lang="en-US" sz="1400" i="1" dirty="0">
                <a:solidFill>
                  <a:schemeClr val="bg1"/>
                </a:solidFill>
                <a:latin typeface="Avenir LT Std 35 Light" panose="020B0402020203020204" pitchFamily="34" charset="0"/>
              </a:rPr>
              <a:t>terms into the spaces </a:t>
            </a:r>
            <a:r>
              <a:rPr lang="en-US" sz="1400" i="1" dirty="0" smtClean="0">
                <a:solidFill>
                  <a:schemeClr val="bg1"/>
                </a:solidFill>
                <a:latin typeface="Avenir LT Std 35 Light" panose="020B0402020203020204" pitchFamily="34" charset="0"/>
              </a:rPr>
              <a:t>provided. Incorrect </a:t>
            </a:r>
            <a:r>
              <a:rPr lang="en-US" sz="1400" i="1" dirty="0">
                <a:solidFill>
                  <a:schemeClr val="bg1"/>
                </a:solidFill>
                <a:latin typeface="Avenir LT Std 35 Light" panose="020B0402020203020204" pitchFamily="34" charset="0"/>
              </a:rPr>
              <a:t>ones will </a:t>
            </a:r>
            <a:r>
              <a:rPr lang="en-US" sz="1400" i="1" dirty="0" smtClean="0">
                <a:solidFill>
                  <a:schemeClr val="bg1"/>
                </a:solidFill>
                <a:latin typeface="Avenir LT Std 35 Light" panose="020B0402020203020204" pitchFamily="34" charset="0"/>
              </a:rPr>
              <a:t>fly back.</a:t>
            </a:r>
            <a:endParaRPr lang="en-US" sz="1400" i="1" dirty="0">
              <a:solidFill>
                <a:schemeClr val="bg1"/>
              </a:solidFill>
              <a:latin typeface="Avenir LT Std 35 Light" panose="020B0402020203020204" pitchFamily="34" charset="0"/>
            </a:endParaRPr>
          </a:p>
        </p:txBody>
      </p:sp>
      <p:sp>
        <p:nvSpPr>
          <p:cNvPr id="27" name="Rectangle 26">
            <a:extLst>
              <a:ext uri="{FF2B5EF4-FFF2-40B4-BE49-F238E27FC236}">
                <a16:creationId xmlns:a16="http://schemas.microsoft.com/office/drawing/2014/main" id="{2F7FD296-FAA1-4E12-A64B-1053BEE73956}"/>
              </a:ext>
            </a:extLst>
          </p:cNvPr>
          <p:cNvSpPr/>
          <p:nvPr/>
        </p:nvSpPr>
        <p:spPr>
          <a:xfrm>
            <a:off x="3253044" y="2228850"/>
            <a:ext cx="8627051" cy="41044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14" name="Rectangle 13"/>
          <p:cNvSpPr/>
          <p:nvPr/>
        </p:nvSpPr>
        <p:spPr>
          <a:xfrm>
            <a:off x="5924831" y="4050306"/>
            <a:ext cx="5723647" cy="646331"/>
          </a:xfrm>
          <a:prstGeom prst="rect">
            <a:avLst/>
          </a:prstGeom>
        </p:spPr>
        <p:txBody>
          <a:bodyPr wrap="square" lIns="91440" tIns="45720" rIns="91440" bIns="45720" anchor="t">
            <a:spAutoFit/>
          </a:bodyPr>
          <a:lstStyle/>
          <a:p>
            <a:r>
              <a:rPr lang="en-US" dirty="0">
                <a:latin typeface="Avenir LT Std 35 Light"/>
                <a:cs typeface="Arial"/>
              </a:rPr>
              <a:t>Who you know yourself to be. It is who you are at </a:t>
            </a:r>
            <a:endParaRPr lang="en-US" dirty="0" smtClean="0">
              <a:latin typeface="Avenir LT Std 35 Light"/>
              <a:cs typeface="Arial"/>
            </a:endParaRPr>
          </a:p>
          <a:p>
            <a:r>
              <a:rPr lang="en-US" dirty="0" smtClean="0">
                <a:latin typeface="Avenir LT Std 35 Light"/>
                <a:cs typeface="Arial"/>
              </a:rPr>
              <a:t>your </a:t>
            </a:r>
            <a:r>
              <a:rPr lang="en-US" dirty="0">
                <a:latin typeface="Avenir LT Std 35 Light"/>
                <a:cs typeface="Arial"/>
              </a:rPr>
              <a:t>core. </a:t>
            </a:r>
            <a:endParaRPr lang="en-US" dirty="0">
              <a:latin typeface="Avenir LT Std 35 Light" panose="020B0402020203020204" pitchFamily="34" charset="0"/>
              <a:cs typeface="Arial"/>
            </a:endParaRPr>
          </a:p>
        </p:txBody>
      </p:sp>
      <p:sp>
        <p:nvSpPr>
          <p:cNvPr id="15" name="Rectangle 14"/>
          <p:cNvSpPr/>
          <p:nvPr/>
        </p:nvSpPr>
        <p:spPr>
          <a:xfrm>
            <a:off x="5924832" y="3205609"/>
            <a:ext cx="6034198" cy="646331"/>
          </a:xfrm>
          <a:prstGeom prst="rect">
            <a:avLst/>
          </a:prstGeom>
        </p:spPr>
        <p:txBody>
          <a:bodyPr wrap="square" lIns="91440" tIns="45720" rIns="91440" bIns="45720" anchor="t">
            <a:spAutoFit/>
          </a:bodyPr>
          <a:lstStyle/>
          <a:p>
            <a:r>
              <a:rPr lang="en-US" dirty="0">
                <a:latin typeface="Avenir LT Std 35 Light"/>
                <a:cs typeface="Arial"/>
              </a:rPr>
              <a:t>How you present yourself to the world, whether feminine, masculine, or something else entirely. </a:t>
            </a:r>
            <a:endParaRPr lang="en-US" dirty="0">
              <a:latin typeface="Avenir LT Std 35 Light" panose="020B0402020203020204" pitchFamily="34" charset="0"/>
              <a:cs typeface="Arial"/>
            </a:endParaRPr>
          </a:p>
        </p:txBody>
      </p:sp>
      <p:sp>
        <p:nvSpPr>
          <p:cNvPr id="18" name="Rectangle 17"/>
          <p:cNvSpPr/>
          <p:nvPr/>
        </p:nvSpPr>
        <p:spPr>
          <a:xfrm>
            <a:off x="5924831" y="4902933"/>
            <a:ext cx="5723647" cy="646331"/>
          </a:xfrm>
          <a:prstGeom prst="rect">
            <a:avLst/>
          </a:prstGeom>
        </p:spPr>
        <p:txBody>
          <a:bodyPr wrap="square" lIns="91440" tIns="45720" rIns="91440" bIns="45720" anchor="t">
            <a:spAutoFit/>
          </a:bodyPr>
          <a:lstStyle/>
          <a:p>
            <a:r>
              <a:rPr lang="en-US" dirty="0">
                <a:latin typeface="Avenir LT Std 35 Light"/>
                <a:cs typeface="Arial"/>
              </a:rPr>
              <a:t>Understanding and accepting people as</a:t>
            </a:r>
            <a:r>
              <a:rPr lang="en-US" dirty="0">
                <a:latin typeface="Avenir LT Std 35 Light"/>
              </a:rPr>
              <a:t> authentic and valid, however they identify and present their gender.</a:t>
            </a:r>
          </a:p>
        </p:txBody>
      </p:sp>
      <p:sp>
        <p:nvSpPr>
          <p:cNvPr id="28" name="Rectangle 27"/>
          <p:cNvSpPr/>
          <p:nvPr/>
        </p:nvSpPr>
        <p:spPr>
          <a:xfrm>
            <a:off x="7688374" y="2735869"/>
            <a:ext cx="1431802" cy="369332"/>
          </a:xfrm>
          <a:prstGeom prst="rect">
            <a:avLst/>
          </a:prstGeom>
        </p:spPr>
        <p:txBody>
          <a:bodyPr wrap="none">
            <a:spAutoFit/>
          </a:bodyPr>
          <a:lstStyle/>
          <a:p>
            <a:r>
              <a:rPr lang="en-US" b="1">
                <a:latin typeface="Avenir LT Std 35 Light" panose="020B0402020203020204" pitchFamily="34" charset="0"/>
                <a:cs typeface="Arial"/>
              </a:rPr>
              <a:t>Description</a:t>
            </a:r>
            <a:endParaRPr lang="en-IN"/>
          </a:p>
        </p:txBody>
      </p:sp>
      <p:sp>
        <p:nvSpPr>
          <p:cNvPr id="13" name="Rectangle 12"/>
          <p:cNvSpPr/>
          <p:nvPr/>
        </p:nvSpPr>
        <p:spPr>
          <a:xfrm>
            <a:off x="3518033" y="3243124"/>
            <a:ext cx="2248224" cy="608816"/>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r>
              <a:rPr lang="en-IN" sz="1350" i="1">
                <a:solidFill>
                  <a:schemeClr val="bg1">
                    <a:lumMod val="50000"/>
                  </a:schemeClr>
                </a:solidFill>
                <a:latin typeface="Avenir LT Std 35 Light" panose="020B0402020203020204" pitchFamily="34" charset="0"/>
              </a:rPr>
              <a:t>Drop here</a:t>
            </a:r>
          </a:p>
        </p:txBody>
      </p:sp>
      <p:sp>
        <p:nvSpPr>
          <p:cNvPr id="30" name="Rectangle 29"/>
          <p:cNvSpPr/>
          <p:nvPr/>
        </p:nvSpPr>
        <p:spPr>
          <a:xfrm>
            <a:off x="3515811" y="4098447"/>
            <a:ext cx="2248224" cy="608816"/>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r>
              <a:rPr lang="en-IN" sz="1350" i="1">
                <a:solidFill>
                  <a:schemeClr val="bg1">
                    <a:lumMod val="50000"/>
                  </a:schemeClr>
                </a:solidFill>
                <a:latin typeface="Avenir LT Std 35 Light" panose="020B0402020203020204" pitchFamily="34" charset="0"/>
              </a:rPr>
              <a:t>Drop here</a:t>
            </a:r>
          </a:p>
        </p:txBody>
      </p:sp>
      <p:sp>
        <p:nvSpPr>
          <p:cNvPr id="31" name="Rectangle 30"/>
          <p:cNvSpPr/>
          <p:nvPr/>
        </p:nvSpPr>
        <p:spPr>
          <a:xfrm>
            <a:off x="3513589" y="4953770"/>
            <a:ext cx="2248224" cy="608816"/>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r>
              <a:rPr lang="en-IN" sz="1350" i="1">
                <a:solidFill>
                  <a:schemeClr val="bg1">
                    <a:lumMod val="50000"/>
                  </a:schemeClr>
                </a:solidFill>
                <a:latin typeface="Avenir LT Std 35 Light" panose="020B0402020203020204" pitchFamily="34" charset="0"/>
              </a:rPr>
              <a:t>Drop here</a:t>
            </a:r>
          </a:p>
        </p:txBody>
      </p:sp>
      <p:sp>
        <p:nvSpPr>
          <p:cNvPr id="32" name="Rectangle 31">
            <a:extLst>
              <a:ext uri="{FF2B5EF4-FFF2-40B4-BE49-F238E27FC236}">
                <a16:creationId xmlns:a16="http://schemas.microsoft.com/office/drawing/2014/main" id="{2F7FD296-FAA1-4E12-A64B-1053BEE73956}"/>
              </a:ext>
            </a:extLst>
          </p:cNvPr>
          <p:cNvSpPr/>
          <p:nvPr/>
        </p:nvSpPr>
        <p:spPr>
          <a:xfrm>
            <a:off x="311901" y="2228850"/>
            <a:ext cx="2798493" cy="41044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grpSp>
        <p:nvGrpSpPr>
          <p:cNvPr id="36" name="Group 35"/>
          <p:cNvGrpSpPr/>
          <p:nvPr/>
        </p:nvGrpSpPr>
        <p:grpSpPr>
          <a:xfrm>
            <a:off x="506252" y="3038379"/>
            <a:ext cx="2409791" cy="2485375"/>
            <a:chOff x="506252" y="2814090"/>
            <a:chExt cx="2409791" cy="2485375"/>
          </a:xfrm>
        </p:grpSpPr>
        <p:grpSp>
          <p:nvGrpSpPr>
            <p:cNvPr id="26" name="Group 25"/>
            <p:cNvGrpSpPr/>
            <p:nvPr/>
          </p:nvGrpSpPr>
          <p:grpSpPr>
            <a:xfrm>
              <a:off x="558908" y="2814090"/>
              <a:ext cx="2304477" cy="2485375"/>
              <a:chOff x="558908" y="2783854"/>
              <a:chExt cx="2304477" cy="2485375"/>
            </a:xfrm>
          </p:grpSpPr>
          <p:sp>
            <p:nvSpPr>
              <p:cNvPr id="9" name="Rectangle 8"/>
              <p:cNvSpPr/>
              <p:nvPr/>
            </p:nvSpPr>
            <p:spPr>
              <a:xfrm>
                <a:off x="558908" y="4899897"/>
                <a:ext cx="2304477" cy="369332"/>
              </a:xfrm>
              <a:prstGeom prst="rect">
                <a:avLst/>
              </a:prstGeom>
            </p:spPr>
            <p:txBody>
              <a:bodyPr wrap="none">
                <a:spAutoFit/>
              </a:bodyPr>
              <a:lstStyle/>
              <a:p>
                <a:r>
                  <a:rPr lang="en-US" b="1">
                    <a:latin typeface="Avenir LT Std 35 Light" panose="020B0402020203020204" pitchFamily="34" charset="0"/>
                    <a:cs typeface="Arial"/>
                  </a:rPr>
                  <a:t>Gender Expression </a:t>
                </a:r>
                <a:endParaRPr lang="en-IN"/>
              </a:p>
            </p:txBody>
          </p:sp>
          <p:sp>
            <p:nvSpPr>
              <p:cNvPr id="10" name="Rectangle 9"/>
              <p:cNvSpPr/>
              <p:nvPr/>
            </p:nvSpPr>
            <p:spPr>
              <a:xfrm>
                <a:off x="683063" y="2783854"/>
                <a:ext cx="1955985" cy="369332"/>
              </a:xfrm>
              <a:prstGeom prst="rect">
                <a:avLst/>
              </a:prstGeom>
            </p:spPr>
            <p:txBody>
              <a:bodyPr wrap="none">
                <a:spAutoFit/>
              </a:bodyPr>
              <a:lstStyle/>
              <a:p>
                <a:r>
                  <a:rPr lang="en-US" b="1">
                    <a:latin typeface="Avenir LT Std 35 Light" panose="020B0402020203020204" pitchFamily="34" charset="0"/>
                    <a:cs typeface="Arial"/>
                  </a:rPr>
                  <a:t>Gender Identity </a:t>
                </a:r>
                <a:endParaRPr lang="en-IN"/>
              </a:p>
            </p:txBody>
          </p:sp>
          <p:sp>
            <p:nvSpPr>
              <p:cNvPr id="11" name="Rectangle 10"/>
              <p:cNvSpPr/>
              <p:nvPr/>
            </p:nvSpPr>
            <p:spPr>
              <a:xfrm>
                <a:off x="617339" y="3841876"/>
                <a:ext cx="2087431" cy="369332"/>
              </a:xfrm>
              <a:prstGeom prst="rect">
                <a:avLst/>
              </a:prstGeom>
            </p:spPr>
            <p:txBody>
              <a:bodyPr wrap="none">
                <a:spAutoFit/>
              </a:bodyPr>
              <a:lstStyle/>
              <a:p>
                <a:r>
                  <a:rPr lang="en-US" b="1">
                    <a:latin typeface="Avenir LT Std 35 Light" panose="020B0402020203020204" pitchFamily="34" charset="0"/>
                    <a:cs typeface="Arial"/>
                  </a:rPr>
                  <a:t>Gender Inclusion </a:t>
                </a:r>
                <a:endParaRPr lang="en-IN"/>
              </a:p>
            </p:txBody>
          </p:sp>
        </p:grpSp>
        <p:cxnSp>
          <p:nvCxnSpPr>
            <p:cNvPr id="34" name="Straight Connector 33">
              <a:extLst>
                <a:ext uri="{FF2B5EF4-FFF2-40B4-BE49-F238E27FC236}">
                  <a16:creationId xmlns:a16="http://schemas.microsoft.com/office/drawing/2014/main" id="{451C361A-6EF4-4D2A-84E5-F66CBD94EB21}"/>
                </a:ext>
              </a:extLst>
            </p:cNvPr>
            <p:cNvCxnSpPr/>
            <p:nvPr/>
          </p:nvCxnSpPr>
          <p:spPr>
            <a:xfrm>
              <a:off x="506252" y="3477936"/>
              <a:ext cx="2409791" cy="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51C361A-6EF4-4D2A-84E5-F66CBD94EB21}"/>
                </a:ext>
              </a:extLst>
            </p:cNvPr>
            <p:cNvCxnSpPr/>
            <p:nvPr/>
          </p:nvCxnSpPr>
          <p:spPr>
            <a:xfrm>
              <a:off x="506252" y="4635618"/>
              <a:ext cx="2409791" cy="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262806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Challenge</a:t>
            </a:r>
          </a:p>
        </p:txBody>
      </p:sp>
      <p:sp>
        <p:nvSpPr>
          <p:cNvPr id="17" name="TextBox 16">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09 of 33</a:t>
            </a:r>
          </a:p>
        </p:txBody>
      </p:sp>
      <p:sp>
        <p:nvSpPr>
          <p:cNvPr id="19" name="Rectangle 18">
            <a:extLst>
              <a:ext uri="{FF2B5EF4-FFF2-40B4-BE49-F238E27FC236}">
                <a16:creationId xmlns:a16="http://schemas.microsoft.com/office/drawing/2014/main" id="{2F7FD296-FAA1-4E12-A64B-1053BEE73956}"/>
              </a:ext>
            </a:extLst>
          </p:cNvPr>
          <p:cNvSpPr/>
          <p:nvPr/>
        </p:nvSpPr>
        <p:spPr>
          <a:xfrm>
            <a:off x="151108" y="2074716"/>
            <a:ext cx="11889783" cy="4408778"/>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US" sz="1350"/>
          </a:p>
        </p:txBody>
      </p:sp>
      <p:sp>
        <p:nvSpPr>
          <p:cNvPr id="25" name="TextBox 24">
            <a:extLst>
              <a:ext uri="{FF2B5EF4-FFF2-40B4-BE49-F238E27FC236}">
                <a16:creationId xmlns:a16="http://schemas.microsoft.com/office/drawing/2014/main" id="{A1FB48D3-C702-4614-8CA7-F437FF2611F6}"/>
              </a:ext>
            </a:extLst>
          </p:cNvPr>
          <p:cNvSpPr txBox="1"/>
          <p:nvPr/>
        </p:nvSpPr>
        <p:spPr>
          <a:xfrm>
            <a:off x="1301591" y="944609"/>
            <a:ext cx="10380211" cy="769441"/>
          </a:xfrm>
          <a:prstGeom prst="rect">
            <a:avLst/>
          </a:prstGeom>
          <a:noFill/>
        </p:spPr>
        <p:txBody>
          <a:bodyPr wrap="square" rtlCol="0" anchor="t">
            <a:spAutoFit/>
          </a:bodyPr>
          <a:lstStyle/>
          <a:p>
            <a:pPr>
              <a:spcAft>
                <a:spcPts val="1200"/>
              </a:spcAft>
            </a:pPr>
            <a:r>
              <a:rPr lang="en-US" sz="2000" dirty="0">
                <a:solidFill>
                  <a:schemeClr val="bg1"/>
                </a:solidFill>
                <a:latin typeface="Avenir LT Std 35 Light" panose="020B0402020203020204" pitchFamily="34" charset="0"/>
              </a:rPr>
              <a:t>Match each term to its correct description.</a:t>
            </a:r>
          </a:p>
          <a:p>
            <a:r>
              <a:rPr lang="en-US" sz="1400" i="1" dirty="0">
                <a:solidFill>
                  <a:schemeClr val="bg1"/>
                </a:solidFill>
                <a:latin typeface="Avenir LT Std 35 Light" panose="020B0402020203020204" pitchFamily="34" charset="0"/>
              </a:rPr>
              <a:t>Click and drag the terms into the spaces provided. Incorrect ones will fly back</a:t>
            </a:r>
            <a:r>
              <a:rPr lang="en-US" sz="1400" i="1" dirty="0" smtClean="0">
                <a:solidFill>
                  <a:schemeClr val="bg1"/>
                </a:solidFill>
                <a:latin typeface="Avenir LT Std 35 Light" panose="020B0402020203020204" pitchFamily="34" charset="0"/>
              </a:rPr>
              <a:t>. </a:t>
            </a:r>
            <a:endParaRPr lang="en-US" sz="1400" i="1" dirty="0">
              <a:solidFill>
                <a:schemeClr val="bg1"/>
              </a:solidFill>
              <a:latin typeface="Avenir LT Std 35 Light" panose="020B0402020203020204" pitchFamily="34" charset="0"/>
            </a:endParaRPr>
          </a:p>
        </p:txBody>
      </p:sp>
      <p:sp>
        <p:nvSpPr>
          <p:cNvPr id="27" name="Rectangle 26">
            <a:extLst>
              <a:ext uri="{FF2B5EF4-FFF2-40B4-BE49-F238E27FC236}">
                <a16:creationId xmlns:a16="http://schemas.microsoft.com/office/drawing/2014/main" id="{2F7FD296-FAA1-4E12-A64B-1053BEE73956}"/>
              </a:ext>
            </a:extLst>
          </p:cNvPr>
          <p:cNvSpPr/>
          <p:nvPr/>
        </p:nvSpPr>
        <p:spPr>
          <a:xfrm>
            <a:off x="3253044" y="2228850"/>
            <a:ext cx="8627051" cy="41044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28" name="Rectangle 27"/>
          <p:cNvSpPr/>
          <p:nvPr/>
        </p:nvSpPr>
        <p:spPr>
          <a:xfrm>
            <a:off x="7688374" y="2735869"/>
            <a:ext cx="1431802" cy="369332"/>
          </a:xfrm>
          <a:prstGeom prst="rect">
            <a:avLst/>
          </a:prstGeom>
        </p:spPr>
        <p:txBody>
          <a:bodyPr wrap="none">
            <a:spAutoFit/>
          </a:bodyPr>
          <a:lstStyle/>
          <a:p>
            <a:r>
              <a:rPr lang="en-US" b="1">
                <a:latin typeface="Avenir LT Std 35 Light" panose="020B0402020203020204" pitchFamily="34" charset="0"/>
                <a:cs typeface="Arial"/>
              </a:rPr>
              <a:t>Description</a:t>
            </a:r>
            <a:endParaRPr lang="en-IN"/>
          </a:p>
        </p:txBody>
      </p:sp>
      <p:sp>
        <p:nvSpPr>
          <p:cNvPr id="13" name="Rectangle 12"/>
          <p:cNvSpPr/>
          <p:nvPr/>
        </p:nvSpPr>
        <p:spPr>
          <a:xfrm>
            <a:off x="3518033" y="3243124"/>
            <a:ext cx="2248224" cy="608816"/>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r>
              <a:rPr lang="en-IN" sz="1350" i="1">
                <a:solidFill>
                  <a:schemeClr val="bg1">
                    <a:lumMod val="50000"/>
                  </a:schemeClr>
                </a:solidFill>
                <a:latin typeface="Avenir LT Std 35 Light" panose="020B0402020203020204" pitchFamily="34" charset="0"/>
              </a:rPr>
              <a:t>Drop here</a:t>
            </a:r>
          </a:p>
        </p:txBody>
      </p:sp>
      <p:sp>
        <p:nvSpPr>
          <p:cNvPr id="30" name="Rectangle 29"/>
          <p:cNvSpPr/>
          <p:nvPr/>
        </p:nvSpPr>
        <p:spPr>
          <a:xfrm>
            <a:off x="3515811" y="4098447"/>
            <a:ext cx="2248224" cy="608816"/>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r>
              <a:rPr lang="en-IN" b="1">
                <a:solidFill>
                  <a:schemeClr val="tx1"/>
                </a:solidFill>
                <a:latin typeface="Avenir LT Std 35 Light" panose="020B0402020203020204" pitchFamily="34" charset="0"/>
              </a:rPr>
              <a:t>Gender Identity </a:t>
            </a:r>
          </a:p>
        </p:txBody>
      </p:sp>
      <p:sp>
        <p:nvSpPr>
          <p:cNvPr id="31" name="Rectangle 30"/>
          <p:cNvSpPr/>
          <p:nvPr/>
        </p:nvSpPr>
        <p:spPr>
          <a:xfrm>
            <a:off x="3513589" y="4953770"/>
            <a:ext cx="2248224" cy="608816"/>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r>
              <a:rPr lang="en-IN" sz="1350" i="1">
                <a:solidFill>
                  <a:schemeClr val="bg1">
                    <a:lumMod val="50000"/>
                  </a:schemeClr>
                </a:solidFill>
                <a:latin typeface="Avenir LT Std 35 Light" panose="020B0402020203020204" pitchFamily="34" charset="0"/>
              </a:rPr>
              <a:t>Drop here</a:t>
            </a:r>
          </a:p>
        </p:txBody>
      </p:sp>
      <p:sp>
        <p:nvSpPr>
          <p:cNvPr id="32" name="Rectangle 31">
            <a:extLst>
              <a:ext uri="{FF2B5EF4-FFF2-40B4-BE49-F238E27FC236}">
                <a16:creationId xmlns:a16="http://schemas.microsoft.com/office/drawing/2014/main" id="{2F7FD296-FAA1-4E12-A64B-1053BEE73956}"/>
              </a:ext>
            </a:extLst>
          </p:cNvPr>
          <p:cNvSpPr/>
          <p:nvPr/>
        </p:nvSpPr>
        <p:spPr>
          <a:xfrm>
            <a:off x="311901" y="2228850"/>
            <a:ext cx="2798493" cy="41044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9" name="Rectangle 8"/>
          <p:cNvSpPr/>
          <p:nvPr/>
        </p:nvSpPr>
        <p:spPr>
          <a:xfrm>
            <a:off x="558908" y="5154422"/>
            <a:ext cx="2304477" cy="369332"/>
          </a:xfrm>
          <a:prstGeom prst="rect">
            <a:avLst/>
          </a:prstGeom>
        </p:spPr>
        <p:txBody>
          <a:bodyPr wrap="none">
            <a:spAutoFit/>
          </a:bodyPr>
          <a:lstStyle/>
          <a:p>
            <a:r>
              <a:rPr lang="en-US" b="1">
                <a:latin typeface="Avenir LT Std 35 Light" panose="020B0402020203020204" pitchFamily="34" charset="0"/>
                <a:cs typeface="Arial"/>
              </a:rPr>
              <a:t>Gender Expression </a:t>
            </a:r>
            <a:endParaRPr lang="en-IN"/>
          </a:p>
        </p:txBody>
      </p:sp>
      <p:sp>
        <p:nvSpPr>
          <p:cNvPr id="10" name="Rectangle 9"/>
          <p:cNvSpPr/>
          <p:nvPr/>
        </p:nvSpPr>
        <p:spPr>
          <a:xfrm>
            <a:off x="683063" y="3038379"/>
            <a:ext cx="1955985" cy="369332"/>
          </a:xfrm>
          <a:prstGeom prst="rect">
            <a:avLst/>
          </a:prstGeom>
        </p:spPr>
        <p:txBody>
          <a:bodyPr wrap="none">
            <a:spAutoFit/>
          </a:bodyPr>
          <a:lstStyle/>
          <a:p>
            <a:r>
              <a:rPr lang="en-US" b="1">
                <a:solidFill>
                  <a:srgbClr val="B1B3B6"/>
                </a:solidFill>
                <a:latin typeface="Avenir LT Std 35 Light" panose="020B0402020203020204" pitchFamily="34" charset="0"/>
                <a:cs typeface="Arial"/>
              </a:rPr>
              <a:t>Gender Identity </a:t>
            </a:r>
            <a:endParaRPr lang="en-IN">
              <a:solidFill>
                <a:srgbClr val="B1B3B6"/>
              </a:solidFill>
            </a:endParaRPr>
          </a:p>
        </p:txBody>
      </p:sp>
      <p:sp>
        <p:nvSpPr>
          <p:cNvPr id="11" name="Rectangle 10"/>
          <p:cNvSpPr/>
          <p:nvPr/>
        </p:nvSpPr>
        <p:spPr>
          <a:xfrm>
            <a:off x="617339" y="4096401"/>
            <a:ext cx="2087431" cy="369332"/>
          </a:xfrm>
          <a:prstGeom prst="rect">
            <a:avLst/>
          </a:prstGeom>
        </p:spPr>
        <p:txBody>
          <a:bodyPr wrap="none">
            <a:spAutoFit/>
          </a:bodyPr>
          <a:lstStyle/>
          <a:p>
            <a:r>
              <a:rPr lang="en-US" b="1">
                <a:latin typeface="Avenir LT Std 35 Light" panose="020B0402020203020204" pitchFamily="34" charset="0"/>
                <a:cs typeface="Arial"/>
              </a:rPr>
              <a:t>Gender Inclusion </a:t>
            </a:r>
            <a:endParaRPr lang="en-IN"/>
          </a:p>
        </p:txBody>
      </p:sp>
      <p:cxnSp>
        <p:nvCxnSpPr>
          <p:cNvPr id="34" name="Straight Connector 33">
            <a:extLst>
              <a:ext uri="{FF2B5EF4-FFF2-40B4-BE49-F238E27FC236}">
                <a16:creationId xmlns:a16="http://schemas.microsoft.com/office/drawing/2014/main" id="{451C361A-6EF4-4D2A-84E5-F66CBD94EB21}"/>
              </a:ext>
            </a:extLst>
          </p:cNvPr>
          <p:cNvCxnSpPr/>
          <p:nvPr/>
        </p:nvCxnSpPr>
        <p:spPr>
          <a:xfrm>
            <a:off x="506252" y="3702225"/>
            <a:ext cx="2409791" cy="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51C361A-6EF4-4D2A-84E5-F66CBD94EB21}"/>
              </a:ext>
            </a:extLst>
          </p:cNvPr>
          <p:cNvCxnSpPr/>
          <p:nvPr/>
        </p:nvCxnSpPr>
        <p:spPr>
          <a:xfrm>
            <a:off x="506252" y="4859907"/>
            <a:ext cx="2409791" cy="0"/>
          </a:xfrm>
          <a:prstGeom prst="line">
            <a:avLst/>
          </a:prstGeom>
          <a:ln>
            <a:solidFill>
              <a:schemeClr val="tx2"/>
            </a:solidFill>
            <a:prstDash val="dash"/>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5924831" y="4050306"/>
            <a:ext cx="5723647" cy="646331"/>
          </a:xfrm>
          <a:prstGeom prst="rect">
            <a:avLst/>
          </a:prstGeom>
        </p:spPr>
        <p:txBody>
          <a:bodyPr wrap="square" lIns="91440" tIns="45720" rIns="91440" bIns="45720" anchor="t">
            <a:spAutoFit/>
          </a:bodyPr>
          <a:lstStyle/>
          <a:p>
            <a:r>
              <a:rPr lang="en-US" dirty="0">
                <a:latin typeface="Avenir LT Std 35 Light"/>
                <a:cs typeface="Arial"/>
              </a:rPr>
              <a:t>Who you know yourself to be. It is who you are at </a:t>
            </a:r>
            <a:endParaRPr lang="en-US" dirty="0" smtClean="0">
              <a:latin typeface="Avenir LT Std 35 Light"/>
              <a:cs typeface="Arial"/>
            </a:endParaRPr>
          </a:p>
          <a:p>
            <a:r>
              <a:rPr lang="en-US" dirty="0" smtClean="0">
                <a:latin typeface="Avenir LT Std 35 Light"/>
                <a:cs typeface="Arial"/>
              </a:rPr>
              <a:t>your </a:t>
            </a:r>
            <a:r>
              <a:rPr lang="en-US" dirty="0">
                <a:latin typeface="Avenir LT Std 35 Light"/>
                <a:cs typeface="Arial"/>
              </a:rPr>
              <a:t>core. </a:t>
            </a:r>
            <a:endParaRPr lang="en-US" dirty="0">
              <a:latin typeface="Avenir LT Std 35 Light" panose="020B0402020203020204" pitchFamily="34" charset="0"/>
              <a:cs typeface="Arial"/>
            </a:endParaRPr>
          </a:p>
        </p:txBody>
      </p:sp>
      <p:sp>
        <p:nvSpPr>
          <p:cNvPr id="21" name="Rectangle 20"/>
          <p:cNvSpPr/>
          <p:nvPr/>
        </p:nvSpPr>
        <p:spPr>
          <a:xfrm>
            <a:off x="5924832" y="3205609"/>
            <a:ext cx="6034198" cy="646331"/>
          </a:xfrm>
          <a:prstGeom prst="rect">
            <a:avLst/>
          </a:prstGeom>
        </p:spPr>
        <p:txBody>
          <a:bodyPr wrap="square" lIns="91440" tIns="45720" rIns="91440" bIns="45720" anchor="t">
            <a:spAutoFit/>
          </a:bodyPr>
          <a:lstStyle/>
          <a:p>
            <a:r>
              <a:rPr lang="en-US" dirty="0">
                <a:latin typeface="Avenir LT Std 35 Light"/>
                <a:cs typeface="Arial"/>
              </a:rPr>
              <a:t>How you present yourself to the world, whether feminine, masculine, or something else entirely. </a:t>
            </a:r>
            <a:endParaRPr lang="en-US" dirty="0">
              <a:latin typeface="Avenir LT Std 35 Light" panose="020B0402020203020204" pitchFamily="34" charset="0"/>
              <a:cs typeface="Arial"/>
            </a:endParaRPr>
          </a:p>
        </p:txBody>
      </p:sp>
      <p:sp>
        <p:nvSpPr>
          <p:cNvPr id="22" name="Rectangle 21"/>
          <p:cNvSpPr/>
          <p:nvPr/>
        </p:nvSpPr>
        <p:spPr>
          <a:xfrm>
            <a:off x="5924831" y="4902933"/>
            <a:ext cx="5723647" cy="646331"/>
          </a:xfrm>
          <a:prstGeom prst="rect">
            <a:avLst/>
          </a:prstGeom>
        </p:spPr>
        <p:txBody>
          <a:bodyPr wrap="square" lIns="91440" tIns="45720" rIns="91440" bIns="45720" anchor="t">
            <a:spAutoFit/>
          </a:bodyPr>
          <a:lstStyle/>
          <a:p>
            <a:r>
              <a:rPr lang="en-US" dirty="0">
                <a:latin typeface="Avenir LT Std 35 Light"/>
                <a:cs typeface="Arial"/>
              </a:rPr>
              <a:t>Understanding and accepting people as</a:t>
            </a:r>
            <a:r>
              <a:rPr lang="en-US" dirty="0">
                <a:latin typeface="Avenir LT Std 35 Light"/>
              </a:rPr>
              <a:t> authentic and valid, however they identify and present their gender.</a:t>
            </a:r>
          </a:p>
        </p:txBody>
      </p:sp>
    </p:spTree>
    <p:extLst>
      <p:ext uri="{BB962C8B-B14F-4D97-AF65-F5344CB8AC3E}">
        <p14:creationId xmlns:p14="http://schemas.microsoft.com/office/powerpoint/2010/main" val="31146589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Challenge</a:t>
            </a:r>
          </a:p>
        </p:txBody>
      </p:sp>
      <p:sp>
        <p:nvSpPr>
          <p:cNvPr id="17" name="TextBox 16">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09 of 33</a:t>
            </a:r>
          </a:p>
        </p:txBody>
      </p:sp>
      <p:sp>
        <p:nvSpPr>
          <p:cNvPr id="19" name="Rectangle 18">
            <a:extLst>
              <a:ext uri="{FF2B5EF4-FFF2-40B4-BE49-F238E27FC236}">
                <a16:creationId xmlns:a16="http://schemas.microsoft.com/office/drawing/2014/main" id="{2F7FD296-FAA1-4E12-A64B-1053BEE73956}"/>
              </a:ext>
            </a:extLst>
          </p:cNvPr>
          <p:cNvSpPr/>
          <p:nvPr/>
        </p:nvSpPr>
        <p:spPr>
          <a:xfrm>
            <a:off x="151108" y="2074716"/>
            <a:ext cx="11889783" cy="4408778"/>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US" sz="1350"/>
          </a:p>
        </p:txBody>
      </p:sp>
      <p:sp>
        <p:nvSpPr>
          <p:cNvPr id="25" name="TextBox 24">
            <a:extLst>
              <a:ext uri="{FF2B5EF4-FFF2-40B4-BE49-F238E27FC236}">
                <a16:creationId xmlns:a16="http://schemas.microsoft.com/office/drawing/2014/main" id="{A1FB48D3-C702-4614-8CA7-F437FF2611F6}"/>
              </a:ext>
            </a:extLst>
          </p:cNvPr>
          <p:cNvSpPr txBox="1"/>
          <p:nvPr/>
        </p:nvSpPr>
        <p:spPr>
          <a:xfrm>
            <a:off x="1301591" y="956938"/>
            <a:ext cx="10380211" cy="769441"/>
          </a:xfrm>
          <a:prstGeom prst="rect">
            <a:avLst/>
          </a:prstGeom>
          <a:noFill/>
        </p:spPr>
        <p:txBody>
          <a:bodyPr wrap="square" rtlCol="0" anchor="t">
            <a:spAutoFit/>
          </a:bodyPr>
          <a:lstStyle/>
          <a:p>
            <a:pPr>
              <a:spcAft>
                <a:spcPts val="1200"/>
              </a:spcAft>
            </a:pPr>
            <a:r>
              <a:rPr lang="en-US" sz="2000" dirty="0">
                <a:solidFill>
                  <a:schemeClr val="bg1"/>
                </a:solidFill>
                <a:latin typeface="Avenir LT Std 35 Light" panose="020B0402020203020204" pitchFamily="34" charset="0"/>
              </a:rPr>
              <a:t>Match each term to its correct description.</a:t>
            </a:r>
          </a:p>
          <a:p>
            <a:r>
              <a:rPr lang="en-US" sz="1400" i="1" dirty="0">
                <a:solidFill>
                  <a:schemeClr val="bg1"/>
                </a:solidFill>
                <a:latin typeface="Avenir LT Std 35 Light" panose="020B0402020203020204" pitchFamily="34" charset="0"/>
              </a:rPr>
              <a:t>Click and drag the terms into the spaces provided. Incorrect ones will fly back</a:t>
            </a:r>
            <a:r>
              <a:rPr lang="en-US" sz="1400" i="1" dirty="0" smtClean="0">
                <a:solidFill>
                  <a:schemeClr val="bg1"/>
                </a:solidFill>
                <a:latin typeface="Avenir LT Std 35 Light" panose="020B0402020203020204" pitchFamily="34" charset="0"/>
              </a:rPr>
              <a:t>.</a:t>
            </a:r>
            <a:endParaRPr lang="en-US" sz="1400" i="1" dirty="0">
              <a:solidFill>
                <a:schemeClr val="bg1"/>
              </a:solidFill>
              <a:latin typeface="Avenir LT Std 35 Light" panose="020B0402020203020204" pitchFamily="34" charset="0"/>
            </a:endParaRPr>
          </a:p>
        </p:txBody>
      </p:sp>
      <p:sp>
        <p:nvSpPr>
          <p:cNvPr id="27" name="Rectangle 26">
            <a:extLst>
              <a:ext uri="{FF2B5EF4-FFF2-40B4-BE49-F238E27FC236}">
                <a16:creationId xmlns:a16="http://schemas.microsoft.com/office/drawing/2014/main" id="{2F7FD296-FAA1-4E12-A64B-1053BEE73956}"/>
              </a:ext>
            </a:extLst>
          </p:cNvPr>
          <p:cNvSpPr/>
          <p:nvPr/>
        </p:nvSpPr>
        <p:spPr>
          <a:xfrm>
            <a:off x="3253044" y="2228850"/>
            <a:ext cx="8627051" cy="41044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28" name="Rectangle 27"/>
          <p:cNvSpPr/>
          <p:nvPr/>
        </p:nvSpPr>
        <p:spPr>
          <a:xfrm>
            <a:off x="7688374" y="2735869"/>
            <a:ext cx="1431802" cy="369332"/>
          </a:xfrm>
          <a:prstGeom prst="rect">
            <a:avLst/>
          </a:prstGeom>
        </p:spPr>
        <p:txBody>
          <a:bodyPr wrap="none">
            <a:spAutoFit/>
          </a:bodyPr>
          <a:lstStyle/>
          <a:p>
            <a:r>
              <a:rPr lang="en-US" b="1">
                <a:latin typeface="Avenir LT Std 35 Light" panose="020B0402020203020204" pitchFamily="34" charset="0"/>
                <a:cs typeface="Arial"/>
              </a:rPr>
              <a:t>Description</a:t>
            </a:r>
            <a:endParaRPr lang="en-IN"/>
          </a:p>
        </p:txBody>
      </p:sp>
      <p:sp>
        <p:nvSpPr>
          <p:cNvPr id="13" name="Rectangle 12"/>
          <p:cNvSpPr/>
          <p:nvPr/>
        </p:nvSpPr>
        <p:spPr>
          <a:xfrm>
            <a:off x="3518033" y="3243124"/>
            <a:ext cx="2248224" cy="608816"/>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r>
              <a:rPr lang="en-US" b="1">
                <a:solidFill>
                  <a:schemeClr val="tx1"/>
                </a:solidFill>
                <a:latin typeface="Avenir LT Std 35 Light" panose="020B0402020203020204" pitchFamily="34" charset="0"/>
              </a:rPr>
              <a:t>Gender Expression </a:t>
            </a:r>
            <a:endParaRPr lang="en-IN" b="1">
              <a:solidFill>
                <a:schemeClr val="tx1"/>
              </a:solidFill>
              <a:latin typeface="Avenir LT Std 35 Light" panose="020B0402020203020204" pitchFamily="34" charset="0"/>
            </a:endParaRPr>
          </a:p>
        </p:txBody>
      </p:sp>
      <p:sp>
        <p:nvSpPr>
          <p:cNvPr id="30" name="Rectangle 29"/>
          <p:cNvSpPr/>
          <p:nvPr/>
        </p:nvSpPr>
        <p:spPr>
          <a:xfrm>
            <a:off x="3515811" y="4098447"/>
            <a:ext cx="2248224" cy="608816"/>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r>
              <a:rPr lang="en-IN" b="1">
                <a:solidFill>
                  <a:schemeClr val="tx1"/>
                </a:solidFill>
                <a:latin typeface="Avenir LT Std 35 Light" panose="020B0402020203020204" pitchFamily="34" charset="0"/>
              </a:rPr>
              <a:t>Gender Identity </a:t>
            </a:r>
          </a:p>
        </p:txBody>
      </p:sp>
      <p:sp>
        <p:nvSpPr>
          <p:cNvPr id="31" name="Rectangle 30"/>
          <p:cNvSpPr/>
          <p:nvPr/>
        </p:nvSpPr>
        <p:spPr>
          <a:xfrm>
            <a:off x="3513589" y="4953770"/>
            <a:ext cx="2248224" cy="608816"/>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r>
              <a:rPr lang="en-US" b="1">
                <a:solidFill>
                  <a:schemeClr val="tx1"/>
                </a:solidFill>
                <a:latin typeface="Avenir LT Std 35 Light" panose="020B0402020203020204" pitchFamily="34" charset="0"/>
              </a:rPr>
              <a:t>Gender Inclusion </a:t>
            </a:r>
            <a:endParaRPr lang="en-IN" b="1">
              <a:solidFill>
                <a:schemeClr val="tx1"/>
              </a:solidFill>
              <a:latin typeface="Avenir LT Std 35 Light" panose="020B0402020203020204" pitchFamily="34" charset="0"/>
            </a:endParaRPr>
          </a:p>
        </p:txBody>
      </p:sp>
      <p:sp>
        <p:nvSpPr>
          <p:cNvPr id="32" name="Rectangle 31">
            <a:extLst>
              <a:ext uri="{FF2B5EF4-FFF2-40B4-BE49-F238E27FC236}">
                <a16:creationId xmlns:a16="http://schemas.microsoft.com/office/drawing/2014/main" id="{2F7FD296-FAA1-4E12-A64B-1053BEE73956}"/>
              </a:ext>
            </a:extLst>
          </p:cNvPr>
          <p:cNvSpPr/>
          <p:nvPr/>
        </p:nvSpPr>
        <p:spPr>
          <a:xfrm>
            <a:off x="311901" y="2228850"/>
            <a:ext cx="2798493" cy="41044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3" name="TextBox 2"/>
          <p:cNvSpPr txBox="1"/>
          <p:nvPr/>
        </p:nvSpPr>
        <p:spPr>
          <a:xfrm>
            <a:off x="844873" y="4081011"/>
            <a:ext cx="1732549" cy="400110"/>
          </a:xfrm>
          <a:prstGeom prst="rect">
            <a:avLst/>
          </a:prstGeom>
          <a:noFill/>
        </p:spPr>
        <p:txBody>
          <a:bodyPr wrap="square" rtlCol="0">
            <a:spAutoFit/>
          </a:bodyPr>
          <a:lstStyle/>
          <a:p>
            <a:pPr algn="ctr"/>
            <a:r>
              <a:rPr lang="en-IN" sz="2000" b="1" dirty="0">
                <a:solidFill>
                  <a:schemeClr val="accent4"/>
                </a:solidFill>
                <a:latin typeface="Avenir LT Std 35 Light" panose="020B0402020203020204" pitchFamily="34" charset="0"/>
              </a:rPr>
              <a:t>Well done!</a:t>
            </a:r>
          </a:p>
        </p:txBody>
      </p:sp>
      <p:sp>
        <p:nvSpPr>
          <p:cNvPr id="20" name="Rectangle 19"/>
          <p:cNvSpPr/>
          <p:nvPr/>
        </p:nvSpPr>
        <p:spPr>
          <a:xfrm>
            <a:off x="5924831" y="4050306"/>
            <a:ext cx="5723647" cy="646331"/>
          </a:xfrm>
          <a:prstGeom prst="rect">
            <a:avLst/>
          </a:prstGeom>
        </p:spPr>
        <p:txBody>
          <a:bodyPr wrap="square" lIns="91440" tIns="45720" rIns="91440" bIns="45720" anchor="t">
            <a:spAutoFit/>
          </a:bodyPr>
          <a:lstStyle/>
          <a:p>
            <a:r>
              <a:rPr lang="en-US" dirty="0">
                <a:latin typeface="Avenir LT Std 35 Light"/>
                <a:cs typeface="Arial"/>
              </a:rPr>
              <a:t>Who you know yourself to be. It is who you are at </a:t>
            </a:r>
            <a:endParaRPr lang="en-US" dirty="0" smtClean="0">
              <a:latin typeface="Avenir LT Std 35 Light"/>
              <a:cs typeface="Arial"/>
            </a:endParaRPr>
          </a:p>
          <a:p>
            <a:r>
              <a:rPr lang="en-US" dirty="0" smtClean="0">
                <a:latin typeface="Avenir LT Std 35 Light"/>
                <a:cs typeface="Arial"/>
              </a:rPr>
              <a:t>your </a:t>
            </a:r>
            <a:r>
              <a:rPr lang="en-US" dirty="0">
                <a:latin typeface="Avenir LT Std 35 Light"/>
                <a:cs typeface="Arial"/>
              </a:rPr>
              <a:t>core. </a:t>
            </a:r>
            <a:endParaRPr lang="en-US" dirty="0">
              <a:latin typeface="Avenir LT Std 35 Light" panose="020B0402020203020204" pitchFamily="34" charset="0"/>
              <a:cs typeface="Arial"/>
            </a:endParaRPr>
          </a:p>
        </p:txBody>
      </p:sp>
      <p:sp>
        <p:nvSpPr>
          <p:cNvPr id="21" name="Rectangle 20"/>
          <p:cNvSpPr/>
          <p:nvPr/>
        </p:nvSpPr>
        <p:spPr>
          <a:xfrm>
            <a:off x="5924832" y="3205609"/>
            <a:ext cx="6034198" cy="646331"/>
          </a:xfrm>
          <a:prstGeom prst="rect">
            <a:avLst/>
          </a:prstGeom>
        </p:spPr>
        <p:txBody>
          <a:bodyPr wrap="square" lIns="91440" tIns="45720" rIns="91440" bIns="45720" anchor="t">
            <a:spAutoFit/>
          </a:bodyPr>
          <a:lstStyle/>
          <a:p>
            <a:r>
              <a:rPr lang="en-US" dirty="0">
                <a:latin typeface="Avenir LT Std 35 Light"/>
                <a:cs typeface="Arial"/>
              </a:rPr>
              <a:t>How you present yourself to the world, whether feminine, masculine, or something else entirely. </a:t>
            </a:r>
            <a:endParaRPr lang="en-US" dirty="0">
              <a:latin typeface="Avenir LT Std 35 Light" panose="020B0402020203020204" pitchFamily="34" charset="0"/>
              <a:cs typeface="Arial"/>
            </a:endParaRPr>
          </a:p>
        </p:txBody>
      </p:sp>
      <p:sp>
        <p:nvSpPr>
          <p:cNvPr id="22" name="Rectangle 21"/>
          <p:cNvSpPr/>
          <p:nvPr/>
        </p:nvSpPr>
        <p:spPr>
          <a:xfrm>
            <a:off x="5924831" y="4902933"/>
            <a:ext cx="5723647" cy="646331"/>
          </a:xfrm>
          <a:prstGeom prst="rect">
            <a:avLst/>
          </a:prstGeom>
        </p:spPr>
        <p:txBody>
          <a:bodyPr wrap="square" lIns="91440" tIns="45720" rIns="91440" bIns="45720" anchor="t">
            <a:spAutoFit/>
          </a:bodyPr>
          <a:lstStyle/>
          <a:p>
            <a:r>
              <a:rPr lang="en-US" dirty="0">
                <a:latin typeface="Avenir LT Std 35 Light"/>
                <a:cs typeface="Arial"/>
              </a:rPr>
              <a:t>Understanding and accepting people as</a:t>
            </a:r>
            <a:r>
              <a:rPr lang="en-US" dirty="0">
                <a:latin typeface="Avenir LT Std 35 Light"/>
              </a:rPr>
              <a:t> authentic and valid, however they identify and present their gender.</a:t>
            </a:r>
          </a:p>
        </p:txBody>
      </p:sp>
      <p:sp>
        <p:nvSpPr>
          <p:cNvPr id="18" name="TextBox 17">
            <a:extLst>
              <a:ext uri="{FF2B5EF4-FFF2-40B4-BE49-F238E27FC236}">
                <a16:creationId xmlns:a16="http://schemas.microsoft.com/office/drawing/2014/main" id="{DBAF40DE-96C6-4376-90BC-E1C331DADB4F}"/>
              </a:ext>
            </a:extLst>
          </p:cNvPr>
          <p:cNvSpPr txBox="1"/>
          <p:nvPr/>
        </p:nvSpPr>
        <p:spPr>
          <a:xfrm>
            <a:off x="9754228" y="6550223"/>
            <a:ext cx="2437772" cy="307777"/>
          </a:xfrm>
          <a:prstGeom prst="rect">
            <a:avLst/>
          </a:prstGeom>
          <a:noFill/>
        </p:spPr>
        <p:txBody>
          <a:bodyPr wrap="square">
            <a:spAutoFit/>
          </a:bodyPr>
          <a:lstStyle/>
          <a:p>
            <a:pPr algn="r"/>
            <a:r>
              <a:rPr lang="en-IN" sz="1400" dirty="0">
                <a:latin typeface="Avenir LT Std 35 Light" panose="020B0402020203020204"/>
              </a:rPr>
              <a:t>Click </a:t>
            </a:r>
            <a:r>
              <a:rPr lang="en-IN" sz="1400" i="1" dirty="0">
                <a:latin typeface="Avenir LT Std 35 Light" panose="020B0402020203020204"/>
              </a:rPr>
              <a:t>NEXT</a:t>
            </a:r>
            <a:r>
              <a:rPr lang="en-IN" sz="1400" dirty="0">
                <a:latin typeface="Avenir LT Std 35 Light" panose="020B0402020203020204"/>
              </a:rPr>
              <a:t> to continue.</a:t>
            </a:r>
          </a:p>
        </p:txBody>
      </p:sp>
      <p:sp>
        <p:nvSpPr>
          <p:cNvPr id="23" name="Rectangle 22"/>
          <p:cNvSpPr/>
          <p:nvPr/>
        </p:nvSpPr>
        <p:spPr>
          <a:xfrm>
            <a:off x="12335774" y="182880"/>
            <a:ext cx="1559520" cy="139490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Add AS</a:t>
            </a:r>
            <a:endParaRPr lang="en-IN" dirty="0"/>
          </a:p>
        </p:txBody>
      </p:sp>
    </p:spTree>
    <p:extLst>
      <p:ext uri="{BB962C8B-B14F-4D97-AF65-F5344CB8AC3E}">
        <p14:creationId xmlns:p14="http://schemas.microsoft.com/office/powerpoint/2010/main" val="15019711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person, window, people&#10;&#10;Description automatically generated">
            <a:extLst>
              <a:ext uri="{FF2B5EF4-FFF2-40B4-BE49-F238E27FC236}">
                <a16:creationId xmlns:a16="http://schemas.microsoft.com/office/drawing/2014/main" id="{AD2E2950-354C-42BB-B4C5-F5934AFD4E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1365" b="7893"/>
          <a:stretch/>
        </p:blipFill>
        <p:spPr>
          <a:xfrm flipH="1">
            <a:off x="0" y="736601"/>
            <a:ext cx="12192000" cy="5746892"/>
          </a:xfrm>
          <a:prstGeom prst="rect">
            <a:avLst/>
          </a:prstGeom>
        </p:spPr>
      </p:pic>
      <p:sp>
        <p:nvSpPr>
          <p:cNvPr id="2" name="Title 1"/>
          <p:cNvSpPr>
            <a:spLocks noGrp="1"/>
          </p:cNvSpPr>
          <p:nvPr>
            <p:ph type="title"/>
          </p:nvPr>
        </p:nvSpPr>
        <p:spPr/>
        <p:txBody>
          <a:bodyPr/>
          <a:lstStyle/>
          <a:p>
            <a:r>
              <a:rPr lang="en-IN"/>
              <a:t>Course Context</a:t>
            </a:r>
          </a:p>
        </p:txBody>
      </p:sp>
      <p:sp>
        <p:nvSpPr>
          <p:cNvPr id="12" name="Rectangle 11"/>
          <p:cNvSpPr/>
          <p:nvPr/>
        </p:nvSpPr>
        <p:spPr>
          <a:xfrm>
            <a:off x="6284422" y="1095834"/>
            <a:ext cx="5568912" cy="353656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6626781" y="1402177"/>
            <a:ext cx="4878034" cy="2923877"/>
          </a:xfrm>
          <a:prstGeom prst="rect">
            <a:avLst/>
          </a:prstGeom>
        </p:spPr>
        <p:txBody>
          <a:bodyPr wrap="square" lIns="91440" tIns="45720" rIns="91440" bIns="45720" anchor="t">
            <a:spAutoFit/>
          </a:bodyPr>
          <a:lstStyle/>
          <a:p>
            <a:pPr lvl="0">
              <a:spcBef>
                <a:spcPts val="600"/>
              </a:spcBef>
              <a:spcAft>
                <a:spcPts val="600"/>
              </a:spcAft>
              <a:defRPr/>
            </a:pPr>
            <a:r>
              <a:rPr lang="en-US" sz="1600" dirty="0">
                <a:solidFill>
                  <a:schemeClr val="bg1"/>
                </a:solidFill>
                <a:latin typeface="Avenir LT Std 35 Light"/>
                <a:cs typeface="Arial"/>
              </a:rPr>
              <a:t>This course will help you:</a:t>
            </a:r>
          </a:p>
          <a:p>
            <a:pPr marL="285750" indent="-285750">
              <a:spcBef>
                <a:spcPts val="600"/>
              </a:spcBef>
              <a:spcAft>
                <a:spcPts val="600"/>
              </a:spcAft>
              <a:buFont typeface="Wingdings" panose="05000000000000000000" pitchFamily="2" charset="2"/>
              <a:buChar char="§"/>
              <a:defRPr/>
            </a:pPr>
            <a:r>
              <a:rPr lang="en-US" sz="1600" dirty="0">
                <a:solidFill>
                  <a:schemeClr val="bg1"/>
                </a:solidFill>
                <a:latin typeface="Avenir LT Std 35 Light"/>
                <a:cs typeface="Arial"/>
              </a:rPr>
              <a:t>Understand the basics of gender identity and expression </a:t>
            </a:r>
          </a:p>
          <a:p>
            <a:pPr marL="285750" lvl="0" indent="-285750">
              <a:spcBef>
                <a:spcPts val="600"/>
              </a:spcBef>
              <a:spcAft>
                <a:spcPts val="600"/>
              </a:spcAft>
              <a:buFont typeface="Wingdings" panose="05000000000000000000" pitchFamily="2" charset="2"/>
              <a:buChar char="§"/>
              <a:defRPr/>
            </a:pPr>
            <a:r>
              <a:rPr lang="en-US" sz="1600" dirty="0">
                <a:solidFill>
                  <a:schemeClr val="bg1"/>
                </a:solidFill>
                <a:latin typeface="Avenir LT Std 35 Light"/>
                <a:cs typeface="Arial"/>
              </a:rPr>
              <a:t>Understand the common terms associated with </a:t>
            </a:r>
            <a:r>
              <a:rPr lang="en-US" sz="1600" dirty="0" smtClean="0">
                <a:solidFill>
                  <a:schemeClr val="bg1"/>
                </a:solidFill>
                <a:latin typeface="Avenir LT Std 35 Light"/>
                <a:cs typeface="Arial"/>
              </a:rPr>
              <a:t>gender </a:t>
            </a:r>
            <a:r>
              <a:rPr lang="en-US" sz="1600" dirty="0">
                <a:solidFill>
                  <a:schemeClr val="bg1"/>
                </a:solidFill>
                <a:latin typeface="Avenir LT Std 35 Light"/>
                <a:cs typeface="Arial"/>
              </a:rPr>
              <a:t>topics</a:t>
            </a:r>
          </a:p>
          <a:p>
            <a:pPr marL="285750" indent="-285750">
              <a:spcBef>
                <a:spcPts val="600"/>
              </a:spcBef>
              <a:spcAft>
                <a:spcPts val="600"/>
              </a:spcAft>
              <a:buFont typeface="Wingdings" panose="05000000000000000000" pitchFamily="2" charset="2"/>
              <a:buChar char="§"/>
              <a:defRPr/>
            </a:pPr>
            <a:r>
              <a:rPr lang="en-US" sz="1600" dirty="0">
                <a:solidFill>
                  <a:schemeClr val="bg1"/>
                </a:solidFill>
                <a:latin typeface="Avenir LT Std 35 Light"/>
                <a:cs typeface="Arial"/>
              </a:rPr>
              <a:t>Increase fluency and familiarity in gender pronouns </a:t>
            </a:r>
          </a:p>
          <a:p>
            <a:pPr>
              <a:spcBef>
                <a:spcPts val="600"/>
              </a:spcBef>
              <a:defRPr/>
            </a:pPr>
            <a:r>
              <a:rPr lang="en-US" sz="1400" i="1" dirty="0">
                <a:solidFill>
                  <a:schemeClr val="bg1"/>
                </a:solidFill>
                <a:latin typeface="Avenir LT Std 35 Light"/>
                <a:cs typeface="Arial"/>
              </a:rPr>
              <a:t>Please take the course on Subtle Acts of Exclusion (SAE) before proceeding.</a:t>
            </a:r>
            <a:r>
              <a:rPr lang="en-US" sz="1400" dirty="0">
                <a:solidFill>
                  <a:schemeClr val="bg1"/>
                </a:solidFill>
                <a:latin typeface="Avenir LT Std 35 Light"/>
                <a:cs typeface="Arial"/>
              </a:rPr>
              <a:t> </a:t>
            </a:r>
          </a:p>
        </p:txBody>
      </p:sp>
      <p:sp>
        <p:nvSpPr>
          <p:cNvPr id="17" name="TextBox 16">
            <a:extLst>
              <a:ext uri="{FF2B5EF4-FFF2-40B4-BE49-F238E27FC236}">
                <a16:creationId xmlns:a16="http://schemas.microsoft.com/office/drawing/2014/main" id="{DBAF40DE-96C6-4376-90BC-E1C331DADB4F}"/>
              </a:ext>
            </a:extLst>
          </p:cNvPr>
          <p:cNvSpPr txBox="1"/>
          <p:nvPr/>
        </p:nvSpPr>
        <p:spPr>
          <a:xfrm>
            <a:off x="9754228" y="6550223"/>
            <a:ext cx="2437772" cy="307777"/>
          </a:xfrm>
          <a:prstGeom prst="rect">
            <a:avLst/>
          </a:prstGeom>
          <a:noFill/>
        </p:spPr>
        <p:txBody>
          <a:bodyPr wrap="square">
            <a:spAutoFit/>
          </a:bodyPr>
          <a:lstStyle/>
          <a:p>
            <a:pPr algn="r"/>
            <a:r>
              <a:rPr lang="en-IN" sz="1400" dirty="0">
                <a:latin typeface="Avenir LT Std 35 Light" panose="020B0402020203020204"/>
              </a:rPr>
              <a:t>Click </a:t>
            </a:r>
            <a:r>
              <a:rPr lang="en-IN" sz="1400" i="1" dirty="0">
                <a:latin typeface="Avenir LT Std 35 Light" panose="020B0402020203020204"/>
              </a:rPr>
              <a:t>NEXT</a:t>
            </a:r>
            <a:r>
              <a:rPr lang="en-IN" sz="1400" dirty="0">
                <a:latin typeface="Avenir LT Std 35 Light" panose="020B0402020203020204"/>
              </a:rPr>
              <a:t> to continue.</a:t>
            </a:r>
          </a:p>
        </p:txBody>
      </p:sp>
      <p:sp>
        <p:nvSpPr>
          <p:cNvPr id="18" name="TextBox 17">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02 of 33</a:t>
            </a:r>
          </a:p>
        </p:txBody>
      </p:sp>
      <p:sp>
        <p:nvSpPr>
          <p:cNvPr id="19" name="Rectangle 18"/>
          <p:cNvSpPr/>
          <p:nvPr/>
        </p:nvSpPr>
        <p:spPr>
          <a:xfrm>
            <a:off x="6463250" y="1269759"/>
            <a:ext cx="5211257" cy="3188714"/>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252040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p:cNvPicPr>
            <a:picLocks noChangeAspect="1"/>
          </p:cNvPicPr>
          <p:nvPr/>
        </p:nvPicPr>
        <p:blipFill rotWithShape="1">
          <a:blip r:embed="rId3">
            <a:extLst>
              <a:ext uri="{28A0092B-C50C-407E-A947-70E740481C1C}">
                <a14:useLocalDpi xmlns:a14="http://schemas.microsoft.com/office/drawing/2010/main" val="0"/>
              </a:ext>
            </a:extLst>
          </a:blip>
          <a:srcRect l="553" t="1389" r="1203" b="29127"/>
          <a:stretch/>
        </p:blipFill>
        <p:spPr>
          <a:xfrm>
            <a:off x="0" y="736600"/>
            <a:ext cx="12192000" cy="5746892"/>
          </a:xfrm>
          <a:prstGeom prst="rect">
            <a:avLst/>
          </a:prstGeom>
        </p:spPr>
      </p:pic>
      <p:sp>
        <p:nvSpPr>
          <p:cNvPr id="2" name="Title 1"/>
          <p:cNvSpPr>
            <a:spLocks noGrp="1"/>
          </p:cNvSpPr>
          <p:nvPr>
            <p:ph type="title"/>
          </p:nvPr>
        </p:nvSpPr>
        <p:spPr/>
        <p:txBody>
          <a:bodyPr/>
          <a:lstStyle/>
          <a:p>
            <a:r>
              <a:rPr lang="en-IN"/>
              <a:t>Course Structure</a:t>
            </a:r>
          </a:p>
        </p:txBody>
      </p:sp>
      <p:sp>
        <p:nvSpPr>
          <p:cNvPr id="9" name="Rectangle 8">
            <a:extLst>
              <a:ext uri="{FF2B5EF4-FFF2-40B4-BE49-F238E27FC236}">
                <a16:creationId xmlns:a16="http://schemas.microsoft.com/office/drawing/2014/main" id="{2F7FD296-FAA1-4E12-A64B-1053BEE73956}"/>
              </a:ext>
            </a:extLst>
          </p:cNvPr>
          <p:cNvSpPr/>
          <p:nvPr/>
        </p:nvSpPr>
        <p:spPr>
          <a:xfrm>
            <a:off x="0" y="4572000"/>
            <a:ext cx="12192000" cy="1586128"/>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3" name="Rectangle 2"/>
          <p:cNvSpPr/>
          <p:nvPr/>
        </p:nvSpPr>
        <p:spPr>
          <a:xfrm>
            <a:off x="677767" y="5509281"/>
            <a:ext cx="2081019" cy="389850"/>
          </a:xfrm>
          <a:prstGeom prst="rect">
            <a:avLst/>
          </a:prstGeom>
        </p:spPr>
        <p:txBody>
          <a:bodyPr wrap="none">
            <a:spAutoFit/>
          </a:bodyPr>
          <a:lstStyle/>
          <a:p>
            <a:pPr algn="ctr">
              <a:lnSpc>
                <a:spcPct val="115000"/>
              </a:lnSpc>
            </a:pPr>
            <a:r>
              <a:rPr lang="en-IN" b="1">
                <a:solidFill>
                  <a:schemeClr val="bg1"/>
                </a:solidFill>
                <a:uFill>
                  <a:solidFill>
                    <a:srgbClr val="000000"/>
                  </a:solidFill>
                </a:uFill>
                <a:latin typeface="Avenir LT Std 35 Light" panose="020B0402020203020204" pitchFamily="34" charset="0"/>
                <a:ea typeface="Calibri" panose="020F0502020204030204" pitchFamily="34" charset="0"/>
              </a:rPr>
              <a:t>Gender Identities</a:t>
            </a:r>
          </a:p>
        </p:txBody>
      </p:sp>
      <p:sp>
        <p:nvSpPr>
          <p:cNvPr id="4" name="Rectangle 3"/>
          <p:cNvSpPr/>
          <p:nvPr/>
        </p:nvSpPr>
        <p:spPr>
          <a:xfrm>
            <a:off x="3565363" y="5509281"/>
            <a:ext cx="2083263" cy="389850"/>
          </a:xfrm>
          <a:prstGeom prst="rect">
            <a:avLst/>
          </a:prstGeom>
        </p:spPr>
        <p:txBody>
          <a:bodyPr wrap="none">
            <a:spAutoFit/>
          </a:bodyPr>
          <a:lstStyle/>
          <a:p>
            <a:pPr algn="ctr">
              <a:lnSpc>
                <a:spcPct val="115000"/>
              </a:lnSpc>
            </a:pPr>
            <a:r>
              <a:rPr lang="en-IN" b="1">
                <a:solidFill>
                  <a:schemeClr val="bg1"/>
                </a:solidFill>
                <a:uFill>
                  <a:solidFill>
                    <a:srgbClr val="000000"/>
                  </a:solidFill>
                </a:uFill>
                <a:latin typeface="Avenir LT Std 35 Light" panose="020B0402020203020204" pitchFamily="34" charset="0"/>
                <a:ea typeface="Calibri" panose="020F0502020204030204" pitchFamily="34" charset="0"/>
              </a:rPr>
              <a:t>Gender Pronouns</a:t>
            </a:r>
          </a:p>
        </p:txBody>
      </p:sp>
      <p:sp>
        <p:nvSpPr>
          <p:cNvPr id="5" name="Rectangle 4"/>
          <p:cNvSpPr/>
          <p:nvPr/>
        </p:nvSpPr>
        <p:spPr>
          <a:xfrm>
            <a:off x="6391083" y="5509281"/>
            <a:ext cx="2209259" cy="389850"/>
          </a:xfrm>
          <a:prstGeom prst="rect">
            <a:avLst/>
          </a:prstGeom>
        </p:spPr>
        <p:txBody>
          <a:bodyPr wrap="none">
            <a:spAutoFit/>
          </a:bodyPr>
          <a:lstStyle/>
          <a:p>
            <a:pPr algn="ctr">
              <a:lnSpc>
                <a:spcPct val="115000"/>
              </a:lnSpc>
            </a:pPr>
            <a:r>
              <a:rPr lang="en-IN" b="1">
                <a:solidFill>
                  <a:schemeClr val="bg1"/>
                </a:solidFill>
                <a:uFill>
                  <a:solidFill>
                    <a:srgbClr val="000000"/>
                  </a:solidFill>
                </a:uFill>
                <a:latin typeface="Avenir LT Std 35 Light" panose="020B0402020203020204" pitchFamily="34" charset="0"/>
                <a:ea typeface="Calibri" panose="020F0502020204030204" pitchFamily="34" charset="0"/>
              </a:rPr>
              <a:t>Shift your Thinking</a:t>
            </a:r>
          </a:p>
        </p:txBody>
      </p:sp>
      <p:sp>
        <p:nvSpPr>
          <p:cNvPr id="15" name="TextBox 14">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04 of 33</a:t>
            </a:r>
          </a:p>
        </p:txBody>
      </p:sp>
      <p:sp>
        <p:nvSpPr>
          <p:cNvPr id="16" name="Oval 15"/>
          <p:cNvSpPr/>
          <p:nvPr/>
        </p:nvSpPr>
        <p:spPr>
          <a:xfrm flipH="1">
            <a:off x="926639" y="3776297"/>
            <a:ext cx="1583277" cy="1583277"/>
          </a:xfrm>
          <a:prstGeom prst="ellipse">
            <a:avLst/>
          </a:prstGeom>
          <a:solidFill>
            <a:srgbClr val="7778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p:cNvSpPr/>
          <p:nvPr/>
        </p:nvSpPr>
        <p:spPr>
          <a:xfrm flipH="1">
            <a:off x="3815357" y="3776297"/>
            <a:ext cx="1583277" cy="15832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p:cNvSpPr/>
          <p:nvPr/>
        </p:nvSpPr>
        <p:spPr>
          <a:xfrm flipH="1">
            <a:off x="6704075" y="3776297"/>
            <a:ext cx="1583277" cy="1583277"/>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1036" y="4109583"/>
            <a:ext cx="914479" cy="914479"/>
          </a:xfrm>
          <a:prstGeom prst="rect">
            <a:avLst/>
          </a:prstGeom>
        </p:spPr>
      </p:pic>
      <p:pic>
        <p:nvPicPr>
          <p:cNvPr id="34" name="Picture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9754" y="4104197"/>
            <a:ext cx="914479" cy="914479"/>
          </a:xfrm>
          <a:prstGeom prst="rect">
            <a:avLst/>
          </a:prstGeom>
        </p:spPr>
      </p:pic>
      <p:pic>
        <p:nvPicPr>
          <p:cNvPr id="35" name="Picture 3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5405" y="4134424"/>
            <a:ext cx="914479" cy="1086291"/>
          </a:xfrm>
          <a:prstGeom prst="rect">
            <a:avLst/>
          </a:prstGeom>
        </p:spPr>
      </p:pic>
      <p:sp>
        <p:nvSpPr>
          <p:cNvPr id="71" name="Rectangle 70"/>
          <p:cNvSpPr/>
          <p:nvPr/>
        </p:nvSpPr>
        <p:spPr>
          <a:xfrm>
            <a:off x="9791959" y="5516335"/>
            <a:ext cx="1184940" cy="389850"/>
          </a:xfrm>
          <a:prstGeom prst="rect">
            <a:avLst/>
          </a:prstGeom>
        </p:spPr>
        <p:txBody>
          <a:bodyPr wrap="none" anchor="ctr">
            <a:spAutoFit/>
          </a:bodyPr>
          <a:lstStyle/>
          <a:p>
            <a:pPr algn="ctr">
              <a:lnSpc>
                <a:spcPct val="115000"/>
              </a:lnSpc>
            </a:pPr>
            <a:r>
              <a:rPr lang="en-IN" b="1" dirty="0" smtClean="0">
                <a:solidFill>
                  <a:schemeClr val="bg1"/>
                </a:solidFill>
                <a:uFill>
                  <a:solidFill>
                    <a:srgbClr val="000000"/>
                  </a:solidFill>
                </a:uFill>
                <a:latin typeface="Avenir LT Std 35 Light" panose="020B0402020203020204" pitchFamily="34" charset="0"/>
                <a:ea typeface="Calibri" panose="020F0502020204030204" pitchFamily="34" charset="0"/>
              </a:rPr>
              <a:t>Summary</a:t>
            </a:r>
            <a:endParaRPr lang="en-IN" b="1" dirty="0">
              <a:solidFill>
                <a:schemeClr val="bg1"/>
              </a:solidFill>
              <a:uFill>
                <a:solidFill>
                  <a:srgbClr val="000000"/>
                </a:solidFill>
              </a:uFill>
              <a:latin typeface="Avenir LT Std 35 Light" panose="020B0402020203020204" pitchFamily="34" charset="0"/>
              <a:ea typeface="Calibri" panose="020F0502020204030204" pitchFamily="34" charset="0"/>
            </a:endParaRPr>
          </a:p>
        </p:txBody>
      </p:sp>
      <p:sp>
        <p:nvSpPr>
          <p:cNvPr id="72" name="Oval 71"/>
          <p:cNvSpPr/>
          <p:nvPr/>
        </p:nvSpPr>
        <p:spPr>
          <a:xfrm flipH="1">
            <a:off x="9592793" y="3776297"/>
            <a:ext cx="1583277" cy="1583277"/>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73" name="Group 72">
            <a:extLst>
              <a:ext uri="{FF2B5EF4-FFF2-40B4-BE49-F238E27FC236}">
                <a16:creationId xmlns:a16="http://schemas.microsoft.com/office/drawing/2014/main" id="{034886A3-4A81-4B26-B4B8-F8A25E4890FF}"/>
              </a:ext>
            </a:extLst>
          </p:cNvPr>
          <p:cNvGrpSpPr/>
          <p:nvPr/>
        </p:nvGrpSpPr>
        <p:grpSpPr>
          <a:xfrm>
            <a:off x="10111662" y="4228870"/>
            <a:ext cx="708886" cy="695611"/>
            <a:chOff x="12432332" y="3091329"/>
            <a:chExt cx="1329719" cy="1304818"/>
          </a:xfrm>
        </p:grpSpPr>
        <p:grpSp>
          <p:nvGrpSpPr>
            <p:cNvPr id="74" name="Group 9">
              <a:extLst>
                <a:ext uri="{FF2B5EF4-FFF2-40B4-BE49-F238E27FC236}">
                  <a16:creationId xmlns:a16="http://schemas.microsoft.com/office/drawing/2014/main" id="{FF6D19E9-E24F-4075-B7B3-813035E3C14C}"/>
                </a:ext>
              </a:extLst>
            </p:cNvPr>
            <p:cNvGrpSpPr>
              <a:grpSpLocks noChangeAspect="1"/>
            </p:cNvGrpSpPr>
            <p:nvPr/>
          </p:nvGrpSpPr>
          <p:grpSpPr bwMode="auto">
            <a:xfrm>
              <a:off x="12612244" y="3542470"/>
              <a:ext cx="168095" cy="153956"/>
              <a:chOff x="2278" y="-267"/>
              <a:chExt cx="214" cy="196"/>
            </a:xfrm>
            <a:solidFill>
              <a:schemeClr val="bg1"/>
            </a:solidFill>
          </p:grpSpPr>
          <p:sp>
            <p:nvSpPr>
              <p:cNvPr id="92" name="Freeform 10">
                <a:extLst>
                  <a:ext uri="{FF2B5EF4-FFF2-40B4-BE49-F238E27FC236}">
                    <a16:creationId xmlns:a16="http://schemas.microsoft.com/office/drawing/2014/main" id="{F9081BB4-1E40-4A7A-8614-4C06B8A6C73B}"/>
                  </a:ext>
                </a:extLst>
              </p:cNvPr>
              <p:cNvSpPr>
                <a:spLocks/>
              </p:cNvSpPr>
              <p:nvPr/>
            </p:nvSpPr>
            <p:spPr bwMode="auto">
              <a:xfrm>
                <a:off x="2278" y="-267"/>
                <a:ext cx="195" cy="196"/>
              </a:xfrm>
              <a:custGeom>
                <a:avLst/>
                <a:gdLst>
                  <a:gd name="T0" fmla="*/ 48 w 95"/>
                  <a:gd name="T1" fmla="*/ 95 h 95"/>
                  <a:gd name="T2" fmla="*/ 0 w 95"/>
                  <a:gd name="T3" fmla="*/ 47 h 95"/>
                  <a:gd name="T4" fmla="*/ 48 w 95"/>
                  <a:gd name="T5" fmla="*/ 0 h 95"/>
                  <a:gd name="T6" fmla="*/ 80 w 95"/>
                  <a:gd name="T7" fmla="*/ 12 h 95"/>
                  <a:gd name="T8" fmla="*/ 81 w 95"/>
                  <a:gd name="T9" fmla="*/ 17 h 95"/>
                  <a:gd name="T10" fmla="*/ 76 w 95"/>
                  <a:gd name="T11" fmla="*/ 17 h 95"/>
                  <a:gd name="T12" fmla="*/ 48 w 95"/>
                  <a:gd name="T13" fmla="*/ 7 h 95"/>
                  <a:gd name="T14" fmla="*/ 7 w 95"/>
                  <a:gd name="T15" fmla="*/ 47 h 95"/>
                  <a:gd name="T16" fmla="*/ 48 w 95"/>
                  <a:gd name="T17" fmla="*/ 88 h 95"/>
                  <a:gd name="T18" fmla="*/ 88 w 95"/>
                  <a:gd name="T19" fmla="*/ 47 h 95"/>
                  <a:gd name="T20" fmla="*/ 88 w 95"/>
                  <a:gd name="T21" fmla="*/ 39 h 95"/>
                  <a:gd name="T22" fmla="*/ 90 w 95"/>
                  <a:gd name="T23" fmla="*/ 35 h 95"/>
                  <a:gd name="T24" fmla="*/ 95 w 95"/>
                  <a:gd name="T25" fmla="*/ 37 h 95"/>
                  <a:gd name="T26" fmla="*/ 95 w 95"/>
                  <a:gd name="T27" fmla="*/ 47 h 95"/>
                  <a:gd name="T28" fmla="*/ 48 w 95"/>
                  <a:gd name="T2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95">
                    <a:moveTo>
                      <a:pt x="48" y="95"/>
                    </a:moveTo>
                    <a:cubicBezTo>
                      <a:pt x="22" y="95"/>
                      <a:pt x="0" y="73"/>
                      <a:pt x="0" y="47"/>
                    </a:cubicBezTo>
                    <a:cubicBezTo>
                      <a:pt x="0" y="21"/>
                      <a:pt x="22" y="0"/>
                      <a:pt x="48" y="0"/>
                    </a:cubicBezTo>
                    <a:cubicBezTo>
                      <a:pt x="60" y="0"/>
                      <a:pt x="72" y="4"/>
                      <a:pt x="80" y="12"/>
                    </a:cubicBezTo>
                    <a:cubicBezTo>
                      <a:pt x="82" y="14"/>
                      <a:pt x="82" y="16"/>
                      <a:pt x="81" y="17"/>
                    </a:cubicBezTo>
                    <a:cubicBezTo>
                      <a:pt x="79" y="19"/>
                      <a:pt x="77" y="19"/>
                      <a:pt x="76" y="17"/>
                    </a:cubicBezTo>
                    <a:cubicBezTo>
                      <a:pt x="68" y="10"/>
                      <a:pt x="58" y="7"/>
                      <a:pt x="48" y="7"/>
                    </a:cubicBezTo>
                    <a:cubicBezTo>
                      <a:pt x="26" y="7"/>
                      <a:pt x="7" y="25"/>
                      <a:pt x="7" y="47"/>
                    </a:cubicBezTo>
                    <a:cubicBezTo>
                      <a:pt x="7" y="69"/>
                      <a:pt x="26" y="88"/>
                      <a:pt x="48" y="88"/>
                    </a:cubicBezTo>
                    <a:cubicBezTo>
                      <a:pt x="70" y="88"/>
                      <a:pt x="88" y="69"/>
                      <a:pt x="88" y="47"/>
                    </a:cubicBezTo>
                    <a:cubicBezTo>
                      <a:pt x="88" y="44"/>
                      <a:pt x="88" y="41"/>
                      <a:pt x="88" y="39"/>
                    </a:cubicBezTo>
                    <a:cubicBezTo>
                      <a:pt x="87" y="37"/>
                      <a:pt x="89" y="35"/>
                      <a:pt x="90" y="35"/>
                    </a:cubicBezTo>
                    <a:cubicBezTo>
                      <a:pt x="92" y="34"/>
                      <a:pt x="94" y="36"/>
                      <a:pt x="95" y="37"/>
                    </a:cubicBezTo>
                    <a:cubicBezTo>
                      <a:pt x="95" y="41"/>
                      <a:pt x="95" y="44"/>
                      <a:pt x="95" y="47"/>
                    </a:cubicBezTo>
                    <a:cubicBezTo>
                      <a:pt x="95" y="73"/>
                      <a:pt x="74" y="95"/>
                      <a:pt x="48" y="9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baseline="-25000"/>
              </a:p>
            </p:txBody>
          </p:sp>
          <p:sp>
            <p:nvSpPr>
              <p:cNvPr id="93" name="Freeform 11">
                <a:extLst>
                  <a:ext uri="{FF2B5EF4-FFF2-40B4-BE49-F238E27FC236}">
                    <a16:creationId xmlns:a16="http://schemas.microsoft.com/office/drawing/2014/main" id="{8A4A58DD-26B4-4D18-80C9-DEB02AE44E2A}"/>
                  </a:ext>
                </a:extLst>
              </p:cNvPr>
              <p:cNvSpPr>
                <a:spLocks/>
              </p:cNvSpPr>
              <p:nvPr/>
            </p:nvSpPr>
            <p:spPr bwMode="auto">
              <a:xfrm>
                <a:off x="2327" y="-253"/>
                <a:ext cx="165" cy="114"/>
              </a:xfrm>
              <a:custGeom>
                <a:avLst/>
                <a:gdLst>
                  <a:gd name="T0" fmla="*/ 28 w 80"/>
                  <a:gd name="T1" fmla="*/ 55 h 55"/>
                  <a:gd name="T2" fmla="*/ 26 w 80"/>
                  <a:gd name="T3" fmla="*/ 55 h 55"/>
                  <a:gd name="T4" fmla="*/ 2 w 80"/>
                  <a:gd name="T5" fmla="*/ 35 h 55"/>
                  <a:gd name="T6" fmla="*/ 1 w 80"/>
                  <a:gd name="T7" fmla="*/ 30 h 55"/>
                  <a:gd name="T8" fmla="*/ 6 w 80"/>
                  <a:gd name="T9" fmla="*/ 29 h 55"/>
                  <a:gd name="T10" fmla="*/ 28 w 80"/>
                  <a:gd name="T11" fmla="*/ 47 h 55"/>
                  <a:gd name="T12" fmla="*/ 74 w 80"/>
                  <a:gd name="T13" fmla="*/ 2 h 55"/>
                  <a:gd name="T14" fmla="*/ 78 w 80"/>
                  <a:gd name="T15" fmla="*/ 2 h 55"/>
                  <a:gd name="T16" fmla="*/ 78 w 80"/>
                  <a:gd name="T17" fmla="*/ 6 h 55"/>
                  <a:gd name="T18" fmla="*/ 30 w 80"/>
                  <a:gd name="T19" fmla="*/ 54 h 55"/>
                  <a:gd name="T20" fmla="*/ 28 w 80"/>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55">
                    <a:moveTo>
                      <a:pt x="28" y="55"/>
                    </a:moveTo>
                    <a:cubicBezTo>
                      <a:pt x="27" y="55"/>
                      <a:pt x="26" y="55"/>
                      <a:pt x="26" y="55"/>
                    </a:cubicBezTo>
                    <a:cubicBezTo>
                      <a:pt x="2" y="35"/>
                      <a:pt x="2" y="35"/>
                      <a:pt x="2" y="35"/>
                    </a:cubicBezTo>
                    <a:cubicBezTo>
                      <a:pt x="0" y="33"/>
                      <a:pt x="0" y="31"/>
                      <a:pt x="1" y="30"/>
                    </a:cubicBezTo>
                    <a:cubicBezTo>
                      <a:pt x="3" y="28"/>
                      <a:pt x="5" y="28"/>
                      <a:pt x="6" y="29"/>
                    </a:cubicBezTo>
                    <a:cubicBezTo>
                      <a:pt x="28" y="47"/>
                      <a:pt x="28" y="47"/>
                      <a:pt x="28" y="47"/>
                    </a:cubicBezTo>
                    <a:cubicBezTo>
                      <a:pt x="74" y="2"/>
                      <a:pt x="74" y="2"/>
                      <a:pt x="74" y="2"/>
                    </a:cubicBezTo>
                    <a:cubicBezTo>
                      <a:pt x="75" y="0"/>
                      <a:pt x="77" y="0"/>
                      <a:pt x="78" y="2"/>
                    </a:cubicBezTo>
                    <a:cubicBezTo>
                      <a:pt x="80" y="3"/>
                      <a:pt x="80" y="5"/>
                      <a:pt x="78" y="6"/>
                    </a:cubicBezTo>
                    <a:cubicBezTo>
                      <a:pt x="30" y="54"/>
                      <a:pt x="30" y="54"/>
                      <a:pt x="30" y="54"/>
                    </a:cubicBezTo>
                    <a:cubicBezTo>
                      <a:pt x="30" y="55"/>
                      <a:pt x="29" y="55"/>
                      <a:pt x="28" y="5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baseline="-25000"/>
              </a:p>
            </p:txBody>
          </p:sp>
        </p:grpSp>
        <p:grpSp>
          <p:nvGrpSpPr>
            <p:cNvPr id="75" name="Group 9">
              <a:extLst>
                <a:ext uri="{FF2B5EF4-FFF2-40B4-BE49-F238E27FC236}">
                  <a16:creationId xmlns:a16="http://schemas.microsoft.com/office/drawing/2014/main" id="{E85F439C-2D43-40A3-B662-F9FD2FA09203}"/>
                </a:ext>
              </a:extLst>
            </p:cNvPr>
            <p:cNvGrpSpPr>
              <a:grpSpLocks noChangeAspect="1"/>
            </p:cNvGrpSpPr>
            <p:nvPr/>
          </p:nvGrpSpPr>
          <p:grpSpPr bwMode="auto">
            <a:xfrm>
              <a:off x="12612244" y="3744169"/>
              <a:ext cx="168095" cy="153956"/>
              <a:chOff x="2278" y="-267"/>
              <a:chExt cx="214" cy="196"/>
            </a:xfrm>
            <a:solidFill>
              <a:schemeClr val="bg1"/>
            </a:solidFill>
          </p:grpSpPr>
          <p:sp>
            <p:nvSpPr>
              <p:cNvPr id="90" name="Freeform 10">
                <a:extLst>
                  <a:ext uri="{FF2B5EF4-FFF2-40B4-BE49-F238E27FC236}">
                    <a16:creationId xmlns:a16="http://schemas.microsoft.com/office/drawing/2014/main" id="{017F3BA2-6A2C-43F4-86D3-04E3FF24E5DE}"/>
                  </a:ext>
                </a:extLst>
              </p:cNvPr>
              <p:cNvSpPr>
                <a:spLocks/>
              </p:cNvSpPr>
              <p:nvPr/>
            </p:nvSpPr>
            <p:spPr bwMode="auto">
              <a:xfrm>
                <a:off x="2278" y="-267"/>
                <a:ext cx="195" cy="196"/>
              </a:xfrm>
              <a:custGeom>
                <a:avLst/>
                <a:gdLst>
                  <a:gd name="T0" fmla="*/ 48 w 95"/>
                  <a:gd name="T1" fmla="*/ 95 h 95"/>
                  <a:gd name="T2" fmla="*/ 0 w 95"/>
                  <a:gd name="T3" fmla="*/ 47 h 95"/>
                  <a:gd name="T4" fmla="*/ 48 w 95"/>
                  <a:gd name="T5" fmla="*/ 0 h 95"/>
                  <a:gd name="T6" fmla="*/ 80 w 95"/>
                  <a:gd name="T7" fmla="*/ 12 h 95"/>
                  <a:gd name="T8" fmla="*/ 81 w 95"/>
                  <a:gd name="T9" fmla="*/ 17 h 95"/>
                  <a:gd name="T10" fmla="*/ 76 w 95"/>
                  <a:gd name="T11" fmla="*/ 17 h 95"/>
                  <a:gd name="T12" fmla="*/ 48 w 95"/>
                  <a:gd name="T13" fmla="*/ 7 h 95"/>
                  <a:gd name="T14" fmla="*/ 7 w 95"/>
                  <a:gd name="T15" fmla="*/ 47 h 95"/>
                  <a:gd name="T16" fmla="*/ 48 w 95"/>
                  <a:gd name="T17" fmla="*/ 88 h 95"/>
                  <a:gd name="T18" fmla="*/ 88 w 95"/>
                  <a:gd name="T19" fmla="*/ 47 h 95"/>
                  <a:gd name="T20" fmla="*/ 88 w 95"/>
                  <a:gd name="T21" fmla="*/ 39 h 95"/>
                  <a:gd name="T22" fmla="*/ 90 w 95"/>
                  <a:gd name="T23" fmla="*/ 35 h 95"/>
                  <a:gd name="T24" fmla="*/ 95 w 95"/>
                  <a:gd name="T25" fmla="*/ 37 h 95"/>
                  <a:gd name="T26" fmla="*/ 95 w 95"/>
                  <a:gd name="T27" fmla="*/ 47 h 95"/>
                  <a:gd name="T28" fmla="*/ 48 w 95"/>
                  <a:gd name="T2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95">
                    <a:moveTo>
                      <a:pt x="48" y="95"/>
                    </a:moveTo>
                    <a:cubicBezTo>
                      <a:pt x="22" y="95"/>
                      <a:pt x="0" y="73"/>
                      <a:pt x="0" y="47"/>
                    </a:cubicBezTo>
                    <a:cubicBezTo>
                      <a:pt x="0" y="21"/>
                      <a:pt x="22" y="0"/>
                      <a:pt x="48" y="0"/>
                    </a:cubicBezTo>
                    <a:cubicBezTo>
                      <a:pt x="60" y="0"/>
                      <a:pt x="72" y="4"/>
                      <a:pt x="80" y="12"/>
                    </a:cubicBezTo>
                    <a:cubicBezTo>
                      <a:pt x="82" y="14"/>
                      <a:pt x="82" y="16"/>
                      <a:pt x="81" y="17"/>
                    </a:cubicBezTo>
                    <a:cubicBezTo>
                      <a:pt x="79" y="19"/>
                      <a:pt x="77" y="19"/>
                      <a:pt x="76" y="17"/>
                    </a:cubicBezTo>
                    <a:cubicBezTo>
                      <a:pt x="68" y="10"/>
                      <a:pt x="58" y="7"/>
                      <a:pt x="48" y="7"/>
                    </a:cubicBezTo>
                    <a:cubicBezTo>
                      <a:pt x="26" y="7"/>
                      <a:pt x="7" y="25"/>
                      <a:pt x="7" y="47"/>
                    </a:cubicBezTo>
                    <a:cubicBezTo>
                      <a:pt x="7" y="69"/>
                      <a:pt x="26" y="88"/>
                      <a:pt x="48" y="88"/>
                    </a:cubicBezTo>
                    <a:cubicBezTo>
                      <a:pt x="70" y="88"/>
                      <a:pt x="88" y="69"/>
                      <a:pt x="88" y="47"/>
                    </a:cubicBezTo>
                    <a:cubicBezTo>
                      <a:pt x="88" y="44"/>
                      <a:pt x="88" y="41"/>
                      <a:pt x="88" y="39"/>
                    </a:cubicBezTo>
                    <a:cubicBezTo>
                      <a:pt x="87" y="37"/>
                      <a:pt x="89" y="35"/>
                      <a:pt x="90" y="35"/>
                    </a:cubicBezTo>
                    <a:cubicBezTo>
                      <a:pt x="92" y="34"/>
                      <a:pt x="94" y="36"/>
                      <a:pt x="95" y="37"/>
                    </a:cubicBezTo>
                    <a:cubicBezTo>
                      <a:pt x="95" y="41"/>
                      <a:pt x="95" y="44"/>
                      <a:pt x="95" y="47"/>
                    </a:cubicBezTo>
                    <a:cubicBezTo>
                      <a:pt x="95" y="73"/>
                      <a:pt x="74" y="95"/>
                      <a:pt x="48" y="9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baseline="-25000"/>
              </a:p>
            </p:txBody>
          </p:sp>
          <p:sp>
            <p:nvSpPr>
              <p:cNvPr id="91" name="Freeform 11">
                <a:extLst>
                  <a:ext uri="{FF2B5EF4-FFF2-40B4-BE49-F238E27FC236}">
                    <a16:creationId xmlns:a16="http://schemas.microsoft.com/office/drawing/2014/main" id="{4860889C-C56E-42CA-8680-E94F6718E6EB}"/>
                  </a:ext>
                </a:extLst>
              </p:cNvPr>
              <p:cNvSpPr>
                <a:spLocks/>
              </p:cNvSpPr>
              <p:nvPr/>
            </p:nvSpPr>
            <p:spPr bwMode="auto">
              <a:xfrm>
                <a:off x="2327" y="-253"/>
                <a:ext cx="165" cy="114"/>
              </a:xfrm>
              <a:custGeom>
                <a:avLst/>
                <a:gdLst>
                  <a:gd name="T0" fmla="*/ 28 w 80"/>
                  <a:gd name="T1" fmla="*/ 55 h 55"/>
                  <a:gd name="T2" fmla="*/ 26 w 80"/>
                  <a:gd name="T3" fmla="*/ 55 h 55"/>
                  <a:gd name="T4" fmla="*/ 2 w 80"/>
                  <a:gd name="T5" fmla="*/ 35 h 55"/>
                  <a:gd name="T6" fmla="*/ 1 w 80"/>
                  <a:gd name="T7" fmla="*/ 30 h 55"/>
                  <a:gd name="T8" fmla="*/ 6 w 80"/>
                  <a:gd name="T9" fmla="*/ 29 h 55"/>
                  <a:gd name="T10" fmla="*/ 28 w 80"/>
                  <a:gd name="T11" fmla="*/ 47 h 55"/>
                  <a:gd name="T12" fmla="*/ 74 w 80"/>
                  <a:gd name="T13" fmla="*/ 2 h 55"/>
                  <a:gd name="T14" fmla="*/ 78 w 80"/>
                  <a:gd name="T15" fmla="*/ 2 h 55"/>
                  <a:gd name="T16" fmla="*/ 78 w 80"/>
                  <a:gd name="T17" fmla="*/ 6 h 55"/>
                  <a:gd name="T18" fmla="*/ 30 w 80"/>
                  <a:gd name="T19" fmla="*/ 54 h 55"/>
                  <a:gd name="T20" fmla="*/ 28 w 80"/>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55">
                    <a:moveTo>
                      <a:pt x="28" y="55"/>
                    </a:moveTo>
                    <a:cubicBezTo>
                      <a:pt x="27" y="55"/>
                      <a:pt x="26" y="55"/>
                      <a:pt x="26" y="55"/>
                    </a:cubicBezTo>
                    <a:cubicBezTo>
                      <a:pt x="2" y="35"/>
                      <a:pt x="2" y="35"/>
                      <a:pt x="2" y="35"/>
                    </a:cubicBezTo>
                    <a:cubicBezTo>
                      <a:pt x="0" y="33"/>
                      <a:pt x="0" y="31"/>
                      <a:pt x="1" y="30"/>
                    </a:cubicBezTo>
                    <a:cubicBezTo>
                      <a:pt x="3" y="28"/>
                      <a:pt x="5" y="28"/>
                      <a:pt x="6" y="29"/>
                    </a:cubicBezTo>
                    <a:cubicBezTo>
                      <a:pt x="28" y="47"/>
                      <a:pt x="28" y="47"/>
                      <a:pt x="28" y="47"/>
                    </a:cubicBezTo>
                    <a:cubicBezTo>
                      <a:pt x="74" y="2"/>
                      <a:pt x="74" y="2"/>
                      <a:pt x="74" y="2"/>
                    </a:cubicBezTo>
                    <a:cubicBezTo>
                      <a:pt x="75" y="0"/>
                      <a:pt x="77" y="0"/>
                      <a:pt x="78" y="2"/>
                    </a:cubicBezTo>
                    <a:cubicBezTo>
                      <a:pt x="80" y="3"/>
                      <a:pt x="80" y="5"/>
                      <a:pt x="78" y="6"/>
                    </a:cubicBezTo>
                    <a:cubicBezTo>
                      <a:pt x="30" y="54"/>
                      <a:pt x="30" y="54"/>
                      <a:pt x="30" y="54"/>
                    </a:cubicBezTo>
                    <a:cubicBezTo>
                      <a:pt x="30" y="55"/>
                      <a:pt x="29" y="55"/>
                      <a:pt x="28" y="5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baseline="-25000"/>
              </a:p>
            </p:txBody>
          </p:sp>
        </p:grpSp>
        <p:grpSp>
          <p:nvGrpSpPr>
            <p:cNvPr id="76" name="Group 9">
              <a:extLst>
                <a:ext uri="{FF2B5EF4-FFF2-40B4-BE49-F238E27FC236}">
                  <a16:creationId xmlns:a16="http://schemas.microsoft.com/office/drawing/2014/main" id="{1278866D-C2B0-4D04-84F0-0AC4E717A9B1}"/>
                </a:ext>
              </a:extLst>
            </p:cNvPr>
            <p:cNvGrpSpPr>
              <a:grpSpLocks noChangeAspect="1"/>
            </p:cNvGrpSpPr>
            <p:nvPr/>
          </p:nvGrpSpPr>
          <p:grpSpPr bwMode="auto">
            <a:xfrm>
              <a:off x="12612244" y="3945868"/>
              <a:ext cx="168095" cy="153956"/>
              <a:chOff x="2278" y="-267"/>
              <a:chExt cx="214" cy="196"/>
            </a:xfrm>
            <a:solidFill>
              <a:schemeClr val="bg1"/>
            </a:solidFill>
          </p:grpSpPr>
          <p:sp>
            <p:nvSpPr>
              <p:cNvPr id="88" name="Freeform 10">
                <a:extLst>
                  <a:ext uri="{FF2B5EF4-FFF2-40B4-BE49-F238E27FC236}">
                    <a16:creationId xmlns:a16="http://schemas.microsoft.com/office/drawing/2014/main" id="{C5B8431A-6C59-45BD-B925-1AFF0B2B79C0}"/>
                  </a:ext>
                </a:extLst>
              </p:cNvPr>
              <p:cNvSpPr>
                <a:spLocks/>
              </p:cNvSpPr>
              <p:nvPr/>
            </p:nvSpPr>
            <p:spPr bwMode="auto">
              <a:xfrm>
                <a:off x="2278" y="-267"/>
                <a:ext cx="195" cy="196"/>
              </a:xfrm>
              <a:custGeom>
                <a:avLst/>
                <a:gdLst>
                  <a:gd name="T0" fmla="*/ 48 w 95"/>
                  <a:gd name="T1" fmla="*/ 95 h 95"/>
                  <a:gd name="T2" fmla="*/ 0 w 95"/>
                  <a:gd name="T3" fmla="*/ 47 h 95"/>
                  <a:gd name="T4" fmla="*/ 48 w 95"/>
                  <a:gd name="T5" fmla="*/ 0 h 95"/>
                  <a:gd name="T6" fmla="*/ 80 w 95"/>
                  <a:gd name="T7" fmla="*/ 12 h 95"/>
                  <a:gd name="T8" fmla="*/ 81 w 95"/>
                  <a:gd name="T9" fmla="*/ 17 h 95"/>
                  <a:gd name="T10" fmla="*/ 76 w 95"/>
                  <a:gd name="T11" fmla="*/ 17 h 95"/>
                  <a:gd name="T12" fmla="*/ 48 w 95"/>
                  <a:gd name="T13" fmla="*/ 7 h 95"/>
                  <a:gd name="T14" fmla="*/ 7 w 95"/>
                  <a:gd name="T15" fmla="*/ 47 h 95"/>
                  <a:gd name="T16" fmla="*/ 48 w 95"/>
                  <a:gd name="T17" fmla="*/ 88 h 95"/>
                  <a:gd name="T18" fmla="*/ 88 w 95"/>
                  <a:gd name="T19" fmla="*/ 47 h 95"/>
                  <a:gd name="T20" fmla="*/ 88 w 95"/>
                  <a:gd name="T21" fmla="*/ 39 h 95"/>
                  <a:gd name="T22" fmla="*/ 90 w 95"/>
                  <a:gd name="T23" fmla="*/ 35 h 95"/>
                  <a:gd name="T24" fmla="*/ 95 w 95"/>
                  <a:gd name="T25" fmla="*/ 37 h 95"/>
                  <a:gd name="T26" fmla="*/ 95 w 95"/>
                  <a:gd name="T27" fmla="*/ 47 h 95"/>
                  <a:gd name="T28" fmla="*/ 48 w 95"/>
                  <a:gd name="T2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95">
                    <a:moveTo>
                      <a:pt x="48" y="95"/>
                    </a:moveTo>
                    <a:cubicBezTo>
                      <a:pt x="22" y="95"/>
                      <a:pt x="0" y="73"/>
                      <a:pt x="0" y="47"/>
                    </a:cubicBezTo>
                    <a:cubicBezTo>
                      <a:pt x="0" y="21"/>
                      <a:pt x="22" y="0"/>
                      <a:pt x="48" y="0"/>
                    </a:cubicBezTo>
                    <a:cubicBezTo>
                      <a:pt x="60" y="0"/>
                      <a:pt x="72" y="4"/>
                      <a:pt x="80" y="12"/>
                    </a:cubicBezTo>
                    <a:cubicBezTo>
                      <a:pt x="82" y="14"/>
                      <a:pt x="82" y="16"/>
                      <a:pt x="81" y="17"/>
                    </a:cubicBezTo>
                    <a:cubicBezTo>
                      <a:pt x="79" y="19"/>
                      <a:pt x="77" y="19"/>
                      <a:pt x="76" y="17"/>
                    </a:cubicBezTo>
                    <a:cubicBezTo>
                      <a:pt x="68" y="10"/>
                      <a:pt x="58" y="7"/>
                      <a:pt x="48" y="7"/>
                    </a:cubicBezTo>
                    <a:cubicBezTo>
                      <a:pt x="26" y="7"/>
                      <a:pt x="7" y="25"/>
                      <a:pt x="7" y="47"/>
                    </a:cubicBezTo>
                    <a:cubicBezTo>
                      <a:pt x="7" y="69"/>
                      <a:pt x="26" y="88"/>
                      <a:pt x="48" y="88"/>
                    </a:cubicBezTo>
                    <a:cubicBezTo>
                      <a:pt x="70" y="88"/>
                      <a:pt x="88" y="69"/>
                      <a:pt x="88" y="47"/>
                    </a:cubicBezTo>
                    <a:cubicBezTo>
                      <a:pt x="88" y="44"/>
                      <a:pt x="88" y="41"/>
                      <a:pt x="88" y="39"/>
                    </a:cubicBezTo>
                    <a:cubicBezTo>
                      <a:pt x="87" y="37"/>
                      <a:pt x="89" y="35"/>
                      <a:pt x="90" y="35"/>
                    </a:cubicBezTo>
                    <a:cubicBezTo>
                      <a:pt x="92" y="34"/>
                      <a:pt x="94" y="36"/>
                      <a:pt x="95" y="37"/>
                    </a:cubicBezTo>
                    <a:cubicBezTo>
                      <a:pt x="95" y="41"/>
                      <a:pt x="95" y="44"/>
                      <a:pt x="95" y="47"/>
                    </a:cubicBezTo>
                    <a:cubicBezTo>
                      <a:pt x="95" y="73"/>
                      <a:pt x="74" y="95"/>
                      <a:pt x="48" y="9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baseline="-25000"/>
              </a:p>
            </p:txBody>
          </p:sp>
          <p:sp>
            <p:nvSpPr>
              <p:cNvPr id="89" name="Freeform 11">
                <a:extLst>
                  <a:ext uri="{FF2B5EF4-FFF2-40B4-BE49-F238E27FC236}">
                    <a16:creationId xmlns:a16="http://schemas.microsoft.com/office/drawing/2014/main" id="{1A67676F-850D-48EE-B7E4-5904C12F9FBB}"/>
                  </a:ext>
                </a:extLst>
              </p:cNvPr>
              <p:cNvSpPr>
                <a:spLocks/>
              </p:cNvSpPr>
              <p:nvPr/>
            </p:nvSpPr>
            <p:spPr bwMode="auto">
              <a:xfrm>
                <a:off x="2327" y="-253"/>
                <a:ext cx="165" cy="114"/>
              </a:xfrm>
              <a:custGeom>
                <a:avLst/>
                <a:gdLst>
                  <a:gd name="T0" fmla="*/ 28 w 80"/>
                  <a:gd name="T1" fmla="*/ 55 h 55"/>
                  <a:gd name="T2" fmla="*/ 26 w 80"/>
                  <a:gd name="T3" fmla="*/ 55 h 55"/>
                  <a:gd name="T4" fmla="*/ 2 w 80"/>
                  <a:gd name="T5" fmla="*/ 35 h 55"/>
                  <a:gd name="T6" fmla="*/ 1 w 80"/>
                  <a:gd name="T7" fmla="*/ 30 h 55"/>
                  <a:gd name="T8" fmla="*/ 6 w 80"/>
                  <a:gd name="T9" fmla="*/ 29 h 55"/>
                  <a:gd name="T10" fmla="*/ 28 w 80"/>
                  <a:gd name="T11" fmla="*/ 47 h 55"/>
                  <a:gd name="T12" fmla="*/ 74 w 80"/>
                  <a:gd name="T13" fmla="*/ 2 h 55"/>
                  <a:gd name="T14" fmla="*/ 78 w 80"/>
                  <a:gd name="T15" fmla="*/ 2 h 55"/>
                  <a:gd name="T16" fmla="*/ 78 w 80"/>
                  <a:gd name="T17" fmla="*/ 6 h 55"/>
                  <a:gd name="T18" fmla="*/ 30 w 80"/>
                  <a:gd name="T19" fmla="*/ 54 h 55"/>
                  <a:gd name="T20" fmla="*/ 28 w 80"/>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55">
                    <a:moveTo>
                      <a:pt x="28" y="55"/>
                    </a:moveTo>
                    <a:cubicBezTo>
                      <a:pt x="27" y="55"/>
                      <a:pt x="26" y="55"/>
                      <a:pt x="26" y="55"/>
                    </a:cubicBezTo>
                    <a:cubicBezTo>
                      <a:pt x="2" y="35"/>
                      <a:pt x="2" y="35"/>
                      <a:pt x="2" y="35"/>
                    </a:cubicBezTo>
                    <a:cubicBezTo>
                      <a:pt x="0" y="33"/>
                      <a:pt x="0" y="31"/>
                      <a:pt x="1" y="30"/>
                    </a:cubicBezTo>
                    <a:cubicBezTo>
                      <a:pt x="3" y="28"/>
                      <a:pt x="5" y="28"/>
                      <a:pt x="6" y="29"/>
                    </a:cubicBezTo>
                    <a:cubicBezTo>
                      <a:pt x="28" y="47"/>
                      <a:pt x="28" y="47"/>
                      <a:pt x="28" y="47"/>
                    </a:cubicBezTo>
                    <a:cubicBezTo>
                      <a:pt x="74" y="2"/>
                      <a:pt x="74" y="2"/>
                      <a:pt x="74" y="2"/>
                    </a:cubicBezTo>
                    <a:cubicBezTo>
                      <a:pt x="75" y="0"/>
                      <a:pt x="77" y="0"/>
                      <a:pt x="78" y="2"/>
                    </a:cubicBezTo>
                    <a:cubicBezTo>
                      <a:pt x="80" y="3"/>
                      <a:pt x="80" y="5"/>
                      <a:pt x="78" y="6"/>
                    </a:cubicBezTo>
                    <a:cubicBezTo>
                      <a:pt x="30" y="54"/>
                      <a:pt x="30" y="54"/>
                      <a:pt x="30" y="54"/>
                    </a:cubicBezTo>
                    <a:cubicBezTo>
                      <a:pt x="30" y="55"/>
                      <a:pt x="29" y="55"/>
                      <a:pt x="28" y="5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baseline="-25000"/>
              </a:p>
            </p:txBody>
          </p:sp>
        </p:grpSp>
        <p:grpSp>
          <p:nvGrpSpPr>
            <p:cNvPr id="77" name="Group 9">
              <a:extLst>
                <a:ext uri="{FF2B5EF4-FFF2-40B4-BE49-F238E27FC236}">
                  <a16:creationId xmlns:a16="http://schemas.microsoft.com/office/drawing/2014/main" id="{DE7C7A2B-A0C0-46E0-83CD-150E023AC6ED}"/>
                </a:ext>
              </a:extLst>
            </p:cNvPr>
            <p:cNvGrpSpPr>
              <a:grpSpLocks noChangeAspect="1"/>
            </p:cNvGrpSpPr>
            <p:nvPr/>
          </p:nvGrpSpPr>
          <p:grpSpPr bwMode="auto">
            <a:xfrm>
              <a:off x="12612244" y="4135001"/>
              <a:ext cx="168095" cy="153955"/>
              <a:chOff x="2278" y="-267"/>
              <a:chExt cx="214" cy="196"/>
            </a:xfrm>
            <a:solidFill>
              <a:schemeClr val="bg1"/>
            </a:solidFill>
          </p:grpSpPr>
          <p:sp>
            <p:nvSpPr>
              <p:cNvPr id="86" name="Freeform 10">
                <a:extLst>
                  <a:ext uri="{FF2B5EF4-FFF2-40B4-BE49-F238E27FC236}">
                    <a16:creationId xmlns:a16="http://schemas.microsoft.com/office/drawing/2014/main" id="{92C248BF-75B2-4F8A-B822-6B901838B00D}"/>
                  </a:ext>
                </a:extLst>
              </p:cNvPr>
              <p:cNvSpPr>
                <a:spLocks/>
              </p:cNvSpPr>
              <p:nvPr/>
            </p:nvSpPr>
            <p:spPr bwMode="auto">
              <a:xfrm>
                <a:off x="2278" y="-267"/>
                <a:ext cx="195" cy="196"/>
              </a:xfrm>
              <a:custGeom>
                <a:avLst/>
                <a:gdLst>
                  <a:gd name="T0" fmla="*/ 48 w 95"/>
                  <a:gd name="T1" fmla="*/ 95 h 95"/>
                  <a:gd name="T2" fmla="*/ 0 w 95"/>
                  <a:gd name="T3" fmla="*/ 47 h 95"/>
                  <a:gd name="T4" fmla="*/ 48 w 95"/>
                  <a:gd name="T5" fmla="*/ 0 h 95"/>
                  <a:gd name="T6" fmla="*/ 80 w 95"/>
                  <a:gd name="T7" fmla="*/ 12 h 95"/>
                  <a:gd name="T8" fmla="*/ 81 w 95"/>
                  <a:gd name="T9" fmla="*/ 17 h 95"/>
                  <a:gd name="T10" fmla="*/ 76 w 95"/>
                  <a:gd name="T11" fmla="*/ 17 h 95"/>
                  <a:gd name="T12" fmla="*/ 48 w 95"/>
                  <a:gd name="T13" fmla="*/ 7 h 95"/>
                  <a:gd name="T14" fmla="*/ 7 w 95"/>
                  <a:gd name="T15" fmla="*/ 47 h 95"/>
                  <a:gd name="T16" fmla="*/ 48 w 95"/>
                  <a:gd name="T17" fmla="*/ 88 h 95"/>
                  <a:gd name="T18" fmla="*/ 88 w 95"/>
                  <a:gd name="T19" fmla="*/ 47 h 95"/>
                  <a:gd name="T20" fmla="*/ 88 w 95"/>
                  <a:gd name="T21" fmla="*/ 39 h 95"/>
                  <a:gd name="T22" fmla="*/ 90 w 95"/>
                  <a:gd name="T23" fmla="*/ 35 h 95"/>
                  <a:gd name="T24" fmla="*/ 95 w 95"/>
                  <a:gd name="T25" fmla="*/ 37 h 95"/>
                  <a:gd name="T26" fmla="*/ 95 w 95"/>
                  <a:gd name="T27" fmla="*/ 47 h 95"/>
                  <a:gd name="T28" fmla="*/ 48 w 95"/>
                  <a:gd name="T2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95">
                    <a:moveTo>
                      <a:pt x="48" y="95"/>
                    </a:moveTo>
                    <a:cubicBezTo>
                      <a:pt x="22" y="95"/>
                      <a:pt x="0" y="73"/>
                      <a:pt x="0" y="47"/>
                    </a:cubicBezTo>
                    <a:cubicBezTo>
                      <a:pt x="0" y="21"/>
                      <a:pt x="22" y="0"/>
                      <a:pt x="48" y="0"/>
                    </a:cubicBezTo>
                    <a:cubicBezTo>
                      <a:pt x="60" y="0"/>
                      <a:pt x="72" y="4"/>
                      <a:pt x="80" y="12"/>
                    </a:cubicBezTo>
                    <a:cubicBezTo>
                      <a:pt x="82" y="14"/>
                      <a:pt x="82" y="16"/>
                      <a:pt x="81" y="17"/>
                    </a:cubicBezTo>
                    <a:cubicBezTo>
                      <a:pt x="79" y="19"/>
                      <a:pt x="77" y="19"/>
                      <a:pt x="76" y="17"/>
                    </a:cubicBezTo>
                    <a:cubicBezTo>
                      <a:pt x="68" y="10"/>
                      <a:pt x="58" y="7"/>
                      <a:pt x="48" y="7"/>
                    </a:cubicBezTo>
                    <a:cubicBezTo>
                      <a:pt x="26" y="7"/>
                      <a:pt x="7" y="25"/>
                      <a:pt x="7" y="47"/>
                    </a:cubicBezTo>
                    <a:cubicBezTo>
                      <a:pt x="7" y="69"/>
                      <a:pt x="26" y="88"/>
                      <a:pt x="48" y="88"/>
                    </a:cubicBezTo>
                    <a:cubicBezTo>
                      <a:pt x="70" y="88"/>
                      <a:pt x="88" y="69"/>
                      <a:pt x="88" y="47"/>
                    </a:cubicBezTo>
                    <a:cubicBezTo>
                      <a:pt x="88" y="44"/>
                      <a:pt x="88" y="41"/>
                      <a:pt x="88" y="39"/>
                    </a:cubicBezTo>
                    <a:cubicBezTo>
                      <a:pt x="87" y="37"/>
                      <a:pt x="89" y="35"/>
                      <a:pt x="90" y="35"/>
                    </a:cubicBezTo>
                    <a:cubicBezTo>
                      <a:pt x="92" y="34"/>
                      <a:pt x="94" y="36"/>
                      <a:pt x="95" y="37"/>
                    </a:cubicBezTo>
                    <a:cubicBezTo>
                      <a:pt x="95" y="41"/>
                      <a:pt x="95" y="44"/>
                      <a:pt x="95" y="47"/>
                    </a:cubicBezTo>
                    <a:cubicBezTo>
                      <a:pt x="95" y="73"/>
                      <a:pt x="74" y="95"/>
                      <a:pt x="48" y="9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baseline="-25000"/>
              </a:p>
            </p:txBody>
          </p:sp>
          <p:sp>
            <p:nvSpPr>
              <p:cNvPr id="87" name="Freeform 11">
                <a:extLst>
                  <a:ext uri="{FF2B5EF4-FFF2-40B4-BE49-F238E27FC236}">
                    <a16:creationId xmlns:a16="http://schemas.microsoft.com/office/drawing/2014/main" id="{FC7F8BE7-E591-4F13-AC12-D957874C1E68}"/>
                  </a:ext>
                </a:extLst>
              </p:cNvPr>
              <p:cNvSpPr>
                <a:spLocks/>
              </p:cNvSpPr>
              <p:nvPr/>
            </p:nvSpPr>
            <p:spPr bwMode="auto">
              <a:xfrm>
                <a:off x="2327" y="-253"/>
                <a:ext cx="165" cy="114"/>
              </a:xfrm>
              <a:custGeom>
                <a:avLst/>
                <a:gdLst>
                  <a:gd name="T0" fmla="*/ 28 w 80"/>
                  <a:gd name="T1" fmla="*/ 55 h 55"/>
                  <a:gd name="T2" fmla="*/ 26 w 80"/>
                  <a:gd name="T3" fmla="*/ 55 h 55"/>
                  <a:gd name="T4" fmla="*/ 2 w 80"/>
                  <a:gd name="T5" fmla="*/ 35 h 55"/>
                  <a:gd name="T6" fmla="*/ 1 w 80"/>
                  <a:gd name="T7" fmla="*/ 30 h 55"/>
                  <a:gd name="T8" fmla="*/ 6 w 80"/>
                  <a:gd name="T9" fmla="*/ 29 h 55"/>
                  <a:gd name="T10" fmla="*/ 28 w 80"/>
                  <a:gd name="T11" fmla="*/ 47 h 55"/>
                  <a:gd name="T12" fmla="*/ 74 w 80"/>
                  <a:gd name="T13" fmla="*/ 2 h 55"/>
                  <a:gd name="T14" fmla="*/ 78 w 80"/>
                  <a:gd name="T15" fmla="*/ 2 h 55"/>
                  <a:gd name="T16" fmla="*/ 78 w 80"/>
                  <a:gd name="T17" fmla="*/ 6 h 55"/>
                  <a:gd name="T18" fmla="*/ 30 w 80"/>
                  <a:gd name="T19" fmla="*/ 54 h 55"/>
                  <a:gd name="T20" fmla="*/ 28 w 80"/>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55">
                    <a:moveTo>
                      <a:pt x="28" y="55"/>
                    </a:moveTo>
                    <a:cubicBezTo>
                      <a:pt x="27" y="55"/>
                      <a:pt x="26" y="55"/>
                      <a:pt x="26" y="55"/>
                    </a:cubicBezTo>
                    <a:cubicBezTo>
                      <a:pt x="2" y="35"/>
                      <a:pt x="2" y="35"/>
                      <a:pt x="2" y="35"/>
                    </a:cubicBezTo>
                    <a:cubicBezTo>
                      <a:pt x="0" y="33"/>
                      <a:pt x="0" y="31"/>
                      <a:pt x="1" y="30"/>
                    </a:cubicBezTo>
                    <a:cubicBezTo>
                      <a:pt x="3" y="28"/>
                      <a:pt x="5" y="28"/>
                      <a:pt x="6" y="29"/>
                    </a:cubicBezTo>
                    <a:cubicBezTo>
                      <a:pt x="28" y="47"/>
                      <a:pt x="28" y="47"/>
                      <a:pt x="28" y="47"/>
                    </a:cubicBezTo>
                    <a:cubicBezTo>
                      <a:pt x="74" y="2"/>
                      <a:pt x="74" y="2"/>
                      <a:pt x="74" y="2"/>
                    </a:cubicBezTo>
                    <a:cubicBezTo>
                      <a:pt x="75" y="0"/>
                      <a:pt x="77" y="0"/>
                      <a:pt x="78" y="2"/>
                    </a:cubicBezTo>
                    <a:cubicBezTo>
                      <a:pt x="80" y="3"/>
                      <a:pt x="80" y="5"/>
                      <a:pt x="78" y="6"/>
                    </a:cubicBezTo>
                    <a:cubicBezTo>
                      <a:pt x="30" y="54"/>
                      <a:pt x="30" y="54"/>
                      <a:pt x="30" y="54"/>
                    </a:cubicBezTo>
                    <a:cubicBezTo>
                      <a:pt x="30" y="55"/>
                      <a:pt x="29" y="55"/>
                      <a:pt x="28" y="5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baseline="-25000"/>
              </a:p>
            </p:txBody>
          </p:sp>
        </p:grpSp>
        <p:grpSp>
          <p:nvGrpSpPr>
            <p:cNvPr id="78" name="Group 58">
              <a:extLst>
                <a:ext uri="{FF2B5EF4-FFF2-40B4-BE49-F238E27FC236}">
                  <a16:creationId xmlns:a16="http://schemas.microsoft.com/office/drawing/2014/main" id="{F9E43DB7-50FE-4100-971F-B2B338381336}"/>
                </a:ext>
              </a:extLst>
            </p:cNvPr>
            <p:cNvGrpSpPr>
              <a:grpSpLocks noChangeAspect="1"/>
            </p:cNvGrpSpPr>
            <p:nvPr/>
          </p:nvGrpSpPr>
          <p:grpSpPr bwMode="auto">
            <a:xfrm>
              <a:off x="12432332" y="3091329"/>
              <a:ext cx="1329719" cy="1304818"/>
              <a:chOff x="2999" y="1896"/>
              <a:chExt cx="1068" cy="1048"/>
            </a:xfrm>
            <a:solidFill>
              <a:schemeClr val="bg1"/>
            </a:solidFill>
          </p:grpSpPr>
          <p:sp>
            <p:nvSpPr>
              <p:cNvPr id="79" name="Freeform 59">
                <a:extLst>
                  <a:ext uri="{FF2B5EF4-FFF2-40B4-BE49-F238E27FC236}">
                    <a16:creationId xmlns:a16="http://schemas.microsoft.com/office/drawing/2014/main" id="{211796B0-1203-4996-84B4-0A2C7C067010}"/>
                  </a:ext>
                </a:extLst>
              </p:cNvPr>
              <p:cNvSpPr>
                <a:spLocks/>
              </p:cNvSpPr>
              <p:nvPr/>
            </p:nvSpPr>
            <p:spPr bwMode="auto">
              <a:xfrm>
                <a:off x="2999" y="1896"/>
                <a:ext cx="814" cy="1048"/>
              </a:xfrm>
              <a:custGeom>
                <a:avLst/>
                <a:gdLst>
                  <a:gd name="T0" fmla="*/ 369 w 404"/>
                  <a:gd name="T1" fmla="*/ 207 h 521"/>
                  <a:gd name="T2" fmla="*/ 370 w 404"/>
                  <a:gd name="T3" fmla="*/ 164 h 521"/>
                  <a:gd name="T4" fmla="*/ 353 w 404"/>
                  <a:gd name="T5" fmla="*/ 147 h 521"/>
                  <a:gd name="T6" fmla="*/ 297 w 404"/>
                  <a:gd name="T7" fmla="*/ 147 h 521"/>
                  <a:gd name="T8" fmla="*/ 249 w 404"/>
                  <a:gd name="T9" fmla="*/ 101 h 521"/>
                  <a:gd name="T10" fmla="*/ 248 w 404"/>
                  <a:gd name="T11" fmla="*/ 47 h 521"/>
                  <a:gd name="T12" fmla="*/ 232 w 404"/>
                  <a:gd name="T13" fmla="*/ 29 h 521"/>
                  <a:gd name="T14" fmla="*/ 56 w 404"/>
                  <a:gd name="T15" fmla="*/ 29 h 521"/>
                  <a:gd name="T16" fmla="*/ 29 w 404"/>
                  <a:gd name="T17" fmla="*/ 59 h 521"/>
                  <a:gd name="T18" fmla="*/ 29 w 404"/>
                  <a:gd name="T19" fmla="*/ 283 h 521"/>
                  <a:gd name="T20" fmla="*/ 29 w 404"/>
                  <a:gd name="T21" fmla="*/ 457 h 521"/>
                  <a:gd name="T22" fmla="*/ 62 w 404"/>
                  <a:gd name="T23" fmla="*/ 491 h 521"/>
                  <a:gd name="T24" fmla="*/ 336 w 404"/>
                  <a:gd name="T25" fmla="*/ 491 h 521"/>
                  <a:gd name="T26" fmla="*/ 369 w 404"/>
                  <a:gd name="T27" fmla="*/ 459 h 521"/>
                  <a:gd name="T28" fmla="*/ 390 w 404"/>
                  <a:gd name="T29" fmla="*/ 397 h 521"/>
                  <a:gd name="T30" fmla="*/ 394 w 404"/>
                  <a:gd name="T31" fmla="*/ 393 h 521"/>
                  <a:gd name="T32" fmla="*/ 397 w 404"/>
                  <a:gd name="T33" fmla="*/ 399 h 521"/>
                  <a:gd name="T34" fmla="*/ 396 w 404"/>
                  <a:gd name="T35" fmla="*/ 479 h 521"/>
                  <a:gd name="T36" fmla="*/ 353 w 404"/>
                  <a:gd name="T37" fmla="*/ 519 h 521"/>
                  <a:gd name="T38" fmla="*/ 243 w 404"/>
                  <a:gd name="T39" fmla="*/ 520 h 521"/>
                  <a:gd name="T40" fmla="*/ 53 w 404"/>
                  <a:gd name="T41" fmla="*/ 520 h 521"/>
                  <a:gd name="T42" fmla="*/ 1 w 404"/>
                  <a:gd name="T43" fmla="*/ 467 h 521"/>
                  <a:gd name="T44" fmla="*/ 1 w 404"/>
                  <a:gd name="T45" fmla="*/ 53 h 521"/>
                  <a:gd name="T46" fmla="*/ 53 w 404"/>
                  <a:gd name="T47" fmla="*/ 0 h 521"/>
                  <a:gd name="T48" fmla="*/ 249 w 404"/>
                  <a:gd name="T49" fmla="*/ 0 h 521"/>
                  <a:gd name="T50" fmla="*/ 284 w 404"/>
                  <a:gd name="T51" fmla="*/ 15 h 521"/>
                  <a:gd name="T52" fmla="*/ 382 w 404"/>
                  <a:gd name="T53" fmla="*/ 112 h 521"/>
                  <a:gd name="T54" fmla="*/ 391 w 404"/>
                  <a:gd name="T55" fmla="*/ 181 h 521"/>
                  <a:gd name="T56" fmla="*/ 373 w 404"/>
                  <a:gd name="T57" fmla="*/ 208 h 521"/>
                  <a:gd name="T58" fmla="*/ 369 w 404"/>
                  <a:gd name="T59" fmla="*/ 207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4" h="521">
                    <a:moveTo>
                      <a:pt x="369" y="207"/>
                    </a:moveTo>
                    <a:cubicBezTo>
                      <a:pt x="369" y="193"/>
                      <a:pt x="369" y="178"/>
                      <a:pt x="370" y="164"/>
                    </a:cubicBezTo>
                    <a:cubicBezTo>
                      <a:pt x="370" y="151"/>
                      <a:pt x="365" y="147"/>
                      <a:pt x="353" y="147"/>
                    </a:cubicBezTo>
                    <a:cubicBezTo>
                      <a:pt x="334" y="148"/>
                      <a:pt x="316" y="148"/>
                      <a:pt x="297" y="147"/>
                    </a:cubicBezTo>
                    <a:cubicBezTo>
                      <a:pt x="266" y="147"/>
                      <a:pt x="250" y="131"/>
                      <a:pt x="249" y="101"/>
                    </a:cubicBezTo>
                    <a:cubicBezTo>
                      <a:pt x="248" y="83"/>
                      <a:pt x="249" y="65"/>
                      <a:pt x="248" y="47"/>
                    </a:cubicBezTo>
                    <a:cubicBezTo>
                      <a:pt x="248" y="30"/>
                      <a:pt x="247" y="29"/>
                      <a:pt x="232" y="29"/>
                    </a:cubicBezTo>
                    <a:cubicBezTo>
                      <a:pt x="173" y="28"/>
                      <a:pt x="114" y="28"/>
                      <a:pt x="56" y="29"/>
                    </a:cubicBezTo>
                    <a:cubicBezTo>
                      <a:pt x="34" y="29"/>
                      <a:pt x="30" y="35"/>
                      <a:pt x="29" y="59"/>
                    </a:cubicBezTo>
                    <a:cubicBezTo>
                      <a:pt x="29" y="134"/>
                      <a:pt x="29" y="209"/>
                      <a:pt x="29" y="283"/>
                    </a:cubicBezTo>
                    <a:cubicBezTo>
                      <a:pt x="29" y="341"/>
                      <a:pt x="29" y="399"/>
                      <a:pt x="29" y="457"/>
                    </a:cubicBezTo>
                    <a:cubicBezTo>
                      <a:pt x="30" y="487"/>
                      <a:pt x="33" y="491"/>
                      <a:pt x="62" y="491"/>
                    </a:cubicBezTo>
                    <a:cubicBezTo>
                      <a:pt x="154" y="492"/>
                      <a:pt x="245" y="492"/>
                      <a:pt x="336" y="491"/>
                    </a:cubicBezTo>
                    <a:cubicBezTo>
                      <a:pt x="364" y="491"/>
                      <a:pt x="371" y="486"/>
                      <a:pt x="369" y="459"/>
                    </a:cubicBezTo>
                    <a:cubicBezTo>
                      <a:pt x="367" y="434"/>
                      <a:pt x="379" y="416"/>
                      <a:pt x="390" y="397"/>
                    </a:cubicBezTo>
                    <a:cubicBezTo>
                      <a:pt x="391" y="395"/>
                      <a:pt x="393" y="393"/>
                      <a:pt x="394" y="393"/>
                    </a:cubicBezTo>
                    <a:cubicBezTo>
                      <a:pt x="398" y="393"/>
                      <a:pt x="397" y="397"/>
                      <a:pt x="397" y="399"/>
                    </a:cubicBezTo>
                    <a:cubicBezTo>
                      <a:pt x="397" y="426"/>
                      <a:pt x="398" y="452"/>
                      <a:pt x="396" y="479"/>
                    </a:cubicBezTo>
                    <a:cubicBezTo>
                      <a:pt x="395" y="503"/>
                      <a:pt x="378" y="519"/>
                      <a:pt x="353" y="519"/>
                    </a:cubicBezTo>
                    <a:cubicBezTo>
                      <a:pt x="317" y="520"/>
                      <a:pt x="280" y="520"/>
                      <a:pt x="243" y="520"/>
                    </a:cubicBezTo>
                    <a:cubicBezTo>
                      <a:pt x="180" y="520"/>
                      <a:pt x="117" y="518"/>
                      <a:pt x="53" y="520"/>
                    </a:cubicBezTo>
                    <a:cubicBezTo>
                      <a:pt x="23" y="521"/>
                      <a:pt x="0" y="501"/>
                      <a:pt x="1" y="467"/>
                    </a:cubicBezTo>
                    <a:cubicBezTo>
                      <a:pt x="2" y="329"/>
                      <a:pt x="2" y="191"/>
                      <a:pt x="1" y="53"/>
                    </a:cubicBezTo>
                    <a:cubicBezTo>
                      <a:pt x="1" y="17"/>
                      <a:pt x="24" y="0"/>
                      <a:pt x="53" y="0"/>
                    </a:cubicBezTo>
                    <a:cubicBezTo>
                      <a:pt x="118" y="1"/>
                      <a:pt x="184" y="1"/>
                      <a:pt x="249" y="0"/>
                    </a:cubicBezTo>
                    <a:cubicBezTo>
                      <a:pt x="263" y="0"/>
                      <a:pt x="274" y="5"/>
                      <a:pt x="284" y="15"/>
                    </a:cubicBezTo>
                    <a:cubicBezTo>
                      <a:pt x="317" y="48"/>
                      <a:pt x="350" y="79"/>
                      <a:pt x="382" y="112"/>
                    </a:cubicBezTo>
                    <a:cubicBezTo>
                      <a:pt x="400" y="129"/>
                      <a:pt x="404" y="160"/>
                      <a:pt x="391" y="181"/>
                    </a:cubicBezTo>
                    <a:cubicBezTo>
                      <a:pt x="385" y="190"/>
                      <a:pt x="379" y="199"/>
                      <a:pt x="373" y="208"/>
                    </a:cubicBezTo>
                    <a:cubicBezTo>
                      <a:pt x="372" y="208"/>
                      <a:pt x="371" y="207"/>
                      <a:pt x="369" y="207"/>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0" name="Freeform 60">
                <a:extLst>
                  <a:ext uri="{FF2B5EF4-FFF2-40B4-BE49-F238E27FC236}">
                    <a16:creationId xmlns:a16="http://schemas.microsoft.com/office/drawing/2014/main" id="{B2833F77-A0EF-4AD6-A1BC-C54E7A815C42}"/>
                  </a:ext>
                </a:extLst>
              </p:cNvPr>
              <p:cNvSpPr>
                <a:spLocks noEditPoints="1"/>
              </p:cNvSpPr>
              <p:nvPr/>
            </p:nvSpPr>
            <p:spPr bwMode="auto">
              <a:xfrm>
                <a:off x="3579" y="2039"/>
                <a:ext cx="488" cy="716"/>
              </a:xfrm>
              <a:custGeom>
                <a:avLst/>
                <a:gdLst>
                  <a:gd name="T0" fmla="*/ 54 w 242"/>
                  <a:gd name="T1" fmla="*/ 356 h 356"/>
                  <a:gd name="T2" fmla="*/ 48 w 242"/>
                  <a:gd name="T3" fmla="*/ 352 h 356"/>
                  <a:gd name="T4" fmla="*/ 7 w 242"/>
                  <a:gd name="T5" fmla="*/ 328 h 356"/>
                  <a:gd name="T6" fmla="*/ 4 w 242"/>
                  <a:gd name="T7" fmla="*/ 313 h 356"/>
                  <a:gd name="T8" fmla="*/ 28 w 242"/>
                  <a:gd name="T9" fmla="*/ 274 h 356"/>
                  <a:gd name="T10" fmla="*/ 167 w 242"/>
                  <a:gd name="T11" fmla="*/ 46 h 356"/>
                  <a:gd name="T12" fmla="*/ 189 w 242"/>
                  <a:gd name="T13" fmla="*/ 30 h 356"/>
                  <a:gd name="T14" fmla="*/ 204 w 242"/>
                  <a:gd name="T15" fmla="*/ 15 h 356"/>
                  <a:gd name="T16" fmla="*/ 232 w 242"/>
                  <a:gd name="T17" fmla="*/ 10 h 356"/>
                  <a:gd name="T18" fmla="*/ 237 w 242"/>
                  <a:gd name="T19" fmla="*/ 30 h 356"/>
                  <a:gd name="T20" fmla="*/ 232 w 242"/>
                  <a:gd name="T21" fmla="*/ 62 h 356"/>
                  <a:gd name="T22" fmla="*/ 228 w 242"/>
                  <a:gd name="T23" fmla="*/ 76 h 356"/>
                  <a:gd name="T24" fmla="*/ 63 w 242"/>
                  <a:gd name="T25" fmla="*/ 347 h 356"/>
                  <a:gd name="T26" fmla="*/ 54 w 242"/>
                  <a:gd name="T27" fmla="*/ 356 h 356"/>
                  <a:gd name="T28" fmla="*/ 128 w 242"/>
                  <a:gd name="T29" fmla="*/ 182 h 356"/>
                  <a:gd name="T30" fmla="*/ 141 w 242"/>
                  <a:gd name="T31" fmla="*/ 174 h 356"/>
                  <a:gd name="T32" fmla="*/ 199 w 242"/>
                  <a:gd name="T33" fmla="*/ 79 h 356"/>
                  <a:gd name="T34" fmla="*/ 196 w 242"/>
                  <a:gd name="T35" fmla="*/ 61 h 356"/>
                  <a:gd name="T36" fmla="*/ 181 w 242"/>
                  <a:gd name="T37" fmla="*/ 66 h 356"/>
                  <a:gd name="T38" fmla="*/ 177 w 242"/>
                  <a:gd name="T39" fmla="*/ 73 h 356"/>
                  <a:gd name="T40" fmla="*/ 125 w 242"/>
                  <a:gd name="T41" fmla="*/ 158 h 356"/>
                  <a:gd name="T42" fmla="*/ 119 w 242"/>
                  <a:gd name="T43" fmla="*/ 171 h 356"/>
                  <a:gd name="T44" fmla="*/ 128 w 242"/>
                  <a:gd name="T45" fmla="*/ 182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2" h="356">
                    <a:moveTo>
                      <a:pt x="54" y="356"/>
                    </a:moveTo>
                    <a:cubicBezTo>
                      <a:pt x="52" y="355"/>
                      <a:pt x="50" y="354"/>
                      <a:pt x="48" y="352"/>
                    </a:cubicBezTo>
                    <a:cubicBezTo>
                      <a:pt x="34" y="344"/>
                      <a:pt x="20" y="336"/>
                      <a:pt x="7" y="328"/>
                    </a:cubicBezTo>
                    <a:cubicBezTo>
                      <a:pt x="0" y="324"/>
                      <a:pt x="0" y="319"/>
                      <a:pt x="4" y="313"/>
                    </a:cubicBezTo>
                    <a:cubicBezTo>
                      <a:pt x="12" y="300"/>
                      <a:pt x="20" y="287"/>
                      <a:pt x="28" y="274"/>
                    </a:cubicBezTo>
                    <a:cubicBezTo>
                      <a:pt x="74" y="198"/>
                      <a:pt x="120" y="122"/>
                      <a:pt x="167" y="46"/>
                    </a:cubicBezTo>
                    <a:cubicBezTo>
                      <a:pt x="172" y="37"/>
                      <a:pt x="176" y="28"/>
                      <a:pt x="189" y="30"/>
                    </a:cubicBezTo>
                    <a:cubicBezTo>
                      <a:pt x="198" y="31"/>
                      <a:pt x="200" y="21"/>
                      <a:pt x="204" y="15"/>
                    </a:cubicBezTo>
                    <a:cubicBezTo>
                      <a:pt x="214" y="0"/>
                      <a:pt x="217" y="0"/>
                      <a:pt x="232" y="10"/>
                    </a:cubicBezTo>
                    <a:cubicBezTo>
                      <a:pt x="240" y="15"/>
                      <a:pt x="242" y="21"/>
                      <a:pt x="237" y="30"/>
                    </a:cubicBezTo>
                    <a:cubicBezTo>
                      <a:pt x="231" y="40"/>
                      <a:pt x="222" y="48"/>
                      <a:pt x="232" y="62"/>
                    </a:cubicBezTo>
                    <a:cubicBezTo>
                      <a:pt x="235" y="66"/>
                      <a:pt x="230" y="72"/>
                      <a:pt x="228" y="76"/>
                    </a:cubicBezTo>
                    <a:cubicBezTo>
                      <a:pt x="173" y="167"/>
                      <a:pt x="118" y="257"/>
                      <a:pt x="63" y="347"/>
                    </a:cubicBezTo>
                    <a:cubicBezTo>
                      <a:pt x="61" y="351"/>
                      <a:pt x="60" y="355"/>
                      <a:pt x="54" y="356"/>
                    </a:cubicBezTo>
                    <a:close/>
                    <a:moveTo>
                      <a:pt x="128" y="182"/>
                    </a:moveTo>
                    <a:cubicBezTo>
                      <a:pt x="134" y="182"/>
                      <a:pt x="138" y="179"/>
                      <a:pt x="141" y="174"/>
                    </a:cubicBezTo>
                    <a:cubicBezTo>
                      <a:pt x="160" y="142"/>
                      <a:pt x="180" y="110"/>
                      <a:pt x="199" y="79"/>
                    </a:cubicBezTo>
                    <a:cubicBezTo>
                      <a:pt x="203" y="72"/>
                      <a:pt x="204" y="66"/>
                      <a:pt x="196" y="61"/>
                    </a:cubicBezTo>
                    <a:cubicBezTo>
                      <a:pt x="190" y="58"/>
                      <a:pt x="185" y="61"/>
                      <a:pt x="181" y="66"/>
                    </a:cubicBezTo>
                    <a:cubicBezTo>
                      <a:pt x="179" y="68"/>
                      <a:pt x="178" y="71"/>
                      <a:pt x="177" y="73"/>
                    </a:cubicBezTo>
                    <a:cubicBezTo>
                      <a:pt x="159" y="101"/>
                      <a:pt x="142" y="130"/>
                      <a:pt x="125" y="158"/>
                    </a:cubicBezTo>
                    <a:cubicBezTo>
                      <a:pt x="123" y="162"/>
                      <a:pt x="120" y="166"/>
                      <a:pt x="119" y="171"/>
                    </a:cubicBezTo>
                    <a:cubicBezTo>
                      <a:pt x="119" y="177"/>
                      <a:pt x="121" y="181"/>
                      <a:pt x="128" y="182"/>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1" name="Freeform 61">
                <a:extLst>
                  <a:ext uri="{FF2B5EF4-FFF2-40B4-BE49-F238E27FC236}">
                    <a16:creationId xmlns:a16="http://schemas.microsoft.com/office/drawing/2014/main" id="{11A97F80-4FB6-47C5-801D-02A2A34CC6E6}"/>
                  </a:ext>
                </a:extLst>
              </p:cNvPr>
              <p:cNvSpPr>
                <a:spLocks/>
              </p:cNvSpPr>
              <p:nvPr/>
            </p:nvSpPr>
            <p:spPr bwMode="auto">
              <a:xfrm>
                <a:off x="3317" y="2461"/>
                <a:ext cx="321" cy="53"/>
              </a:xfrm>
              <a:custGeom>
                <a:avLst/>
                <a:gdLst>
                  <a:gd name="T0" fmla="*/ 79 w 159"/>
                  <a:gd name="T1" fmla="*/ 0 h 26"/>
                  <a:gd name="T2" fmla="*/ 143 w 159"/>
                  <a:gd name="T3" fmla="*/ 0 h 26"/>
                  <a:gd name="T4" fmla="*/ 159 w 159"/>
                  <a:gd name="T5" fmla="*/ 12 h 26"/>
                  <a:gd name="T6" fmla="*/ 144 w 159"/>
                  <a:gd name="T7" fmla="*/ 26 h 26"/>
                  <a:gd name="T8" fmla="*/ 13 w 159"/>
                  <a:gd name="T9" fmla="*/ 24 h 26"/>
                  <a:gd name="T10" fmla="*/ 0 w 159"/>
                  <a:gd name="T11" fmla="*/ 13 h 26"/>
                  <a:gd name="T12" fmla="*/ 14 w 159"/>
                  <a:gd name="T13" fmla="*/ 0 h 26"/>
                  <a:gd name="T14" fmla="*/ 79 w 159"/>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6">
                    <a:moveTo>
                      <a:pt x="79" y="0"/>
                    </a:moveTo>
                    <a:cubicBezTo>
                      <a:pt x="101" y="0"/>
                      <a:pt x="122" y="0"/>
                      <a:pt x="143" y="0"/>
                    </a:cubicBezTo>
                    <a:cubicBezTo>
                      <a:pt x="152" y="0"/>
                      <a:pt x="159" y="0"/>
                      <a:pt x="159" y="12"/>
                    </a:cubicBezTo>
                    <a:cubicBezTo>
                      <a:pt x="159" y="22"/>
                      <a:pt x="154" y="26"/>
                      <a:pt x="144" y="26"/>
                    </a:cubicBezTo>
                    <a:cubicBezTo>
                      <a:pt x="101" y="25"/>
                      <a:pt x="57" y="24"/>
                      <a:pt x="13" y="24"/>
                    </a:cubicBezTo>
                    <a:cubicBezTo>
                      <a:pt x="6" y="23"/>
                      <a:pt x="0" y="22"/>
                      <a:pt x="0" y="13"/>
                    </a:cubicBezTo>
                    <a:cubicBezTo>
                      <a:pt x="0" y="3"/>
                      <a:pt x="5" y="0"/>
                      <a:pt x="14" y="0"/>
                    </a:cubicBezTo>
                    <a:cubicBezTo>
                      <a:pt x="36" y="0"/>
                      <a:pt x="57" y="0"/>
                      <a:pt x="79" y="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62">
                <a:extLst>
                  <a:ext uri="{FF2B5EF4-FFF2-40B4-BE49-F238E27FC236}">
                    <a16:creationId xmlns:a16="http://schemas.microsoft.com/office/drawing/2014/main" id="{399E7E16-0ACA-46DB-AE89-1C61C0CDDED3}"/>
                  </a:ext>
                </a:extLst>
              </p:cNvPr>
              <p:cNvSpPr>
                <a:spLocks/>
              </p:cNvSpPr>
              <p:nvPr/>
            </p:nvSpPr>
            <p:spPr bwMode="auto">
              <a:xfrm>
                <a:off x="3317" y="2298"/>
                <a:ext cx="327" cy="49"/>
              </a:xfrm>
              <a:custGeom>
                <a:avLst/>
                <a:gdLst>
                  <a:gd name="T0" fmla="*/ 81 w 162"/>
                  <a:gd name="T1" fmla="*/ 23 h 24"/>
                  <a:gd name="T2" fmla="*/ 15 w 162"/>
                  <a:gd name="T3" fmla="*/ 23 h 24"/>
                  <a:gd name="T4" fmla="*/ 0 w 162"/>
                  <a:gd name="T5" fmla="*/ 12 h 24"/>
                  <a:gd name="T6" fmla="*/ 16 w 162"/>
                  <a:gd name="T7" fmla="*/ 0 h 24"/>
                  <a:gd name="T8" fmla="*/ 146 w 162"/>
                  <a:gd name="T9" fmla="*/ 1 h 24"/>
                  <a:gd name="T10" fmla="*/ 161 w 162"/>
                  <a:gd name="T11" fmla="*/ 12 h 24"/>
                  <a:gd name="T12" fmla="*/ 145 w 162"/>
                  <a:gd name="T13" fmla="*/ 24 h 24"/>
                  <a:gd name="T14" fmla="*/ 81 w 162"/>
                  <a:gd name="T15" fmla="*/ 23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24">
                    <a:moveTo>
                      <a:pt x="81" y="23"/>
                    </a:moveTo>
                    <a:cubicBezTo>
                      <a:pt x="59" y="23"/>
                      <a:pt x="37" y="23"/>
                      <a:pt x="15" y="23"/>
                    </a:cubicBezTo>
                    <a:cubicBezTo>
                      <a:pt x="7" y="23"/>
                      <a:pt x="0" y="23"/>
                      <a:pt x="0" y="12"/>
                    </a:cubicBezTo>
                    <a:cubicBezTo>
                      <a:pt x="0" y="1"/>
                      <a:pt x="8" y="0"/>
                      <a:pt x="16" y="0"/>
                    </a:cubicBezTo>
                    <a:cubicBezTo>
                      <a:pt x="59" y="0"/>
                      <a:pt x="103" y="0"/>
                      <a:pt x="146" y="1"/>
                    </a:cubicBezTo>
                    <a:cubicBezTo>
                      <a:pt x="154" y="1"/>
                      <a:pt x="161" y="1"/>
                      <a:pt x="161" y="12"/>
                    </a:cubicBezTo>
                    <a:cubicBezTo>
                      <a:pt x="162" y="23"/>
                      <a:pt x="154" y="24"/>
                      <a:pt x="145" y="24"/>
                    </a:cubicBezTo>
                    <a:cubicBezTo>
                      <a:pt x="124" y="23"/>
                      <a:pt x="102" y="23"/>
                      <a:pt x="81" y="23"/>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63">
                <a:extLst>
                  <a:ext uri="{FF2B5EF4-FFF2-40B4-BE49-F238E27FC236}">
                    <a16:creationId xmlns:a16="http://schemas.microsoft.com/office/drawing/2014/main" id="{677BF12C-E931-4749-BFC0-AEC1D91F9C07}"/>
                  </a:ext>
                </a:extLst>
              </p:cNvPr>
              <p:cNvSpPr>
                <a:spLocks/>
              </p:cNvSpPr>
              <p:nvPr/>
            </p:nvSpPr>
            <p:spPr bwMode="auto">
              <a:xfrm>
                <a:off x="3317" y="2606"/>
                <a:ext cx="190" cy="52"/>
              </a:xfrm>
              <a:custGeom>
                <a:avLst/>
                <a:gdLst>
                  <a:gd name="T0" fmla="*/ 47 w 94"/>
                  <a:gd name="T1" fmla="*/ 0 h 26"/>
                  <a:gd name="T2" fmla="*/ 81 w 94"/>
                  <a:gd name="T3" fmla="*/ 0 h 26"/>
                  <a:gd name="T4" fmla="*/ 94 w 94"/>
                  <a:gd name="T5" fmla="*/ 13 h 26"/>
                  <a:gd name="T6" fmla="*/ 81 w 94"/>
                  <a:gd name="T7" fmla="*/ 26 h 26"/>
                  <a:gd name="T8" fmla="*/ 13 w 94"/>
                  <a:gd name="T9" fmla="*/ 26 h 26"/>
                  <a:gd name="T10" fmla="*/ 0 w 94"/>
                  <a:gd name="T11" fmla="*/ 13 h 26"/>
                  <a:gd name="T12" fmla="*/ 14 w 94"/>
                  <a:gd name="T13" fmla="*/ 0 h 26"/>
                  <a:gd name="T14" fmla="*/ 47 w 94"/>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6">
                    <a:moveTo>
                      <a:pt x="47" y="0"/>
                    </a:moveTo>
                    <a:cubicBezTo>
                      <a:pt x="59" y="0"/>
                      <a:pt x="70" y="1"/>
                      <a:pt x="81" y="0"/>
                    </a:cubicBezTo>
                    <a:cubicBezTo>
                      <a:pt x="90" y="0"/>
                      <a:pt x="94" y="4"/>
                      <a:pt x="94" y="13"/>
                    </a:cubicBezTo>
                    <a:cubicBezTo>
                      <a:pt x="94" y="23"/>
                      <a:pt x="90" y="26"/>
                      <a:pt x="81" y="26"/>
                    </a:cubicBezTo>
                    <a:cubicBezTo>
                      <a:pt x="58" y="26"/>
                      <a:pt x="36" y="26"/>
                      <a:pt x="13" y="26"/>
                    </a:cubicBezTo>
                    <a:cubicBezTo>
                      <a:pt x="4" y="26"/>
                      <a:pt x="0" y="22"/>
                      <a:pt x="0" y="13"/>
                    </a:cubicBezTo>
                    <a:cubicBezTo>
                      <a:pt x="0" y="3"/>
                      <a:pt x="5" y="0"/>
                      <a:pt x="14" y="0"/>
                    </a:cubicBezTo>
                    <a:cubicBezTo>
                      <a:pt x="25" y="1"/>
                      <a:pt x="36" y="0"/>
                      <a:pt x="47" y="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64">
                <a:extLst>
                  <a:ext uri="{FF2B5EF4-FFF2-40B4-BE49-F238E27FC236}">
                    <a16:creationId xmlns:a16="http://schemas.microsoft.com/office/drawing/2014/main" id="{DBD2B0A8-C249-42A1-AA11-16056AAC4D3C}"/>
                  </a:ext>
                </a:extLst>
              </p:cNvPr>
              <p:cNvSpPr>
                <a:spLocks/>
              </p:cNvSpPr>
              <p:nvPr/>
            </p:nvSpPr>
            <p:spPr bwMode="auto">
              <a:xfrm>
                <a:off x="3551" y="2713"/>
                <a:ext cx="127" cy="142"/>
              </a:xfrm>
              <a:custGeom>
                <a:avLst/>
                <a:gdLst>
                  <a:gd name="T0" fmla="*/ 0 w 63"/>
                  <a:gd name="T1" fmla="*/ 55 h 71"/>
                  <a:gd name="T2" fmla="*/ 4 w 63"/>
                  <a:gd name="T3" fmla="*/ 7 h 71"/>
                  <a:gd name="T4" fmla="*/ 12 w 63"/>
                  <a:gd name="T5" fmla="*/ 2 h 71"/>
                  <a:gd name="T6" fmla="*/ 56 w 63"/>
                  <a:gd name="T7" fmla="*/ 29 h 71"/>
                  <a:gd name="T8" fmla="*/ 55 w 63"/>
                  <a:gd name="T9" fmla="*/ 39 h 71"/>
                  <a:gd name="T10" fmla="*/ 13 w 63"/>
                  <a:gd name="T11" fmla="*/ 65 h 71"/>
                  <a:gd name="T12" fmla="*/ 0 w 63"/>
                  <a:gd name="T13" fmla="*/ 58 h 71"/>
                  <a:gd name="T14" fmla="*/ 0 w 63"/>
                  <a:gd name="T15" fmla="*/ 55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1">
                    <a:moveTo>
                      <a:pt x="0" y="55"/>
                    </a:moveTo>
                    <a:cubicBezTo>
                      <a:pt x="2" y="37"/>
                      <a:pt x="3" y="22"/>
                      <a:pt x="4" y="7"/>
                    </a:cubicBezTo>
                    <a:cubicBezTo>
                      <a:pt x="5" y="1"/>
                      <a:pt x="7" y="0"/>
                      <a:pt x="12" y="2"/>
                    </a:cubicBezTo>
                    <a:cubicBezTo>
                      <a:pt x="26" y="11"/>
                      <a:pt x="41" y="20"/>
                      <a:pt x="56" y="29"/>
                    </a:cubicBezTo>
                    <a:cubicBezTo>
                      <a:pt x="63" y="33"/>
                      <a:pt x="59" y="36"/>
                      <a:pt x="55" y="39"/>
                    </a:cubicBezTo>
                    <a:cubicBezTo>
                      <a:pt x="41" y="48"/>
                      <a:pt x="27" y="57"/>
                      <a:pt x="13" y="65"/>
                    </a:cubicBezTo>
                    <a:cubicBezTo>
                      <a:pt x="2" y="71"/>
                      <a:pt x="1" y="70"/>
                      <a:pt x="0" y="58"/>
                    </a:cubicBezTo>
                    <a:cubicBezTo>
                      <a:pt x="0" y="56"/>
                      <a:pt x="0" y="54"/>
                      <a:pt x="0" y="5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65">
                <a:extLst>
                  <a:ext uri="{FF2B5EF4-FFF2-40B4-BE49-F238E27FC236}">
                    <a16:creationId xmlns:a16="http://schemas.microsoft.com/office/drawing/2014/main" id="{0408656A-63FF-403A-8C32-B8C96FB8E822}"/>
                  </a:ext>
                </a:extLst>
              </p:cNvPr>
              <p:cNvSpPr>
                <a:spLocks/>
              </p:cNvSpPr>
              <p:nvPr/>
            </p:nvSpPr>
            <p:spPr bwMode="auto">
              <a:xfrm>
                <a:off x="3317" y="2773"/>
                <a:ext cx="182" cy="46"/>
              </a:xfrm>
              <a:custGeom>
                <a:avLst/>
                <a:gdLst>
                  <a:gd name="T0" fmla="*/ 44 w 90"/>
                  <a:gd name="T1" fmla="*/ 23 h 23"/>
                  <a:gd name="T2" fmla="*/ 12 w 90"/>
                  <a:gd name="T3" fmla="*/ 23 h 23"/>
                  <a:gd name="T4" fmla="*/ 0 w 90"/>
                  <a:gd name="T5" fmla="*/ 11 h 23"/>
                  <a:gd name="T6" fmla="*/ 11 w 90"/>
                  <a:gd name="T7" fmla="*/ 0 h 23"/>
                  <a:gd name="T8" fmla="*/ 78 w 90"/>
                  <a:gd name="T9" fmla="*/ 0 h 23"/>
                  <a:gd name="T10" fmla="*/ 90 w 90"/>
                  <a:gd name="T11" fmla="*/ 11 h 23"/>
                  <a:gd name="T12" fmla="*/ 77 w 90"/>
                  <a:gd name="T13" fmla="*/ 23 h 23"/>
                  <a:gd name="T14" fmla="*/ 44 w 90"/>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23">
                    <a:moveTo>
                      <a:pt x="44" y="23"/>
                    </a:moveTo>
                    <a:cubicBezTo>
                      <a:pt x="33" y="23"/>
                      <a:pt x="22" y="23"/>
                      <a:pt x="12" y="23"/>
                    </a:cubicBezTo>
                    <a:cubicBezTo>
                      <a:pt x="3" y="23"/>
                      <a:pt x="0" y="20"/>
                      <a:pt x="0" y="11"/>
                    </a:cubicBezTo>
                    <a:cubicBezTo>
                      <a:pt x="0" y="4"/>
                      <a:pt x="4" y="0"/>
                      <a:pt x="11" y="0"/>
                    </a:cubicBezTo>
                    <a:cubicBezTo>
                      <a:pt x="33" y="0"/>
                      <a:pt x="56" y="0"/>
                      <a:pt x="78" y="0"/>
                    </a:cubicBezTo>
                    <a:cubicBezTo>
                      <a:pt x="85" y="0"/>
                      <a:pt x="89" y="4"/>
                      <a:pt x="90" y="11"/>
                    </a:cubicBezTo>
                    <a:cubicBezTo>
                      <a:pt x="90" y="20"/>
                      <a:pt x="85" y="23"/>
                      <a:pt x="77" y="23"/>
                    </a:cubicBezTo>
                    <a:cubicBezTo>
                      <a:pt x="66" y="23"/>
                      <a:pt x="55" y="23"/>
                      <a:pt x="44" y="23"/>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2499005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F7FD296-FAA1-4E12-A64B-1053BEE73956}"/>
              </a:ext>
            </a:extLst>
          </p:cNvPr>
          <p:cNvSpPr/>
          <p:nvPr/>
        </p:nvSpPr>
        <p:spPr>
          <a:xfrm>
            <a:off x="0" y="699614"/>
            <a:ext cx="12192000" cy="5746669"/>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000"/>
              </a:spcBef>
              <a:buClr>
                <a:srgbClr val="006BA7"/>
              </a:buClr>
            </a:pPr>
            <a:endParaRPr lang="en-IN" b="1">
              <a:solidFill>
                <a:schemeClr val="tx1"/>
              </a:solidFill>
              <a:latin typeface="Avenir LT Std 35 Light" panose="020B0402020203020204" pitchFamily="34" charset="0"/>
              <a:cs typeface="Arial"/>
            </a:endParaRPr>
          </a:p>
        </p:txBody>
      </p:sp>
      <p:pic>
        <p:nvPicPr>
          <p:cNvPr id="4" name="Picture 3">
            <a:extLst>
              <a:ext uri="{FF2B5EF4-FFF2-40B4-BE49-F238E27FC236}">
                <a16:creationId xmlns:a16="http://schemas.microsoft.com/office/drawing/2014/main" id="{EF838E02-D7C8-4DA8-8935-929F33FB9BA8}"/>
              </a:ext>
            </a:extLst>
          </p:cNvPr>
          <p:cNvPicPr>
            <a:picLocks noChangeAspect="1"/>
          </p:cNvPicPr>
          <p:nvPr/>
        </p:nvPicPr>
        <p:blipFill>
          <a:blip r:embed="rId3"/>
          <a:stretch>
            <a:fillRect/>
          </a:stretch>
        </p:blipFill>
        <p:spPr>
          <a:xfrm>
            <a:off x="1349029" y="1772056"/>
            <a:ext cx="9493941" cy="3858065"/>
          </a:xfrm>
          <a:prstGeom prst="rect">
            <a:avLst/>
          </a:prstGeom>
        </p:spPr>
      </p:pic>
      <p:sp>
        <p:nvSpPr>
          <p:cNvPr id="2" name="Title 1"/>
          <p:cNvSpPr>
            <a:spLocks noGrp="1"/>
          </p:cNvSpPr>
          <p:nvPr>
            <p:ph type="title"/>
          </p:nvPr>
        </p:nvSpPr>
        <p:spPr/>
        <p:txBody>
          <a:bodyPr/>
          <a:lstStyle/>
          <a:p>
            <a:r>
              <a:rPr lang="en-IN"/>
              <a:t>What are Gender Pronouns? </a:t>
            </a:r>
          </a:p>
        </p:txBody>
      </p:sp>
      <p:sp>
        <p:nvSpPr>
          <p:cNvPr id="6" name="Content Placeholder 2">
            <a:extLst>
              <a:ext uri="{FF2B5EF4-FFF2-40B4-BE49-F238E27FC236}">
                <a16:creationId xmlns:a16="http://schemas.microsoft.com/office/drawing/2014/main" id="{A2919CD4-9A26-46C1-8488-5E28E70FA583}"/>
              </a:ext>
            </a:extLst>
          </p:cNvPr>
          <p:cNvSpPr txBox="1">
            <a:spLocks/>
          </p:cNvSpPr>
          <p:nvPr/>
        </p:nvSpPr>
        <p:spPr>
          <a:xfrm>
            <a:off x="232893" y="1381067"/>
            <a:ext cx="11144641" cy="50801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Avenir LT Std 35 Light" panose="020B04020202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venir LT Std 35 Light" panose="020B04020202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venir LT Std 35 Light" panose="020B04020202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venir LT Std 35 Light" panose="020B04020202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Avenir LT Std 35 Light" panose="020B04020202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006BA7"/>
              </a:buClr>
              <a:buNone/>
            </a:pPr>
            <a:endParaRPr lang="en-US" sz="1800">
              <a:solidFill>
                <a:schemeClr val="bg1"/>
              </a:solidFill>
              <a:cs typeface="Arial"/>
            </a:endParaRPr>
          </a:p>
        </p:txBody>
      </p:sp>
      <p:sp>
        <p:nvSpPr>
          <p:cNvPr id="8" name="Rectangle 7"/>
          <p:cNvSpPr/>
          <p:nvPr/>
        </p:nvSpPr>
        <p:spPr>
          <a:xfrm>
            <a:off x="232893" y="912732"/>
            <a:ext cx="11173860" cy="800219"/>
          </a:xfrm>
          <a:prstGeom prst="rect">
            <a:avLst/>
          </a:prstGeom>
        </p:spPr>
        <p:txBody>
          <a:bodyPr wrap="square">
            <a:spAutoFit/>
          </a:bodyPr>
          <a:lstStyle/>
          <a:p>
            <a:pPr>
              <a:spcBef>
                <a:spcPts val="600"/>
              </a:spcBef>
              <a:spcAft>
                <a:spcPts val="600"/>
              </a:spcAft>
            </a:pPr>
            <a:r>
              <a:rPr lang="en-US" dirty="0">
                <a:latin typeface="Avenir LT Std 35 Light" panose="020B0402020203020204" pitchFamily="34" charset="0"/>
              </a:rPr>
              <a:t>Using pronouns avoids having to use a person's name over and over again in the same sentence.</a:t>
            </a:r>
          </a:p>
          <a:p>
            <a:pPr>
              <a:spcBef>
                <a:spcPts val="600"/>
              </a:spcBef>
              <a:spcAft>
                <a:spcPts val="600"/>
              </a:spcAft>
            </a:pPr>
            <a:r>
              <a:rPr lang="en-US" dirty="0">
                <a:latin typeface="Avenir LT Std 35 Light" panose="020B0402020203020204" pitchFamily="34" charset="0"/>
              </a:rPr>
              <a:t>In English, pronouns are gendered (have an implied gender).</a:t>
            </a:r>
            <a:endParaRPr lang="en-IN" dirty="0">
              <a:latin typeface="Avenir LT Std 35 Light" panose="020B0402020203020204" pitchFamily="34" charset="0"/>
            </a:endParaRPr>
          </a:p>
        </p:txBody>
      </p:sp>
      <p:sp>
        <p:nvSpPr>
          <p:cNvPr id="11" name="TextBox 10">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10 of 33</a:t>
            </a:r>
          </a:p>
        </p:txBody>
      </p:sp>
      <p:sp>
        <p:nvSpPr>
          <p:cNvPr id="13" name="Rectangle 12">
            <a:extLst>
              <a:ext uri="{FF2B5EF4-FFF2-40B4-BE49-F238E27FC236}">
                <a16:creationId xmlns:a16="http://schemas.microsoft.com/office/drawing/2014/main" id="{2F7FD296-FAA1-4E12-A64B-1053BEE73956}"/>
              </a:ext>
            </a:extLst>
          </p:cNvPr>
          <p:cNvSpPr/>
          <p:nvPr/>
        </p:nvSpPr>
        <p:spPr>
          <a:xfrm>
            <a:off x="0" y="5516380"/>
            <a:ext cx="12192000" cy="977881"/>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spcBef>
                <a:spcPts val="1000"/>
              </a:spcBef>
              <a:buClr>
                <a:srgbClr val="006BA7"/>
              </a:buClr>
            </a:pPr>
            <a:r>
              <a:rPr lang="en-IN" dirty="0">
                <a:solidFill>
                  <a:schemeClr val="tx1"/>
                </a:solidFill>
                <a:latin typeface="Avenir LT Std 35 Light" panose="020B0402020203020204" pitchFamily="34" charset="0"/>
                <a:cs typeface="Calibri"/>
              </a:rPr>
              <a:t>Unless</a:t>
            </a:r>
            <a:r>
              <a:rPr lang="en-IN" dirty="0">
                <a:solidFill>
                  <a:schemeClr val="tx1"/>
                </a:solidFill>
                <a:latin typeface="Avenir LT Std 35 Light" panose="020B0402020203020204" pitchFamily="34" charset="0"/>
                <a:ea typeface="+mn-lt"/>
                <a:cs typeface="+mn-lt"/>
              </a:rPr>
              <a:t> you ask first, replacing a person's name with a pronoun </a:t>
            </a:r>
            <a:r>
              <a:rPr lang="en-IN" dirty="0" smtClean="0">
                <a:solidFill>
                  <a:schemeClr val="tx1"/>
                </a:solidFill>
                <a:latin typeface="Avenir LT Std 35 Light" panose="020B0402020203020204" pitchFamily="34" charset="0"/>
                <a:ea typeface="+mn-lt"/>
                <a:cs typeface="+mn-lt"/>
              </a:rPr>
              <a:t>will lead </a:t>
            </a:r>
            <a:r>
              <a:rPr lang="en-IN" dirty="0">
                <a:solidFill>
                  <a:schemeClr val="tx1"/>
                </a:solidFill>
                <a:latin typeface="Avenir LT Std 35 Light" panose="020B0402020203020204" pitchFamily="34" charset="0"/>
                <a:ea typeface="+mn-lt"/>
                <a:cs typeface="+mn-lt"/>
              </a:rPr>
              <a:t>to assumptions about that </a:t>
            </a:r>
          </a:p>
          <a:p>
            <a:pPr algn="ctr">
              <a:lnSpc>
                <a:spcPct val="90000"/>
              </a:lnSpc>
              <a:buClr>
                <a:srgbClr val="006BA7"/>
              </a:buClr>
            </a:pPr>
            <a:r>
              <a:rPr lang="en-IN" dirty="0">
                <a:solidFill>
                  <a:schemeClr val="tx1"/>
                </a:solidFill>
                <a:latin typeface="Avenir LT Std 35 Light" panose="020B0402020203020204" pitchFamily="34" charset="0"/>
                <a:ea typeface="+mn-lt"/>
                <a:cs typeface="+mn-lt"/>
              </a:rPr>
              <a:t>person's gender identity that may not be correct. </a:t>
            </a:r>
            <a:endParaRPr lang="en-IN" b="1" dirty="0">
              <a:solidFill>
                <a:schemeClr val="tx1"/>
              </a:solidFill>
              <a:latin typeface="Avenir LT Std 35 Light" panose="020B0402020203020204" pitchFamily="34" charset="0"/>
              <a:cs typeface="Arial"/>
            </a:endParaRPr>
          </a:p>
        </p:txBody>
      </p:sp>
      <p:sp>
        <p:nvSpPr>
          <p:cNvPr id="12" name="TextBox 11">
            <a:extLst>
              <a:ext uri="{FF2B5EF4-FFF2-40B4-BE49-F238E27FC236}">
                <a16:creationId xmlns:a16="http://schemas.microsoft.com/office/drawing/2014/main" id="{DBAF40DE-96C6-4376-90BC-E1C331DADB4F}"/>
              </a:ext>
            </a:extLst>
          </p:cNvPr>
          <p:cNvSpPr txBox="1"/>
          <p:nvPr/>
        </p:nvSpPr>
        <p:spPr>
          <a:xfrm>
            <a:off x="9754228" y="6550223"/>
            <a:ext cx="2437772" cy="307777"/>
          </a:xfrm>
          <a:prstGeom prst="rect">
            <a:avLst/>
          </a:prstGeom>
          <a:noFill/>
        </p:spPr>
        <p:txBody>
          <a:bodyPr wrap="square">
            <a:spAutoFit/>
          </a:bodyPr>
          <a:lstStyle/>
          <a:p>
            <a:pPr algn="r"/>
            <a:r>
              <a:rPr lang="en-IN" sz="1400" dirty="0">
                <a:latin typeface="Avenir LT Std 35 Light" panose="020B0402020203020204"/>
              </a:rPr>
              <a:t>Click </a:t>
            </a:r>
            <a:r>
              <a:rPr lang="en-IN" sz="1400" i="1" dirty="0">
                <a:latin typeface="Avenir LT Std 35 Light" panose="020B0402020203020204"/>
              </a:rPr>
              <a:t>NEXT</a:t>
            </a:r>
            <a:r>
              <a:rPr lang="en-IN" sz="1400" dirty="0">
                <a:latin typeface="Avenir LT Std 35 Light" panose="020B0402020203020204"/>
              </a:rPr>
              <a:t> to continue.</a:t>
            </a:r>
          </a:p>
        </p:txBody>
      </p:sp>
    </p:spTree>
    <p:extLst>
      <p:ext uri="{BB962C8B-B14F-4D97-AF65-F5344CB8AC3E}">
        <p14:creationId xmlns:p14="http://schemas.microsoft.com/office/powerpoint/2010/main" val="33182338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Pronoun Usage: Being a Better Ally</a:t>
            </a:r>
          </a:p>
        </p:txBody>
      </p:sp>
      <p:sp>
        <p:nvSpPr>
          <p:cNvPr id="5" name="TextBox 4">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dirty="0" smtClean="0">
                <a:latin typeface="Avenir LT Std 35 Light" panose="020B0402020203020204"/>
              </a:rPr>
              <a:t>11 of 32</a:t>
            </a:r>
            <a:endParaRPr lang="en-IN" sz="1400" dirty="0">
              <a:latin typeface="Avenir LT Std 35 Light" panose="020B0402020203020204"/>
            </a:endParaRPr>
          </a:p>
        </p:txBody>
      </p:sp>
      <p:sp>
        <p:nvSpPr>
          <p:cNvPr id="9" name="Rectangle 8">
            <a:extLst>
              <a:ext uri="{FF2B5EF4-FFF2-40B4-BE49-F238E27FC236}">
                <a16:creationId xmlns:a16="http://schemas.microsoft.com/office/drawing/2014/main" id="{2F7FD296-FAA1-4E12-A64B-1053BEE73956}"/>
              </a:ext>
            </a:extLst>
          </p:cNvPr>
          <p:cNvSpPr/>
          <p:nvPr/>
        </p:nvSpPr>
        <p:spPr>
          <a:xfrm>
            <a:off x="0" y="736601"/>
            <a:ext cx="12192000" cy="5746892"/>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43" name="TextBox 42">
            <a:extLst>
              <a:ext uri="{FF2B5EF4-FFF2-40B4-BE49-F238E27FC236}">
                <a16:creationId xmlns:a16="http://schemas.microsoft.com/office/drawing/2014/main" id="{DBAF40DE-96C6-4376-90BC-E1C331DADB4F}"/>
              </a:ext>
            </a:extLst>
          </p:cNvPr>
          <p:cNvSpPr txBox="1"/>
          <p:nvPr/>
        </p:nvSpPr>
        <p:spPr>
          <a:xfrm>
            <a:off x="38485" y="841890"/>
            <a:ext cx="4644221" cy="307777"/>
          </a:xfrm>
          <a:prstGeom prst="rect">
            <a:avLst/>
          </a:prstGeom>
          <a:noFill/>
        </p:spPr>
        <p:txBody>
          <a:bodyPr wrap="square">
            <a:spAutoFit/>
          </a:bodyPr>
          <a:lstStyle/>
          <a:p>
            <a:r>
              <a:rPr lang="en-IN" sz="1400" i="1">
                <a:latin typeface="Avenir LT Std 35 Light" panose="020B0402020203020204"/>
              </a:rPr>
              <a:t>Click each pronoun to learn about them.</a:t>
            </a:r>
          </a:p>
        </p:txBody>
      </p:sp>
      <p:sp>
        <p:nvSpPr>
          <p:cNvPr id="35" name="Rectangle 34"/>
          <p:cNvSpPr/>
          <p:nvPr/>
        </p:nvSpPr>
        <p:spPr>
          <a:xfrm>
            <a:off x="8634333" y="2987236"/>
            <a:ext cx="3439951" cy="9104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1200"/>
              </a:spcAft>
            </a:pPr>
            <a:endParaRPr lang="en-US" sz="1500">
              <a:solidFill>
                <a:schemeClr val="tx1"/>
              </a:solidFill>
              <a:latin typeface="Avenir LT Std 35 Light" panose="020B0402020203020204" pitchFamily="34" charset="0"/>
              <a:ea typeface="Calibri" panose="020F0502020204030204" pitchFamily="34" charset="0"/>
              <a:cs typeface="Times New Roman" panose="02020603050405020304" pitchFamily="18" charset="0"/>
            </a:endParaRPr>
          </a:p>
        </p:txBody>
      </p:sp>
      <p:sp>
        <p:nvSpPr>
          <p:cNvPr id="36" name="Rectangle 35"/>
          <p:cNvSpPr/>
          <p:nvPr/>
        </p:nvSpPr>
        <p:spPr>
          <a:xfrm>
            <a:off x="5129692" y="2982031"/>
            <a:ext cx="3439951" cy="919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1200"/>
              </a:spcAft>
            </a:pPr>
            <a:endParaRPr lang="en-US" sz="1500">
              <a:solidFill>
                <a:schemeClr val="tx1"/>
              </a:solidFill>
              <a:latin typeface="Avenir LT Std 35 Light" panose="020B0402020203020204" pitchFamily="34" charset="0"/>
              <a:ea typeface="Calibri" panose="020F0502020204030204" pitchFamily="34" charset="0"/>
              <a:cs typeface="Times New Roman" panose="02020603050405020304" pitchFamily="18" charset="0"/>
            </a:endParaRPr>
          </a:p>
        </p:txBody>
      </p:sp>
      <p:sp>
        <p:nvSpPr>
          <p:cNvPr id="37" name="Rectangle 36"/>
          <p:cNvSpPr/>
          <p:nvPr/>
        </p:nvSpPr>
        <p:spPr>
          <a:xfrm>
            <a:off x="1625052" y="2987236"/>
            <a:ext cx="3439951" cy="9104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1200"/>
              </a:spcAft>
            </a:pPr>
            <a:endParaRPr lang="en-US" sz="1500">
              <a:solidFill>
                <a:schemeClr val="tx1"/>
              </a:solidFill>
              <a:latin typeface="Avenir LT Std 35 Light" panose="020B0402020203020204" pitchFamily="34" charset="0"/>
              <a:ea typeface="Calibri" panose="020F0502020204030204" pitchFamily="34" charset="0"/>
              <a:cs typeface="Times New Roman" panose="02020603050405020304" pitchFamily="18" charset="0"/>
            </a:endParaRPr>
          </a:p>
        </p:txBody>
      </p:sp>
      <p:sp>
        <p:nvSpPr>
          <p:cNvPr id="38" name="Rectangle 37"/>
          <p:cNvSpPr/>
          <p:nvPr/>
        </p:nvSpPr>
        <p:spPr>
          <a:xfrm>
            <a:off x="8634333" y="1192720"/>
            <a:ext cx="3439951" cy="5374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600" b="1">
                <a:solidFill>
                  <a:schemeClr val="bg1"/>
                </a:solidFill>
                <a:latin typeface="Avenir LT Std 35 Light" panose="020B0402020203020204" pitchFamily="34" charset="0"/>
              </a:rPr>
              <a:t>They, them, theirs</a:t>
            </a:r>
            <a:endParaRPr lang="en-US" sz="1600" b="1">
              <a:solidFill>
                <a:schemeClr val="bg1"/>
              </a:solidFill>
              <a:latin typeface="Avenir LT Std 35 Light" panose="020B0402020203020204" pitchFamily="34" charset="0"/>
              <a:ea typeface="Calibri" panose="020F0502020204030204" pitchFamily="34" charset="0"/>
              <a:cs typeface="Times New Roman" panose="02020603050405020304" pitchFamily="18" charset="0"/>
            </a:endParaRPr>
          </a:p>
        </p:txBody>
      </p:sp>
      <p:sp>
        <p:nvSpPr>
          <p:cNvPr id="39" name="Rectangle 38"/>
          <p:cNvSpPr/>
          <p:nvPr/>
        </p:nvSpPr>
        <p:spPr>
          <a:xfrm>
            <a:off x="113435" y="1192720"/>
            <a:ext cx="1446928" cy="53742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600" b="1">
                <a:latin typeface="Avenir LT Std 35 Light" panose="020B0402020203020204" pitchFamily="34" charset="0"/>
              </a:rPr>
              <a:t>Pronoun</a:t>
            </a:r>
            <a:endParaRPr lang="en-US" sz="1600" b="1">
              <a:latin typeface="Avenir LT Std 35 Light" panose="020B0402020203020204" pitchFamily="34" charset="0"/>
              <a:ea typeface="Calibri" panose="020F0502020204030204" pitchFamily="34" charset="0"/>
              <a:cs typeface="Times New Roman" panose="02020603050405020304" pitchFamily="18" charset="0"/>
            </a:endParaRPr>
          </a:p>
        </p:txBody>
      </p:sp>
      <p:sp>
        <p:nvSpPr>
          <p:cNvPr id="40" name="Rectangle 39"/>
          <p:cNvSpPr/>
          <p:nvPr/>
        </p:nvSpPr>
        <p:spPr>
          <a:xfrm>
            <a:off x="113435" y="1791004"/>
            <a:ext cx="1446928" cy="53742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600" b="1">
                <a:solidFill>
                  <a:schemeClr val="bg1"/>
                </a:solidFill>
                <a:latin typeface="Avenir LT Std 35 Light" panose="020B0402020203020204" pitchFamily="34" charset="0"/>
              </a:rPr>
              <a:t>Nominative</a:t>
            </a:r>
            <a:endParaRPr lang="en-US" sz="1600" b="1">
              <a:solidFill>
                <a:schemeClr val="bg1"/>
              </a:solidFill>
              <a:latin typeface="Avenir LT Std 35 Light" panose="020B0402020203020204" pitchFamily="34" charset="0"/>
              <a:ea typeface="Calibri" panose="020F0502020204030204" pitchFamily="34" charset="0"/>
              <a:cs typeface="Times New Roman" panose="02020603050405020304" pitchFamily="18" charset="0"/>
            </a:endParaRPr>
          </a:p>
        </p:txBody>
      </p:sp>
      <p:sp>
        <p:nvSpPr>
          <p:cNvPr id="41" name="Rectangle 40"/>
          <p:cNvSpPr/>
          <p:nvPr/>
        </p:nvSpPr>
        <p:spPr>
          <a:xfrm>
            <a:off x="113435" y="2389288"/>
            <a:ext cx="1446928" cy="53742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600" b="1">
                <a:solidFill>
                  <a:schemeClr val="bg1"/>
                </a:solidFill>
                <a:latin typeface="Avenir LT Std 35 Light" panose="020B0402020203020204" pitchFamily="34" charset="0"/>
              </a:rPr>
              <a:t>Oblique</a:t>
            </a:r>
            <a:endParaRPr lang="en-US" sz="1600" b="1">
              <a:solidFill>
                <a:schemeClr val="bg1"/>
              </a:solidFill>
              <a:latin typeface="Avenir LT Std 35 Light" panose="020B0402020203020204" pitchFamily="34" charset="0"/>
              <a:ea typeface="Calibri" panose="020F0502020204030204" pitchFamily="34" charset="0"/>
              <a:cs typeface="Times New Roman" panose="02020603050405020304" pitchFamily="18" charset="0"/>
            </a:endParaRPr>
          </a:p>
        </p:txBody>
      </p:sp>
      <p:sp>
        <p:nvSpPr>
          <p:cNvPr id="46" name="Rectangle 45"/>
          <p:cNvSpPr/>
          <p:nvPr/>
        </p:nvSpPr>
        <p:spPr>
          <a:xfrm>
            <a:off x="113435" y="3958889"/>
            <a:ext cx="1446928" cy="53742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1600" b="1">
                <a:solidFill>
                  <a:schemeClr val="bg1"/>
                </a:solidFill>
                <a:latin typeface="Avenir LT Std 35 Light" panose="020B0402020203020204" pitchFamily="34" charset="0"/>
              </a:rPr>
              <a:t>Reflexive</a:t>
            </a:r>
            <a:endParaRPr lang="en-IN" sz="1600" b="1">
              <a:latin typeface="Avenir LT Std 35 Light" panose="020B0402020203020204" pitchFamily="34" charset="0"/>
            </a:endParaRPr>
          </a:p>
        </p:txBody>
      </p:sp>
      <p:sp>
        <p:nvSpPr>
          <p:cNvPr id="49" name="Rectangle 48"/>
          <p:cNvSpPr/>
          <p:nvPr/>
        </p:nvSpPr>
        <p:spPr>
          <a:xfrm>
            <a:off x="113435" y="4557171"/>
            <a:ext cx="1446928" cy="183512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latin typeface="Avenir LT Std 35 Light" panose="020B0402020203020204" pitchFamily="34" charset="0"/>
              </a:rPr>
              <a:t>Sentences</a:t>
            </a:r>
            <a:endParaRPr lang="en-IN" sz="1600" b="1">
              <a:latin typeface="Avenir LT Std 35 Light" panose="020B0402020203020204" pitchFamily="34" charset="0"/>
            </a:endParaRPr>
          </a:p>
        </p:txBody>
      </p:sp>
      <p:sp>
        <p:nvSpPr>
          <p:cNvPr id="50" name="Rectangle 49"/>
          <p:cNvSpPr/>
          <p:nvPr/>
        </p:nvSpPr>
        <p:spPr>
          <a:xfrm>
            <a:off x="5129692" y="1192720"/>
            <a:ext cx="3439951" cy="5374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600" b="1">
                <a:solidFill>
                  <a:schemeClr val="bg1"/>
                </a:solidFill>
                <a:latin typeface="Avenir LT Std 35 Light" panose="020B0402020203020204" pitchFamily="34" charset="0"/>
              </a:rPr>
              <a:t>She, her, hers</a:t>
            </a:r>
            <a:endParaRPr lang="en-US" sz="1600" b="1">
              <a:solidFill>
                <a:schemeClr val="bg1"/>
              </a:solidFill>
              <a:latin typeface="Avenir LT Std 35 Light" panose="020B0402020203020204" pitchFamily="34" charset="0"/>
              <a:ea typeface="Calibri" panose="020F0502020204030204" pitchFamily="34" charset="0"/>
              <a:cs typeface="Times New Roman" panose="02020603050405020304" pitchFamily="18" charset="0"/>
            </a:endParaRPr>
          </a:p>
        </p:txBody>
      </p:sp>
      <p:sp>
        <p:nvSpPr>
          <p:cNvPr id="51" name="Rectangle 50"/>
          <p:cNvSpPr/>
          <p:nvPr/>
        </p:nvSpPr>
        <p:spPr>
          <a:xfrm>
            <a:off x="1625052" y="1192720"/>
            <a:ext cx="3439951" cy="5374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600" b="1">
                <a:solidFill>
                  <a:schemeClr val="bg1"/>
                </a:solidFill>
                <a:latin typeface="Avenir LT Std 35 Light" panose="020B0402020203020204" pitchFamily="34" charset="0"/>
              </a:rPr>
              <a:t>He, him, his</a:t>
            </a:r>
            <a:endParaRPr lang="en-US" sz="1600" b="1">
              <a:solidFill>
                <a:schemeClr val="bg1"/>
              </a:solidFill>
              <a:latin typeface="Avenir LT Std 35 Light" panose="020B0402020203020204" pitchFamily="34" charset="0"/>
              <a:ea typeface="Calibri" panose="020F0502020204030204" pitchFamily="34" charset="0"/>
              <a:cs typeface="Times New Roman" panose="02020603050405020304" pitchFamily="18" charset="0"/>
            </a:endParaRPr>
          </a:p>
        </p:txBody>
      </p:sp>
      <p:sp>
        <p:nvSpPr>
          <p:cNvPr id="52" name="Rectangle 51"/>
          <p:cNvSpPr/>
          <p:nvPr/>
        </p:nvSpPr>
        <p:spPr>
          <a:xfrm>
            <a:off x="8634333" y="1790892"/>
            <a:ext cx="3439951" cy="537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endParaRPr lang="en-US" sz="1500">
              <a:solidFill>
                <a:schemeClr val="tx1"/>
              </a:solidFill>
              <a:latin typeface="Avenir LT Std 35 Light" panose="020B0402020203020204" pitchFamily="34" charset="0"/>
              <a:ea typeface="Calibri" panose="020F0502020204030204" pitchFamily="34" charset="0"/>
              <a:cs typeface="Times New Roman" panose="02020603050405020304" pitchFamily="18" charset="0"/>
            </a:endParaRPr>
          </a:p>
        </p:txBody>
      </p:sp>
      <p:sp>
        <p:nvSpPr>
          <p:cNvPr id="70" name="Rectangle 69"/>
          <p:cNvSpPr/>
          <p:nvPr/>
        </p:nvSpPr>
        <p:spPr>
          <a:xfrm>
            <a:off x="5129692" y="1789157"/>
            <a:ext cx="3439951" cy="537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endParaRPr lang="en-US" sz="1500">
              <a:solidFill>
                <a:schemeClr val="tx1"/>
              </a:solidFill>
              <a:latin typeface="Avenir LT Std 35 Light" panose="020B0402020203020204" pitchFamily="34" charset="0"/>
              <a:ea typeface="Calibri" panose="020F0502020204030204" pitchFamily="34" charset="0"/>
              <a:cs typeface="Times New Roman" panose="02020603050405020304" pitchFamily="18" charset="0"/>
            </a:endParaRPr>
          </a:p>
        </p:txBody>
      </p:sp>
      <p:sp>
        <p:nvSpPr>
          <p:cNvPr id="71" name="Rectangle 70"/>
          <p:cNvSpPr/>
          <p:nvPr/>
        </p:nvSpPr>
        <p:spPr>
          <a:xfrm>
            <a:off x="1625052" y="1790892"/>
            <a:ext cx="3439951" cy="537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endParaRPr lang="en-US" sz="1500">
              <a:solidFill>
                <a:schemeClr val="tx1"/>
              </a:solidFill>
              <a:latin typeface="Avenir LT Std 35 Light" panose="020B0402020203020204" pitchFamily="34" charset="0"/>
              <a:ea typeface="Calibri" panose="020F0502020204030204" pitchFamily="34" charset="0"/>
              <a:cs typeface="Times New Roman" panose="02020603050405020304" pitchFamily="18" charset="0"/>
            </a:endParaRPr>
          </a:p>
        </p:txBody>
      </p:sp>
      <p:sp>
        <p:nvSpPr>
          <p:cNvPr id="72" name="Rectangle 71"/>
          <p:cNvSpPr/>
          <p:nvPr/>
        </p:nvSpPr>
        <p:spPr>
          <a:xfrm>
            <a:off x="8634333" y="2389064"/>
            <a:ext cx="3439951" cy="537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endParaRPr lang="en-US" sz="1500">
              <a:solidFill>
                <a:schemeClr val="tx1"/>
              </a:solidFill>
              <a:latin typeface="Avenir LT Std 35 Light" panose="020B0402020203020204" pitchFamily="34" charset="0"/>
              <a:ea typeface="Calibri" panose="020F0502020204030204" pitchFamily="34" charset="0"/>
              <a:cs typeface="Times New Roman" panose="02020603050405020304" pitchFamily="18" charset="0"/>
            </a:endParaRPr>
          </a:p>
        </p:txBody>
      </p:sp>
      <p:sp>
        <p:nvSpPr>
          <p:cNvPr id="76" name="Rectangle 75"/>
          <p:cNvSpPr/>
          <p:nvPr/>
        </p:nvSpPr>
        <p:spPr>
          <a:xfrm>
            <a:off x="5129692" y="2385594"/>
            <a:ext cx="3439951" cy="537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endParaRPr lang="en-US" sz="1500">
              <a:solidFill>
                <a:schemeClr val="tx1"/>
              </a:solidFill>
              <a:latin typeface="Avenir LT Std 35 Light" panose="020B0402020203020204" pitchFamily="34" charset="0"/>
              <a:ea typeface="Calibri" panose="020F0502020204030204" pitchFamily="34" charset="0"/>
              <a:cs typeface="Times New Roman" panose="02020603050405020304" pitchFamily="18" charset="0"/>
            </a:endParaRPr>
          </a:p>
        </p:txBody>
      </p:sp>
      <p:sp>
        <p:nvSpPr>
          <p:cNvPr id="77" name="Rectangle 76"/>
          <p:cNvSpPr/>
          <p:nvPr/>
        </p:nvSpPr>
        <p:spPr>
          <a:xfrm>
            <a:off x="1625052" y="2389064"/>
            <a:ext cx="3439951" cy="537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endParaRPr lang="en-US" sz="1500">
              <a:solidFill>
                <a:schemeClr val="tx1"/>
              </a:solidFill>
              <a:latin typeface="Avenir LT Std 35 Light" panose="020B0402020203020204" pitchFamily="34" charset="0"/>
              <a:ea typeface="Calibri" panose="020F0502020204030204" pitchFamily="34" charset="0"/>
              <a:cs typeface="Times New Roman" panose="02020603050405020304" pitchFamily="18" charset="0"/>
            </a:endParaRPr>
          </a:p>
        </p:txBody>
      </p:sp>
      <p:sp>
        <p:nvSpPr>
          <p:cNvPr id="78" name="Rectangle 77"/>
          <p:cNvSpPr/>
          <p:nvPr/>
        </p:nvSpPr>
        <p:spPr>
          <a:xfrm>
            <a:off x="8634333" y="3958443"/>
            <a:ext cx="3439951" cy="537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endParaRPr lang="en-US" sz="1500">
              <a:solidFill>
                <a:schemeClr val="tx1"/>
              </a:solidFill>
              <a:latin typeface="Avenir LT Std 35 Light" panose="020B0402020203020204" pitchFamily="34" charset="0"/>
              <a:ea typeface="Calibri" panose="020F0502020204030204" pitchFamily="34" charset="0"/>
              <a:cs typeface="Times New Roman" panose="02020603050405020304" pitchFamily="18" charset="0"/>
            </a:endParaRPr>
          </a:p>
        </p:txBody>
      </p:sp>
      <p:sp>
        <p:nvSpPr>
          <p:cNvPr id="79" name="Rectangle 78"/>
          <p:cNvSpPr/>
          <p:nvPr/>
        </p:nvSpPr>
        <p:spPr>
          <a:xfrm>
            <a:off x="5129692" y="3960181"/>
            <a:ext cx="3439951" cy="537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endParaRPr lang="en-US" sz="1500">
              <a:solidFill>
                <a:schemeClr val="tx1"/>
              </a:solidFill>
              <a:latin typeface="Avenir LT Std 35 Light" panose="020B0402020203020204" pitchFamily="34" charset="0"/>
              <a:ea typeface="Calibri" panose="020F0502020204030204" pitchFamily="34" charset="0"/>
              <a:cs typeface="Times New Roman" panose="02020603050405020304" pitchFamily="18" charset="0"/>
            </a:endParaRPr>
          </a:p>
        </p:txBody>
      </p:sp>
      <p:sp>
        <p:nvSpPr>
          <p:cNvPr id="80" name="Rectangle 79"/>
          <p:cNvSpPr/>
          <p:nvPr/>
        </p:nvSpPr>
        <p:spPr>
          <a:xfrm>
            <a:off x="1625052" y="3958443"/>
            <a:ext cx="3439951" cy="537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endParaRPr lang="en-US" sz="1500">
              <a:solidFill>
                <a:schemeClr val="tx1"/>
              </a:solidFill>
              <a:latin typeface="Avenir LT Std 35 Light" panose="020B0402020203020204" pitchFamily="34" charset="0"/>
              <a:ea typeface="Calibri" panose="020F0502020204030204" pitchFamily="34" charset="0"/>
              <a:cs typeface="Times New Roman" panose="02020603050405020304" pitchFamily="18" charset="0"/>
            </a:endParaRPr>
          </a:p>
        </p:txBody>
      </p:sp>
      <p:sp>
        <p:nvSpPr>
          <p:cNvPr id="81" name="Rectangle 80"/>
          <p:cNvSpPr/>
          <p:nvPr/>
        </p:nvSpPr>
        <p:spPr>
          <a:xfrm>
            <a:off x="8634333" y="4556616"/>
            <a:ext cx="3439951" cy="1839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Ins="91440" rtlCol="0" anchor="ctr"/>
          <a:lstStyle/>
          <a:p>
            <a:pPr>
              <a:lnSpc>
                <a:spcPct val="107000"/>
              </a:lnSpc>
              <a:spcAft>
                <a:spcPts val="800"/>
              </a:spcAft>
            </a:pPr>
            <a:endParaRPr lang="en-US" sz="1500">
              <a:solidFill>
                <a:schemeClr val="tx1"/>
              </a:solidFill>
              <a:latin typeface="Avenir LT Std 35 Light" panose="020B0402020203020204" pitchFamily="34" charset="0"/>
              <a:ea typeface="Calibri" panose="020F0502020204030204" pitchFamily="34" charset="0"/>
              <a:cs typeface="Times New Roman" panose="02020603050405020304" pitchFamily="18" charset="0"/>
            </a:endParaRPr>
          </a:p>
        </p:txBody>
      </p:sp>
      <p:sp>
        <p:nvSpPr>
          <p:cNvPr id="82" name="Rectangle 81"/>
          <p:cNvSpPr/>
          <p:nvPr/>
        </p:nvSpPr>
        <p:spPr>
          <a:xfrm>
            <a:off x="5129692" y="4556616"/>
            <a:ext cx="3439951" cy="1839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endParaRPr lang="en-US" sz="1500">
              <a:solidFill>
                <a:schemeClr val="tx1"/>
              </a:solidFill>
              <a:latin typeface="Avenir LT Std 35 Light" panose="020B0402020203020204" pitchFamily="34" charset="0"/>
              <a:ea typeface="Calibri" panose="020F0502020204030204" pitchFamily="34" charset="0"/>
              <a:cs typeface="Times New Roman" panose="02020603050405020304" pitchFamily="18" charset="0"/>
            </a:endParaRPr>
          </a:p>
        </p:txBody>
      </p:sp>
      <p:sp>
        <p:nvSpPr>
          <p:cNvPr id="83" name="Rectangle 82"/>
          <p:cNvSpPr/>
          <p:nvPr/>
        </p:nvSpPr>
        <p:spPr>
          <a:xfrm>
            <a:off x="1625052" y="4556616"/>
            <a:ext cx="3439951" cy="1839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endParaRPr lang="en-US" sz="1500">
              <a:solidFill>
                <a:schemeClr val="tx1"/>
              </a:solidFill>
              <a:latin typeface="Avenir LT Std 35 Light" panose="020B0402020203020204" pitchFamily="34" charset="0"/>
              <a:ea typeface="Calibri" panose="020F0502020204030204" pitchFamily="34" charset="0"/>
              <a:cs typeface="Times New Roman" panose="02020603050405020304" pitchFamily="18" charset="0"/>
            </a:endParaRPr>
          </a:p>
        </p:txBody>
      </p:sp>
      <p:sp>
        <p:nvSpPr>
          <p:cNvPr id="84" name="Rectangle 83"/>
          <p:cNvSpPr/>
          <p:nvPr/>
        </p:nvSpPr>
        <p:spPr>
          <a:xfrm>
            <a:off x="113435" y="2987572"/>
            <a:ext cx="1446928" cy="9104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1600" b="1">
                <a:solidFill>
                  <a:schemeClr val="bg1"/>
                </a:solidFill>
                <a:latin typeface="Avenir LT Std 35 Light" panose="020B0402020203020204" pitchFamily="34" charset="0"/>
              </a:rPr>
              <a:t>Possessive</a:t>
            </a:r>
            <a:endParaRPr lang="en-IN" sz="1600" b="1">
              <a:latin typeface="Avenir LT Std 35 Light" panose="020B0402020203020204" pitchFamily="34" charset="0"/>
            </a:endParaRPr>
          </a:p>
        </p:txBody>
      </p:sp>
      <p:sp>
        <p:nvSpPr>
          <p:cNvPr id="30" name="Rectangle 29"/>
          <p:cNvSpPr/>
          <p:nvPr/>
        </p:nvSpPr>
        <p:spPr>
          <a:xfrm>
            <a:off x="12230485" y="12025"/>
            <a:ext cx="1718597" cy="90628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Update onscreen text and layout</a:t>
            </a:r>
            <a:endParaRPr lang="en-IN" dirty="0"/>
          </a:p>
        </p:txBody>
      </p:sp>
    </p:spTree>
    <p:extLst>
      <p:ext uri="{BB962C8B-B14F-4D97-AF65-F5344CB8AC3E}">
        <p14:creationId xmlns:p14="http://schemas.microsoft.com/office/powerpoint/2010/main" val="39152373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7FD296-FAA1-4E12-A64B-1053BEE73956}"/>
              </a:ext>
            </a:extLst>
          </p:cNvPr>
          <p:cNvSpPr/>
          <p:nvPr/>
        </p:nvSpPr>
        <p:spPr>
          <a:xfrm>
            <a:off x="0" y="736601"/>
            <a:ext cx="12192000" cy="5746892"/>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36" name="Rectangle 35"/>
          <p:cNvSpPr/>
          <p:nvPr/>
        </p:nvSpPr>
        <p:spPr>
          <a:xfrm>
            <a:off x="8634333" y="2987236"/>
            <a:ext cx="3439951" cy="9104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1200"/>
              </a:spcAft>
            </a:pPr>
            <a:r>
              <a:rPr lang="en-US" sz="1500">
                <a:solidFill>
                  <a:schemeClr val="tx1"/>
                </a:solidFill>
                <a:latin typeface="Avenir LT Std 35 Light" panose="020B0402020203020204" pitchFamily="34" charset="0"/>
              </a:rPr>
              <a:t>That dog is theirs</a:t>
            </a:r>
          </a:p>
          <a:p>
            <a:pPr>
              <a:lnSpc>
                <a:spcPct val="107000"/>
              </a:lnSpc>
              <a:spcAft>
                <a:spcPts val="1200"/>
              </a:spcAft>
            </a:pPr>
            <a:r>
              <a:rPr lang="en-US" sz="1500">
                <a:solidFill>
                  <a:schemeClr val="tx1"/>
                </a:solidFill>
                <a:latin typeface="Avenir LT Std 35 Light" panose="020B0402020203020204" pitchFamily="34" charset="0"/>
              </a:rPr>
              <a:t>Their dog is sweet</a:t>
            </a:r>
            <a:endParaRPr lang="en-US" sz="1500">
              <a:solidFill>
                <a:schemeClr val="tx1"/>
              </a:solidFill>
              <a:latin typeface="Avenir LT Std 35 Light" panose="020B0402020203020204" pitchFamily="34" charset="0"/>
              <a:ea typeface="Calibri" panose="020F0502020204030204" pitchFamily="34" charset="0"/>
              <a:cs typeface="Times New Roman" panose="02020603050405020304" pitchFamily="18" charset="0"/>
            </a:endParaRPr>
          </a:p>
        </p:txBody>
      </p:sp>
      <p:sp>
        <p:nvSpPr>
          <p:cNvPr id="37" name="Rectangle 36"/>
          <p:cNvSpPr/>
          <p:nvPr/>
        </p:nvSpPr>
        <p:spPr>
          <a:xfrm>
            <a:off x="5129692" y="2982031"/>
            <a:ext cx="3439951" cy="9191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1200"/>
              </a:spcAft>
            </a:pPr>
            <a:r>
              <a:rPr lang="en-US" sz="1500">
                <a:solidFill>
                  <a:schemeClr val="tx1"/>
                </a:solidFill>
                <a:latin typeface="Avenir LT Std 35 Light" panose="020B0402020203020204" pitchFamily="34" charset="0"/>
              </a:rPr>
              <a:t>That dog is hers</a:t>
            </a:r>
          </a:p>
          <a:p>
            <a:pPr>
              <a:lnSpc>
                <a:spcPct val="107000"/>
              </a:lnSpc>
              <a:spcAft>
                <a:spcPts val="1200"/>
              </a:spcAft>
            </a:pPr>
            <a:r>
              <a:rPr lang="en-US" sz="1500">
                <a:solidFill>
                  <a:schemeClr val="tx1"/>
                </a:solidFill>
                <a:latin typeface="Avenir LT Std 35 Light" panose="020B0402020203020204" pitchFamily="34" charset="0"/>
              </a:rPr>
              <a:t>Her dog is sweet </a:t>
            </a:r>
            <a:endParaRPr lang="en-US" sz="1500">
              <a:solidFill>
                <a:schemeClr val="tx1"/>
              </a:solidFill>
              <a:latin typeface="Avenir LT Std 35 Light" panose="020B0402020203020204" pitchFamily="34" charset="0"/>
              <a:ea typeface="Calibri" panose="020F0502020204030204" pitchFamily="34" charset="0"/>
              <a:cs typeface="Times New Roman" panose="02020603050405020304" pitchFamily="18" charset="0"/>
            </a:endParaRPr>
          </a:p>
        </p:txBody>
      </p:sp>
      <p:sp>
        <p:nvSpPr>
          <p:cNvPr id="38" name="Rectangle 37"/>
          <p:cNvSpPr/>
          <p:nvPr/>
        </p:nvSpPr>
        <p:spPr>
          <a:xfrm>
            <a:off x="1625052" y="2987236"/>
            <a:ext cx="3439951" cy="9104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1200"/>
              </a:spcAft>
            </a:pPr>
            <a:r>
              <a:rPr lang="en-US" sz="1500">
                <a:solidFill>
                  <a:schemeClr val="tx1"/>
                </a:solidFill>
                <a:latin typeface="Avenir LT Std 35 Light" panose="020B0402020203020204" pitchFamily="34" charset="0"/>
              </a:rPr>
              <a:t>That dog is his</a:t>
            </a:r>
          </a:p>
          <a:p>
            <a:pPr>
              <a:lnSpc>
                <a:spcPct val="107000"/>
              </a:lnSpc>
              <a:spcAft>
                <a:spcPts val="1200"/>
              </a:spcAft>
            </a:pPr>
            <a:r>
              <a:rPr lang="en-US" sz="1500">
                <a:solidFill>
                  <a:schemeClr val="tx1"/>
                </a:solidFill>
                <a:latin typeface="Avenir LT Std 35 Light" panose="020B0402020203020204" pitchFamily="34" charset="0"/>
              </a:rPr>
              <a:t>His dog is sweet  </a:t>
            </a:r>
            <a:endParaRPr lang="en-US" sz="1500">
              <a:solidFill>
                <a:schemeClr val="tx1"/>
              </a:solidFill>
              <a:latin typeface="Avenir LT Std 35 Light" panose="020B0402020203020204" pitchFamily="34" charset="0"/>
              <a:ea typeface="Calibri" panose="020F0502020204030204" pitchFamily="34" charset="0"/>
              <a:cs typeface="Times New Roman" panose="02020603050405020304" pitchFamily="18" charset="0"/>
            </a:endParaRPr>
          </a:p>
        </p:txBody>
      </p:sp>
      <p:sp>
        <p:nvSpPr>
          <p:cNvPr id="2" name="Title 1"/>
          <p:cNvSpPr>
            <a:spLocks noGrp="1"/>
          </p:cNvSpPr>
          <p:nvPr>
            <p:ph type="title"/>
          </p:nvPr>
        </p:nvSpPr>
        <p:spPr/>
        <p:txBody>
          <a:bodyPr>
            <a:normAutofit/>
          </a:bodyPr>
          <a:lstStyle/>
          <a:p>
            <a:r>
              <a:rPr lang="en-US"/>
              <a:t>Pronoun Usage: Being a Better Ally</a:t>
            </a:r>
          </a:p>
        </p:txBody>
      </p:sp>
      <p:sp>
        <p:nvSpPr>
          <p:cNvPr id="5" name="TextBox 4">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dirty="0" smtClean="0">
                <a:latin typeface="Avenir LT Std 35 Light" panose="020B0402020203020204"/>
              </a:rPr>
              <a:t>11 of 32</a:t>
            </a:r>
            <a:endParaRPr lang="en-IN" sz="1400" dirty="0">
              <a:latin typeface="Avenir LT Std 35 Light" panose="020B0402020203020204"/>
            </a:endParaRPr>
          </a:p>
        </p:txBody>
      </p:sp>
      <p:sp>
        <p:nvSpPr>
          <p:cNvPr id="145" name="Rectangle 144"/>
          <p:cNvSpPr/>
          <p:nvPr/>
        </p:nvSpPr>
        <p:spPr>
          <a:xfrm>
            <a:off x="8634333" y="1192720"/>
            <a:ext cx="3439951" cy="5374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600" b="1">
                <a:solidFill>
                  <a:schemeClr val="bg1"/>
                </a:solidFill>
                <a:latin typeface="Avenir LT Std 35 Light" panose="020B0402020203020204" pitchFamily="34" charset="0"/>
              </a:rPr>
              <a:t>They, them, theirs</a:t>
            </a:r>
            <a:endParaRPr lang="en-US" sz="1600" b="1">
              <a:solidFill>
                <a:schemeClr val="bg1"/>
              </a:solidFill>
              <a:latin typeface="Avenir LT Std 35 Light" panose="020B0402020203020204" pitchFamily="34" charset="0"/>
              <a:ea typeface="Calibri" panose="020F0502020204030204" pitchFamily="34" charset="0"/>
              <a:cs typeface="Times New Roman" panose="02020603050405020304" pitchFamily="18" charset="0"/>
            </a:endParaRPr>
          </a:p>
        </p:txBody>
      </p:sp>
      <p:sp>
        <p:nvSpPr>
          <p:cNvPr id="43" name="TextBox 42">
            <a:extLst>
              <a:ext uri="{FF2B5EF4-FFF2-40B4-BE49-F238E27FC236}">
                <a16:creationId xmlns:a16="http://schemas.microsoft.com/office/drawing/2014/main" id="{DBAF40DE-96C6-4376-90BC-E1C331DADB4F}"/>
              </a:ext>
            </a:extLst>
          </p:cNvPr>
          <p:cNvSpPr txBox="1"/>
          <p:nvPr/>
        </p:nvSpPr>
        <p:spPr>
          <a:xfrm>
            <a:off x="38485" y="841890"/>
            <a:ext cx="4644221" cy="307777"/>
          </a:xfrm>
          <a:prstGeom prst="rect">
            <a:avLst/>
          </a:prstGeom>
          <a:noFill/>
        </p:spPr>
        <p:txBody>
          <a:bodyPr wrap="square">
            <a:spAutoFit/>
          </a:bodyPr>
          <a:lstStyle/>
          <a:p>
            <a:r>
              <a:rPr lang="en-IN" sz="1400" i="1" dirty="0">
                <a:latin typeface="Avenir LT Std 35 Light" panose="020B0402020203020204"/>
              </a:rPr>
              <a:t>Click each pronoun to learn about them.</a:t>
            </a:r>
          </a:p>
        </p:txBody>
      </p:sp>
      <p:sp>
        <p:nvSpPr>
          <p:cNvPr id="146" name="Rectangle 145"/>
          <p:cNvSpPr/>
          <p:nvPr/>
        </p:nvSpPr>
        <p:spPr>
          <a:xfrm>
            <a:off x="113435" y="1192720"/>
            <a:ext cx="1446928" cy="53742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600" b="1">
                <a:latin typeface="Avenir LT Std 35 Light" panose="020B0402020203020204" pitchFamily="34" charset="0"/>
              </a:rPr>
              <a:t>Pronoun</a:t>
            </a:r>
            <a:endParaRPr lang="en-US" sz="1600" b="1">
              <a:latin typeface="Avenir LT Std 35 Light" panose="020B0402020203020204" pitchFamily="34" charset="0"/>
              <a:ea typeface="Calibri" panose="020F0502020204030204" pitchFamily="34" charset="0"/>
              <a:cs typeface="Times New Roman" panose="02020603050405020304" pitchFamily="18" charset="0"/>
            </a:endParaRPr>
          </a:p>
        </p:txBody>
      </p:sp>
      <p:sp>
        <p:nvSpPr>
          <p:cNvPr id="42" name="Rectangle 41"/>
          <p:cNvSpPr/>
          <p:nvPr/>
        </p:nvSpPr>
        <p:spPr>
          <a:xfrm>
            <a:off x="113435" y="1791004"/>
            <a:ext cx="1446928" cy="53742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600" b="1">
                <a:solidFill>
                  <a:schemeClr val="bg1"/>
                </a:solidFill>
                <a:latin typeface="Avenir LT Std 35 Light" panose="020B0402020203020204" pitchFamily="34" charset="0"/>
              </a:rPr>
              <a:t>Nominative</a:t>
            </a:r>
            <a:endParaRPr lang="en-US" sz="1600" b="1">
              <a:solidFill>
                <a:schemeClr val="bg1"/>
              </a:solidFill>
              <a:latin typeface="Avenir LT Std 35 Light" panose="020B0402020203020204" pitchFamily="34" charset="0"/>
              <a:ea typeface="Calibri" panose="020F0502020204030204" pitchFamily="34" charset="0"/>
              <a:cs typeface="Times New Roman" panose="02020603050405020304" pitchFamily="18" charset="0"/>
            </a:endParaRPr>
          </a:p>
        </p:txBody>
      </p:sp>
      <p:sp>
        <p:nvSpPr>
          <p:cNvPr id="44" name="Rectangle 43"/>
          <p:cNvSpPr/>
          <p:nvPr/>
        </p:nvSpPr>
        <p:spPr>
          <a:xfrm>
            <a:off x="113435" y="2389288"/>
            <a:ext cx="1446928" cy="53742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600" b="1">
                <a:solidFill>
                  <a:schemeClr val="bg1"/>
                </a:solidFill>
                <a:latin typeface="Avenir LT Std 35 Light" panose="020B0402020203020204" pitchFamily="34" charset="0"/>
              </a:rPr>
              <a:t>Oblique</a:t>
            </a:r>
            <a:endParaRPr lang="en-US" sz="1600" b="1">
              <a:solidFill>
                <a:schemeClr val="bg1"/>
              </a:solidFill>
              <a:latin typeface="Avenir LT Std 35 Light" panose="020B0402020203020204" pitchFamily="34" charset="0"/>
              <a:ea typeface="Calibri" panose="020F0502020204030204" pitchFamily="34" charset="0"/>
              <a:cs typeface="Times New Roman" panose="02020603050405020304" pitchFamily="18" charset="0"/>
            </a:endParaRPr>
          </a:p>
        </p:txBody>
      </p:sp>
      <p:sp>
        <p:nvSpPr>
          <p:cNvPr id="47" name="Rectangle 46"/>
          <p:cNvSpPr/>
          <p:nvPr/>
        </p:nvSpPr>
        <p:spPr>
          <a:xfrm>
            <a:off x="113435" y="3958889"/>
            <a:ext cx="1446928" cy="53742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1600" b="1">
                <a:solidFill>
                  <a:schemeClr val="bg1"/>
                </a:solidFill>
                <a:latin typeface="Avenir LT Std 35 Light" panose="020B0402020203020204" pitchFamily="34" charset="0"/>
              </a:rPr>
              <a:t>Reflexive</a:t>
            </a:r>
            <a:endParaRPr lang="en-IN" sz="1600" b="1">
              <a:latin typeface="Avenir LT Std 35 Light" panose="020B0402020203020204" pitchFamily="34" charset="0"/>
            </a:endParaRPr>
          </a:p>
        </p:txBody>
      </p:sp>
      <p:sp>
        <p:nvSpPr>
          <p:cNvPr id="48" name="Rectangle 47"/>
          <p:cNvSpPr/>
          <p:nvPr/>
        </p:nvSpPr>
        <p:spPr>
          <a:xfrm>
            <a:off x="113435" y="4557171"/>
            <a:ext cx="1446928" cy="183512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latin typeface="Avenir LT Std 35 Light" panose="020B0402020203020204" pitchFamily="34" charset="0"/>
              </a:rPr>
              <a:t>Sentences</a:t>
            </a:r>
            <a:endParaRPr lang="en-IN" sz="1600" b="1">
              <a:latin typeface="Avenir LT Std 35 Light" panose="020B0402020203020204" pitchFamily="34" charset="0"/>
            </a:endParaRPr>
          </a:p>
        </p:txBody>
      </p:sp>
      <p:sp>
        <p:nvSpPr>
          <p:cNvPr id="53" name="Rectangle 52"/>
          <p:cNvSpPr/>
          <p:nvPr/>
        </p:nvSpPr>
        <p:spPr>
          <a:xfrm>
            <a:off x="5129692" y="1192720"/>
            <a:ext cx="3439951" cy="5374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600" b="1">
                <a:solidFill>
                  <a:schemeClr val="bg1"/>
                </a:solidFill>
                <a:latin typeface="Avenir LT Std 35 Light" panose="020B0402020203020204" pitchFamily="34" charset="0"/>
              </a:rPr>
              <a:t>She, her, hers</a:t>
            </a:r>
            <a:endParaRPr lang="en-US" sz="1600" b="1">
              <a:solidFill>
                <a:schemeClr val="bg1"/>
              </a:solidFill>
              <a:latin typeface="Avenir LT Std 35 Light" panose="020B0402020203020204" pitchFamily="34" charset="0"/>
              <a:ea typeface="Calibri" panose="020F0502020204030204" pitchFamily="34" charset="0"/>
              <a:cs typeface="Times New Roman" panose="02020603050405020304" pitchFamily="18" charset="0"/>
            </a:endParaRPr>
          </a:p>
        </p:txBody>
      </p:sp>
      <p:sp>
        <p:nvSpPr>
          <p:cNvPr id="54" name="Rectangle 53"/>
          <p:cNvSpPr/>
          <p:nvPr/>
        </p:nvSpPr>
        <p:spPr>
          <a:xfrm>
            <a:off x="1625052" y="1192720"/>
            <a:ext cx="3439951" cy="53742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600" b="1">
                <a:solidFill>
                  <a:schemeClr val="bg1"/>
                </a:solidFill>
                <a:latin typeface="Avenir LT Std 35 Light" panose="020B0402020203020204" pitchFamily="34" charset="0"/>
              </a:rPr>
              <a:t>He, him, his</a:t>
            </a:r>
            <a:endParaRPr lang="en-US" sz="1600" b="1">
              <a:solidFill>
                <a:schemeClr val="bg1"/>
              </a:solidFill>
              <a:latin typeface="Avenir LT Std 35 Light" panose="020B0402020203020204" pitchFamily="34" charset="0"/>
              <a:ea typeface="Calibri" panose="020F0502020204030204" pitchFamily="34" charset="0"/>
              <a:cs typeface="Times New Roman" panose="02020603050405020304" pitchFamily="18" charset="0"/>
            </a:endParaRPr>
          </a:p>
        </p:txBody>
      </p:sp>
      <p:sp>
        <p:nvSpPr>
          <p:cNvPr id="55" name="Rectangle 54"/>
          <p:cNvSpPr/>
          <p:nvPr/>
        </p:nvSpPr>
        <p:spPr>
          <a:xfrm>
            <a:off x="8634333" y="1790892"/>
            <a:ext cx="3439951" cy="537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r>
              <a:rPr lang="en-US" sz="1500">
                <a:solidFill>
                  <a:schemeClr val="tx1"/>
                </a:solidFill>
                <a:latin typeface="Avenir LT Std 35 Light" panose="020B0402020203020204" pitchFamily="34" charset="0"/>
              </a:rPr>
              <a:t>They are going out </a:t>
            </a:r>
            <a:endParaRPr lang="en-US" sz="1500">
              <a:solidFill>
                <a:schemeClr val="tx1"/>
              </a:solidFill>
              <a:latin typeface="Avenir LT Std 35 Light" panose="020B0402020203020204" pitchFamily="34" charset="0"/>
              <a:ea typeface="Calibri" panose="020F0502020204030204" pitchFamily="34" charset="0"/>
              <a:cs typeface="Times New Roman" panose="02020603050405020304" pitchFamily="18" charset="0"/>
            </a:endParaRPr>
          </a:p>
        </p:txBody>
      </p:sp>
      <p:sp>
        <p:nvSpPr>
          <p:cNvPr id="56" name="Rectangle 55"/>
          <p:cNvSpPr/>
          <p:nvPr/>
        </p:nvSpPr>
        <p:spPr>
          <a:xfrm>
            <a:off x="5129692" y="1789157"/>
            <a:ext cx="3439951" cy="537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r>
              <a:rPr lang="en-US" sz="1500">
                <a:solidFill>
                  <a:schemeClr val="tx1"/>
                </a:solidFill>
                <a:latin typeface="Avenir LT Std 35 Light" panose="020B0402020203020204" pitchFamily="34" charset="0"/>
              </a:rPr>
              <a:t>She is going out</a:t>
            </a:r>
            <a:endParaRPr lang="en-US" sz="1500">
              <a:solidFill>
                <a:schemeClr val="tx1"/>
              </a:solidFill>
              <a:latin typeface="Avenir LT Std 35 Light" panose="020B0402020203020204" pitchFamily="34" charset="0"/>
              <a:ea typeface="Calibri" panose="020F0502020204030204" pitchFamily="34" charset="0"/>
              <a:cs typeface="Times New Roman" panose="02020603050405020304" pitchFamily="18" charset="0"/>
            </a:endParaRPr>
          </a:p>
        </p:txBody>
      </p:sp>
      <p:sp>
        <p:nvSpPr>
          <p:cNvPr id="57" name="Rectangle 56"/>
          <p:cNvSpPr/>
          <p:nvPr/>
        </p:nvSpPr>
        <p:spPr>
          <a:xfrm>
            <a:off x="1625052" y="1790892"/>
            <a:ext cx="3439951" cy="537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r>
              <a:rPr lang="en-US" sz="1500">
                <a:solidFill>
                  <a:schemeClr val="tx1"/>
                </a:solidFill>
                <a:latin typeface="Avenir LT Std 35 Light" panose="020B0402020203020204" pitchFamily="34" charset="0"/>
              </a:rPr>
              <a:t>He is going out</a:t>
            </a:r>
            <a:endParaRPr lang="en-US" sz="1500">
              <a:solidFill>
                <a:schemeClr val="tx1"/>
              </a:solidFill>
              <a:latin typeface="Avenir LT Std 35 Light" panose="020B0402020203020204" pitchFamily="34" charset="0"/>
              <a:ea typeface="Calibri" panose="020F0502020204030204" pitchFamily="34" charset="0"/>
              <a:cs typeface="Times New Roman" panose="02020603050405020304" pitchFamily="18" charset="0"/>
            </a:endParaRPr>
          </a:p>
        </p:txBody>
      </p:sp>
      <p:sp>
        <p:nvSpPr>
          <p:cNvPr id="58" name="Rectangle 57"/>
          <p:cNvSpPr/>
          <p:nvPr/>
        </p:nvSpPr>
        <p:spPr>
          <a:xfrm>
            <a:off x="8634333" y="2389064"/>
            <a:ext cx="3439951" cy="537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r>
              <a:rPr lang="en-US" sz="1500">
                <a:solidFill>
                  <a:schemeClr val="tx1"/>
                </a:solidFill>
                <a:latin typeface="Avenir LT Std 35 Light" panose="020B0402020203020204" pitchFamily="34" charset="0"/>
              </a:rPr>
              <a:t>I saw them yesterday </a:t>
            </a:r>
            <a:endParaRPr lang="en-US" sz="1500">
              <a:solidFill>
                <a:schemeClr val="tx1"/>
              </a:solidFill>
              <a:latin typeface="Avenir LT Std 35 Light" panose="020B0402020203020204" pitchFamily="34" charset="0"/>
              <a:ea typeface="Calibri" panose="020F0502020204030204" pitchFamily="34" charset="0"/>
              <a:cs typeface="Times New Roman" panose="02020603050405020304" pitchFamily="18" charset="0"/>
            </a:endParaRPr>
          </a:p>
        </p:txBody>
      </p:sp>
      <p:sp>
        <p:nvSpPr>
          <p:cNvPr id="59" name="Rectangle 58"/>
          <p:cNvSpPr/>
          <p:nvPr/>
        </p:nvSpPr>
        <p:spPr>
          <a:xfrm>
            <a:off x="5129692" y="2385594"/>
            <a:ext cx="3439951" cy="537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r>
              <a:rPr lang="en-US" sz="1500">
                <a:solidFill>
                  <a:schemeClr val="tx1"/>
                </a:solidFill>
                <a:latin typeface="Avenir LT Std 35 Light" panose="020B0402020203020204" pitchFamily="34" charset="0"/>
              </a:rPr>
              <a:t>I saw her yesterday</a:t>
            </a:r>
            <a:endParaRPr lang="en-US" sz="1500">
              <a:solidFill>
                <a:schemeClr val="tx1"/>
              </a:solidFill>
              <a:latin typeface="Avenir LT Std 35 Light" panose="020B0402020203020204" pitchFamily="34" charset="0"/>
              <a:ea typeface="Calibri" panose="020F0502020204030204" pitchFamily="34" charset="0"/>
              <a:cs typeface="Times New Roman" panose="02020603050405020304" pitchFamily="18" charset="0"/>
            </a:endParaRPr>
          </a:p>
        </p:txBody>
      </p:sp>
      <p:sp>
        <p:nvSpPr>
          <p:cNvPr id="60" name="Rectangle 59"/>
          <p:cNvSpPr/>
          <p:nvPr/>
        </p:nvSpPr>
        <p:spPr>
          <a:xfrm>
            <a:off x="1625052" y="2389064"/>
            <a:ext cx="3439951" cy="537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r>
              <a:rPr lang="en-US" sz="1500">
                <a:solidFill>
                  <a:schemeClr val="tx1"/>
                </a:solidFill>
                <a:latin typeface="Avenir LT Std 35 Light" panose="020B0402020203020204" pitchFamily="34" charset="0"/>
              </a:rPr>
              <a:t>I saw him yesterday</a:t>
            </a:r>
            <a:endParaRPr lang="en-US" sz="1500">
              <a:solidFill>
                <a:schemeClr val="tx1"/>
              </a:solidFill>
              <a:latin typeface="Avenir LT Std 35 Light" panose="020B0402020203020204" pitchFamily="34" charset="0"/>
              <a:ea typeface="Calibri" panose="020F0502020204030204" pitchFamily="34" charset="0"/>
              <a:cs typeface="Times New Roman" panose="02020603050405020304" pitchFamily="18" charset="0"/>
            </a:endParaRPr>
          </a:p>
        </p:txBody>
      </p:sp>
      <p:sp>
        <p:nvSpPr>
          <p:cNvPr id="67" name="Rectangle 66"/>
          <p:cNvSpPr/>
          <p:nvPr/>
        </p:nvSpPr>
        <p:spPr>
          <a:xfrm>
            <a:off x="8634333" y="3958443"/>
            <a:ext cx="3439951" cy="537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r>
              <a:rPr lang="en-US" sz="1500">
                <a:solidFill>
                  <a:schemeClr val="tx1"/>
                </a:solidFill>
                <a:latin typeface="Avenir LT Std 35 Light" panose="020B0402020203020204" pitchFamily="34" charset="0"/>
              </a:rPr>
              <a:t>They like themselves</a:t>
            </a:r>
            <a:endParaRPr lang="en-US" sz="1500">
              <a:solidFill>
                <a:schemeClr val="tx1"/>
              </a:solidFill>
              <a:latin typeface="Avenir LT Std 35 Light" panose="020B0402020203020204" pitchFamily="34" charset="0"/>
              <a:ea typeface="Calibri" panose="020F0502020204030204" pitchFamily="34" charset="0"/>
              <a:cs typeface="Times New Roman" panose="02020603050405020304" pitchFamily="18" charset="0"/>
            </a:endParaRPr>
          </a:p>
        </p:txBody>
      </p:sp>
      <p:sp>
        <p:nvSpPr>
          <p:cNvPr id="68" name="Rectangle 67"/>
          <p:cNvSpPr/>
          <p:nvPr/>
        </p:nvSpPr>
        <p:spPr>
          <a:xfrm>
            <a:off x="5129692" y="3960181"/>
            <a:ext cx="3439951" cy="537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r>
              <a:rPr lang="en-US" sz="1500">
                <a:solidFill>
                  <a:schemeClr val="tx1"/>
                </a:solidFill>
                <a:latin typeface="Avenir LT Std 35 Light" panose="020B0402020203020204" pitchFamily="34" charset="0"/>
              </a:rPr>
              <a:t>She likes herself </a:t>
            </a:r>
            <a:endParaRPr lang="en-US" sz="1500">
              <a:solidFill>
                <a:schemeClr val="tx1"/>
              </a:solidFill>
              <a:latin typeface="Avenir LT Std 35 Light" panose="020B0402020203020204" pitchFamily="34" charset="0"/>
              <a:ea typeface="Calibri" panose="020F0502020204030204" pitchFamily="34" charset="0"/>
              <a:cs typeface="Times New Roman" panose="02020603050405020304" pitchFamily="18" charset="0"/>
            </a:endParaRPr>
          </a:p>
        </p:txBody>
      </p:sp>
      <p:sp>
        <p:nvSpPr>
          <p:cNvPr id="69" name="Rectangle 68"/>
          <p:cNvSpPr/>
          <p:nvPr/>
        </p:nvSpPr>
        <p:spPr>
          <a:xfrm>
            <a:off x="1625052" y="3958443"/>
            <a:ext cx="3439951" cy="537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r>
              <a:rPr lang="en-US" sz="1500">
                <a:solidFill>
                  <a:schemeClr val="tx1"/>
                </a:solidFill>
                <a:latin typeface="Avenir LT Std 35 Light" panose="020B0402020203020204" pitchFamily="34" charset="0"/>
              </a:rPr>
              <a:t>He likes himself </a:t>
            </a:r>
            <a:endParaRPr lang="en-US" sz="1500">
              <a:solidFill>
                <a:schemeClr val="tx1"/>
              </a:solidFill>
              <a:latin typeface="Avenir LT Std 35 Light" panose="020B0402020203020204" pitchFamily="34" charset="0"/>
              <a:ea typeface="Calibri" panose="020F0502020204030204" pitchFamily="34" charset="0"/>
              <a:cs typeface="Times New Roman" panose="02020603050405020304" pitchFamily="18" charset="0"/>
            </a:endParaRPr>
          </a:p>
        </p:txBody>
      </p:sp>
      <p:sp>
        <p:nvSpPr>
          <p:cNvPr id="73" name="Rectangle 72"/>
          <p:cNvSpPr/>
          <p:nvPr/>
        </p:nvSpPr>
        <p:spPr>
          <a:xfrm>
            <a:off x="8634333" y="4556616"/>
            <a:ext cx="3439951" cy="1839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Ins="91440" rtlCol="0" anchor="ctr"/>
          <a:lstStyle/>
          <a:p>
            <a:pPr>
              <a:lnSpc>
                <a:spcPct val="107000"/>
              </a:lnSpc>
              <a:spcAft>
                <a:spcPts val="800"/>
              </a:spcAft>
            </a:pPr>
            <a:r>
              <a:rPr lang="en-US" sz="1500">
                <a:solidFill>
                  <a:schemeClr val="tx1"/>
                </a:solidFill>
                <a:latin typeface="Avenir LT Std 35 Light" panose="020B0402020203020204" pitchFamily="34" charset="0"/>
              </a:rPr>
              <a:t>They went to the store to find dog food to feed their new puppy. </a:t>
            </a:r>
          </a:p>
          <a:p>
            <a:pPr>
              <a:lnSpc>
                <a:spcPct val="107000"/>
              </a:lnSpc>
              <a:spcAft>
                <a:spcPts val="800"/>
              </a:spcAft>
            </a:pPr>
            <a:r>
              <a:rPr lang="en-US" sz="1500">
                <a:solidFill>
                  <a:schemeClr val="tx1"/>
                </a:solidFill>
                <a:latin typeface="Avenir LT Std 35 Light" panose="020B0402020203020204" pitchFamily="34" charset="0"/>
              </a:rPr>
              <a:t>The store clerk helped them find the right kind, and they got the bag down from the shelf all by themselves. </a:t>
            </a:r>
            <a:endParaRPr lang="en-US" sz="1500">
              <a:solidFill>
                <a:schemeClr val="tx1"/>
              </a:solidFill>
              <a:latin typeface="Avenir LT Std 35 Light" panose="020B0402020203020204" pitchFamily="34" charset="0"/>
              <a:ea typeface="Calibri" panose="020F0502020204030204" pitchFamily="34" charset="0"/>
              <a:cs typeface="Times New Roman" panose="02020603050405020304" pitchFamily="18" charset="0"/>
            </a:endParaRPr>
          </a:p>
        </p:txBody>
      </p:sp>
      <p:sp>
        <p:nvSpPr>
          <p:cNvPr id="74" name="Rectangle 73"/>
          <p:cNvSpPr/>
          <p:nvPr/>
        </p:nvSpPr>
        <p:spPr>
          <a:xfrm>
            <a:off x="5129692" y="4556616"/>
            <a:ext cx="3439951" cy="1839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r>
              <a:rPr lang="en-US" sz="1500">
                <a:solidFill>
                  <a:schemeClr val="tx1"/>
                </a:solidFill>
                <a:latin typeface="Avenir LT Std 35 Light" panose="020B0402020203020204" pitchFamily="34" charset="0"/>
              </a:rPr>
              <a:t>She went to the store to find dog food to feed her new puppy. </a:t>
            </a:r>
          </a:p>
          <a:p>
            <a:pPr>
              <a:lnSpc>
                <a:spcPct val="107000"/>
              </a:lnSpc>
              <a:spcAft>
                <a:spcPts val="800"/>
              </a:spcAft>
            </a:pPr>
            <a:r>
              <a:rPr lang="en-US" sz="1500">
                <a:solidFill>
                  <a:schemeClr val="tx1"/>
                </a:solidFill>
                <a:latin typeface="Avenir LT Std 35 Light" panose="020B0402020203020204" pitchFamily="34" charset="0"/>
              </a:rPr>
              <a:t>The store clerk helped her find the right kind, and she got the bag down from the shelf all by herself. </a:t>
            </a:r>
            <a:endParaRPr lang="en-US" sz="1500">
              <a:solidFill>
                <a:schemeClr val="tx1"/>
              </a:solidFill>
              <a:latin typeface="Avenir LT Std 35 Light" panose="020B0402020203020204" pitchFamily="34" charset="0"/>
              <a:ea typeface="Calibri" panose="020F0502020204030204" pitchFamily="34" charset="0"/>
              <a:cs typeface="Times New Roman" panose="02020603050405020304" pitchFamily="18" charset="0"/>
            </a:endParaRPr>
          </a:p>
        </p:txBody>
      </p:sp>
      <p:sp>
        <p:nvSpPr>
          <p:cNvPr id="75" name="Rectangle 74"/>
          <p:cNvSpPr/>
          <p:nvPr/>
        </p:nvSpPr>
        <p:spPr>
          <a:xfrm>
            <a:off x="1625052" y="4556616"/>
            <a:ext cx="3439951" cy="18397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r>
              <a:rPr lang="en-US" sz="1500">
                <a:solidFill>
                  <a:schemeClr val="tx1"/>
                </a:solidFill>
                <a:latin typeface="Avenir LT Std 35 Light" panose="020B0402020203020204" pitchFamily="34" charset="0"/>
              </a:rPr>
              <a:t>He went to the store to find dog food to feed his new puppy.</a:t>
            </a:r>
          </a:p>
          <a:p>
            <a:pPr>
              <a:lnSpc>
                <a:spcPct val="107000"/>
              </a:lnSpc>
              <a:spcAft>
                <a:spcPts val="800"/>
              </a:spcAft>
            </a:pPr>
            <a:r>
              <a:rPr lang="en-US" sz="1500">
                <a:solidFill>
                  <a:schemeClr val="tx1"/>
                </a:solidFill>
                <a:latin typeface="Avenir LT Std 35 Light" panose="020B0402020203020204" pitchFamily="34" charset="0"/>
              </a:rPr>
              <a:t>The store clerk helped him find the right kind, and he got the bag down from the shelf all by himself. </a:t>
            </a:r>
            <a:endParaRPr lang="en-US" sz="1500">
              <a:solidFill>
                <a:schemeClr val="tx1"/>
              </a:solidFill>
              <a:latin typeface="Avenir LT Std 35 Light" panose="020B0402020203020204" pitchFamily="34" charset="0"/>
              <a:ea typeface="Calibri" panose="020F0502020204030204" pitchFamily="34" charset="0"/>
              <a:cs typeface="Times New Roman" panose="02020603050405020304" pitchFamily="18" charset="0"/>
            </a:endParaRPr>
          </a:p>
        </p:txBody>
      </p:sp>
      <p:sp>
        <p:nvSpPr>
          <p:cNvPr id="39" name="Rectangle 38"/>
          <p:cNvSpPr/>
          <p:nvPr/>
        </p:nvSpPr>
        <p:spPr>
          <a:xfrm>
            <a:off x="113435" y="2987572"/>
            <a:ext cx="1446928" cy="910457"/>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1600" b="1">
                <a:solidFill>
                  <a:schemeClr val="bg1"/>
                </a:solidFill>
                <a:latin typeface="Avenir LT Std 35 Light" panose="020B0402020203020204" pitchFamily="34" charset="0"/>
              </a:rPr>
              <a:t>Possessive</a:t>
            </a:r>
            <a:endParaRPr lang="en-IN" sz="1600" b="1">
              <a:latin typeface="Avenir LT Std 35 Light" panose="020B0402020203020204" pitchFamily="34" charset="0"/>
            </a:endParaRPr>
          </a:p>
        </p:txBody>
      </p:sp>
      <p:sp>
        <p:nvSpPr>
          <p:cNvPr id="30" name="TextBox 29">
            <a:extLst>
              <a:ext uri="{FF2B5EF4-FFF2-40B4-BE49-F238E27FC236}">
                <a16:creationId xmlns:a16="http://schemas.microsoft.com/office/drawing/2014/main" id="{DBAF40DE-96C6-4376-90BC-E1C331DADB4F}"/>
              </a:ext>
            </a:extLst>
          </p:cNvPr>
          <p:cNvSpPr txBox="1"/>
          <p:nvPr/>
        </p:nvSpPr>
        <p:spPr>
          <a:xfrm>
            <a:off x="9754228" y="6550223"/>
            <a:ext cx="2437772" cy="307777"/>
          </a:xfrm>
          <a:prstGeom prst="rect">
            <a:avLst/>
          </a:prstGeom>
          <a:noFill/>
        </p:spPr>
        <p:txBody>
          <a:bodyPr wrap="square">
            <a:spAutoFit/>
          </a:bodyPr>
          <a:lstStyle/>
          <a:p>
            <a:pPr algn="r"/>
            <a:r>
              <a:rPr lang="en-IN" sz="1400" dirty="0">
                <a:latin typeface="Avenir LT Std 35 Light" panose="020B0402020203020204"/>
              </a:rPr>
              <a:t>Click </a:t>
            </a:r>
            <a:r>
              <a:rPr lang="en-IN" sz="1400" i="1" dirty="0">
                <a:latin typeface="Avenir LT Std 35 Light" panose="020B0402020203020204"/>
              </a:rPr>
              <a:t>NEXT</a:t>
            </a:r>
            <a:r>
              <a:rPr lang="en-IN" sz="1400" dirty="0">
                <a:latin typeface="Avenir LT Std 35 Light" panose="020B0402020203020204"/>
              </a:rPr>
              <a:t> to continue.</a:t>
            </a:r>
          </a:p>
        </p:txBody>
      </p:sp>
      <p:sp>
        <p:nvSpPr>
          <p:cNvPr id="32" name="Rectangle 31"/>
          <p:cNvSpPr/>
          <p:nvPr/>
        </p:nvSpPr>
        <p:spPr>
          <a:xfrm>
            <a:off x="12230485" y="12025"/>
            <a:ext cx="1718597" cy="90628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Update onscreen text</a:t>
            </a:r>
            <a:endParaRPr lang="en-IN" dirty="0"/>
          </a:p>
        </p:txBody>
      </p:sp>
    </p:spTree>
    <p:extLst>
      <p:ext uri="{BB962C8B-B14F-4D97-AF65-F5344CB8AC3E}">
        <p14:creationId xmlns:p14="http://schemas.microsoft.com/office/powerpoint/2010/main" val="276620611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F7FD296-FAA1-4E12-A64B-1053BEE73956}"/>
              </a:ext>
            </a:extLst>
          </p:cNvPr>
          <p:cNvSpPr/>
          <p:nvPr/>
        </p:nvSpPr>
        <p:spPr>
          <a:xfrm>
            <a:off x="0" y="736601"/>
            <a:ext cx="12192000" cy="5746892"/>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2" name="Title 1"/>
          <p:cNvSpPr>
            <a:spLocks noGrp="1"/>
          </p:cNvSpPr>
          <p:nvPr>
            <p:ph type="title"/>
          </p:nvPr>
        </p:nvSpPr>
        <p:spPr/>
        <p:txBody>
          <a:bodyPr>
            <a:normAutofit/>
          </a:bodyPr>
          <a:lstStyle/>
          <a:p>
            <a:r>
              <a:rPr lang="en-US" dirty="0"/>
              <a:t>Pronoun Usage: Being a Better Ally</a:t>
            </a:r>
          </a:p>
        </p:txBody>
      </p:sp>
      <p:sp>
        <p:nvSpPr>
          <p:cNvPr id="5" name="TextBox 4">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dirty="0" smtClean="0">
                <a:latin typeface="Avenir LT Std 35 Light" panose="020B0402020203020204"/>
              </a:rPr>
              <a:t>11 of 32</a:t>
            </a:r>
            <a:endParaRPr lang="en-IN" sz="1400" dirty="0">
              <a:latin typeface="Avenir LT Std 35 Light" panose="020B0402020203020204"/>
            </a:endParaRPr>
          </a:p>
        </p:txBody>
      </p:sp>
      <p:sp>
        <p:nvSpPr>
          <p:cNvPr id="25" name="TextBox 24">
            <a:extLst>
              <a:ext uri="{FF2B5EF4-FFF2-40B4-BE49-F238E27FC236}">
                <a16:creationId xmlns:a16="http://schemas.microsoft.com/office/drawing/2014/main" id="{DBAF40DE-96C6-4376-90BC-E1C331DADB4F}"/>
              </a:ext>
            </a:extLst>
          </p:cNvPr>
          <p:cNvSpPr txBox="1"/>
          <p:nvPr/>
        </p:nvSpPr>
        <p:spPr>
          <a:xfrm>
            <a:off x="9754228" y="6550223"/>
            <a:ext cx="2437772" cy="307777"/>
          </a:xfrm>
          <a:prstGeom prst="rect">
            <a:avLst/>
          </a:prstGeom>
          <a:noFill/>
        </p:spPr>
        <p:txBody>
          <a:bodyPr wrap="square">
            <a:spAutoFit/>
          </a:bodyPr>
          <a:lstStyle/>
          <a:p>
            <a:pPr algn="r"/>
            <a:r>
              <a:rPr lang="en-IN" sz="1400" dirty="0">
                <a:latin typeface="Avenir LT Std 35 Light" panose="020B0402020203020204"/>
              </a:rPr>
              <a:t>Click </a:t>
            </a:r>
            <a:r>
              <a:rPr lang="en-IN" sz="1400" i="1" dirty="0">
                <a:latin typeface="Avenir LT Std 35 Light" panose="020B0402020203020204"/>
              </a:rPr>
              <a:t>NEXT</a:t>
            </a:r>
            <a:r>
              <a:rPr lang="en-IN" sz="1400" dirty="0">
                <a:latin typeface="Avenir LT Std 35 Light" panose="020B0402020203020204"/>
              </a:rPr>
              <a:t> to continue.</a:t>
            </a:r>
          </a:p>
        </p:txBody>
      </p:sp>
      <p:sp>
        <p:nvSpPr>
          <p:cNvPr id="26" name="Rectangle 25"/>
          <p:cNvSpPr/>
          <p:nvPr/>
        </p:nvSpPr>
        <p:spPr>
          <a:xfrm>
            <a:off x="12230485" y="12025"/>
            <a:ext cx="1718597" cy="90628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New slide, should sync with audio</a:t>
            </a:r>
            <a:endParaRPr lang="en-IN" dirty="0"/>
          </a:p>
        </p:txBody>
      </p:sp>
      <p:sp>
        <p:nvSpPr>
          <p:cNvPr id="29" name="TextBox 28">
            <a:extLst>
              <a:ext uri="{FF2B5EF4-FFF2-40B4-BE49-F238E27FC236}">
                <a16:creationId xmlns:a16="http://schemas.microsoft.com/office/drawing/2014/main" id="{B40F1625-A624-4716-9265-375C9E60D3B4}"/>
              </a:ext>
            </a:extLst>
          </p:cNvPr>
          <p:cNvSpPr txBox="1"/>
          <p:nvPr/>
        </p:nvSpPr>
        <p:spPr>
          <a:xfrm>
            <a:off x="232892" y="918313"/>
            <a:ext cx="11594027" cy="338554"/>
          </a:xfrm>
          <a:prstGeom prst="rect">
            <a:avLst/>
          </a:prstGeom>
          <a:noFill/>
        </p:spPr>
        <p:txBody>
          <a:bodyPr wrap="square">
            <a:spAutoFit/>
          </a:bodyPr>
          <a:lstStyle/>
          <a:p>
            <a:pPr>
              <a:spcBef>
                <a:spcPts val="600"/>
              </a:spcBef>
              <a:spcAft>
                <a:spcPts val="600"/>
              </a:spcAft>
            </a:pPr>
            <a:r>
              <a:rPr lang="en-US" sz="1600" dirty="0">
                <a:latin typeface="Avenir LT Std 35 Light"/>
              </a:rPr>
              <a:t>There are many new pronouns </a:t>
            </a:r>
            <a:r>
              <a:rPr lang="en-US" sz="1600" dirty="0" smtClean="0">
                <a:latin typeface="Avenir LT Std 35 Light"/>
              </a:rPr>
              <a:t>that </a:t>
            </a:r>
            <a:r>
              <a:rPr lang="en-US" sz="1600" dirty="0">
                <a:latin typeface="Avenir LT Std 35 Light"/>
              </a:rPr>
              <a:t>refer to a singular neutral or </a:t>
            </a:r>
            <a:r>
              <a:rPr lang="en-US" sz="1600" dirty="0" err="1">
                <a:latin typeface="Avenir LT Std 35 Light"/>
              </a:rPr>
              <a:t>nonbinary</a:t>
            </a:r>
            <a:r>
              <a:rPr lang="en-US" sz="1600" dirty="0">
                <a:latin typeface="Avenir LT Std 35 Light"/>
              </a:rPr>
              <a:t> person. </a:t>
            </a:r>
          </a:p>
        </p:txBody>
      </p:sp>
      <p:grpSp>
        <p:nvGrpSpPr>
          <p:cNvPr id="6" name="Group 5"/>
          <p:cNvGrpSpPr/>
          <p:nvPr/>
        </p:nvGrpSpPr>
        <p:grpSpPr>
          <a:xfrm>
            <a:off x="114300" y="1397819"/>
            <a:ext cx="11959984" cy="4447814"/>
            <a:chOff x="114300" y="1397819"/>
            <a:chExt cx="11959984" cy="4447814"/>
          </a:xfrm>
        </p:grpSpPr>
        <p:sp>
          <p:nvSpPr>
            <p:cNvPr id="31" name="Rectangle 30"/>
            <p:cNvSpPr/>
            <p:nvPr/>
          </p:nvSpPr>
          <p:spPr>
            <a:xfrm>
              <a:off x="7209011" y="2969060"/>
              <a:ext cx="4865273" cy="7567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1200"/>
                </a:spcAft>
              </a:pPr>
              <a:r>
                <a:rPr lang="en-US" sz="1600" dirty="0">
                  <a:solidFill>
                    <a:schemeClr val="tx1"/>
                  </a:solidFill>
                  <a:latin typeface="Avenir LT Std 35 Light" panose="020B0402020203020204" pitchFamily="34" charset="0"/>
                </a:rPr>
                <a:t>That dog is </a:t>
              </a:r>
              <a:r>
                <a:rPr lang="en-US" sz="1600" dirty="0" err="1">
                  <a:solidFill>
                    <a:schemeClr val="tx1"/>
                  </a:solidFill>
                  <a:latin typeface="Avenir LT Std 35 Light" panose="020B0402020203020204" pitchFamily="34" charset="0"/>
                </a:rPr>
                <a:t>hirs</a:t>
              </a:r>
              <a:endParaRPr lang="en-US" sz="1600" dirty="0">
                <a:solidFill>
                  <a:schemeClr val="tx1"/>
                </a:solidFill>
                <a:latin typeface="Avenir LT Std 35 Light" panose="020B0402020203020204" pitchFamily="34" charset="0"/>
                <a:ea typeface="Calibri" panose="020F0502020204030204" pitchFamily="34" charset="0"/>
                <a:cs typeface="Times New Roman" panose="02020603050405020304" pitchFamily="18" charset="0"/>
              </a:endParaRPr>
            </a:p>
            <a:p>
              <a:pPr>
                <a:lnSpc>
                  <a:spcPct val="107000"/>
                </a:lnSpc>
                <a:spcAft>
                  <a:spcPts val="1200"/>
                </a:spcAft>
              </a:pPr>
              <a:r>
                <a:rPr lang="en-US" sz="1600" dirty="0" err="1">
                  <a:solidFill>
                    <a:schemeClr val="tx1"/>
                  </a:solidFill>
                  <a:latin typeface="Avenir LT Std 35 Light" panose="020B0402020203020204" pitchFamily="34" charset="0"/>
                </a:rPr>
                <a:t>Hir</a:t>
              </a:r>
              <a:r>
                <a:rPr lang="en-US" sz="1600" dirty="0">
                  <a:solidFill>
                    <a:schemeClr val="tx1"/>
                  </a:solidFill>
                  <a:latin typeface="Avenir LT Std 35 Light" panose="020B0402020203020204" pitchFamily="34" charset="0"/>
                </a:rPr>
                <a:t> dog is sweet </a:t>
              </a:r>
              <a:endParaRPr lang="en-US" sz="1600" dirty="0">
                <a:solidFill>
                  <a:schemeClr val="tx1"/>
                </a:solidFill>
                <a:latin typeface="Avenir LT Std 35 Light" panose="020B0402020203020204" pitchFamily="34" charset="0"/>
                <a:ea typeface="Calibri" panose="020F0502020204030204" pitchFamily="34" charset="0"/>
                <a:cs typeface="Times New Roman" panose="02020603050405020304" pitchFamily="18" charset="0"/>
              </a:endParaRPr>
            </a:p>
          </p:txBody>
        </p:sp>
        <p:sp>
          <p:nvSpPr>
            <p:cNvPr id="32" name="Rectangle 31"/>
            <p:cNvSpPr/>
            <p:nvPr/>
          </p:nvSpPr>
          <p:spPr>
            <a:xfrm>
              <a:off x="2252246" y="2973347"/>
              <a:ext cx="4865273" cy="7496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1200"/>
                </a:spcAft>
              </a:pPr>
              <a:r>
                <a:rPr lang="en-US" sz="1600" dirty="0">
                  <a:solidFill>
                    <a:schemeClr val="tx1"/>
                  </a:solidFill>
                  <a:latin typeface="Avenir LT Std 35 Light" panose="020B0402020203020204" pitchFamily="34" charset="0"/>
                </a:rPr>
                <a:t>That dog is </a:t>
              </a:r>
              <a:r>
                <a:rPr lang="en-US" sz="1600" dirty="0" err="1">
                  <a:solidFill>
                    <a:schemeClr val="tx1"/>
                  </a:solidFill>
                  <a:latin typeface="Avenir LT Std 35 Light" panose="020B0402020203020204" pitchFamily="34" charset="0"/>
                </a:rPr>
                <a:t>xyrs</a:t>
              </a:r>
              <a:endParaRPr lang="en-US" sz="1600" dirty="0">
                <a:solidFill>
                  <a:schemeClr val="tx1"/>
                </a:solidFill>
                <a:latin typeface="Avenir LT Std 35 Light" panose="020B0402020203020204" pitchFamily="34" charset="0"/>
              </a:endParaRPr>
            </a:p>
            <a:p>
              <a:pPr>
                <a:lnSpc>
                  <a:spcPct val="107000"/>
                </a:lnSpc>
                <a:spcAft>
                  <a:spcPts val="1200"/>
                </a:spcAft>
              </a:pPr>
              <a:r>
                <a:rPr lang="en-US" sz="1600" dirty="0" err="1">
                  <a:solidFill>
                    <a:schemeClr val="tx1"/>
                  </a:solidFill>
                  <a:latin typeface="Avenir LT Std 35 Light" panose="020B0402020203020204" pitchFamily="34" charset="0"/>
                </a:rPr>
                <a:t>Xyr</a:t>
              </a:r>
              <a:r>
                <a:rPr lang="en-US" sz="1600" dirty="0">
                  <a:solidFill>
                    <a:schemeClr val="tx1"/>
                  </a:solidFill>
                  <a:latin typeface="Avenir LT Std 35 Light" panose="020B0402020203020204" pitchFamily="34" charset="0"/>
                </a:rPr>
                <a:t> dog is sweet</a:t>
              </a:r>
              <a:endParaRPr lang="en-US" sz="1600" dirty="0">
                <a:solidFill>
                  <a:schemeClr val="tx1"/>
                </a:solidFill>
                <a:latin typeface="Avenir LT Std 35 Light" panose="020B0402020203020204" pitchFamily="34" charset="0"/>
                <a:ea typeface="Calibri" panose="020F0502020204030204" pitchFamily="34" charset="0"/>
                <a:cs typeface="Times New Roman" panose="02020603050405020304" pitchFamily="18" charset="0"/>
              </a:endParaRPr>
            </a:p>
          </p:txBody>
        </p:sp>
        <p:sp>
          <p:nvSpPr>
            <p:cNvPr id="33" name="Rectangle 32"/>
            <p:cNvSpPr/>
            <p:nvPr/>
          </p:nvSpPr>
          <p:spPr>
            <a:xfrm>
              <a:off x="114300" y="1397819"/>
              <a:ext cx="2046453" cy="4425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600" b="1" dirty="0">
                  <a:latin typeface="Avenir LT Std 35 Light" panose="020B0402020203020204" pitchFamily="34" charset="0"/>
                </a:rPr>
                <a:t>Pronoun</a:t>
              </a:r>
              <a:endParaRPr lang="en-US" sz="1600" b="1" dirty="0">
                <a:latin typeface="Avenir LT Std 35 Light" panose="020B0402020203020204" pitchFamily="34" charset="0"/>
                <a:ea typeface="Calibri" panose="020F0502020204030204" pitchFamily="34" charset="0"/>
                <a:cs typeface="Times New Roman" panose="02020603050405020304" pitchFamily="18" charset="0"/>
              </a:endParaRPr>
            </a:p>
          </p:txBody>
        </p:sp>
        <p:sp>
          <p:nvSpPr>
            <p:cNvPr id="34" name="Rectangle 33"/>
            <p:cNvSpPr/>
            <p:nvPr/>
          </p:nvSpPr>
          <p:spPr>
            <a:xfrm>
              <a:off x="114300" y="1923087"/>
              <a:ext cx="2046453" cy="4425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600" b="1">
                  <a:solidFill>
                    <a:schemeClr val="bg1"/>
                  </a:solidFill>
                  <a:latin typeface="Avenir LT Std 35 Light" panose="020B0402020203020204" pitchFamily="34" charset="0"/>
                </a:rPr>
                <a:t>Nominative</a:t>
              </a:r>
              <a:endParaRPr lang="en-US" sz="1600" b="1">
                <a:solidFill>
                  <a:schemeClr val="bg1"/>
                </a:solidFill>
                <a:latin typeface="Avenir LT Std 35 Light" panose="020B0402020203020204" pitchFamily="34" charset="0"/>
                <a:ea typeface="Calibri" panose="020F0502020204030204" pitchFamily="34" charset="0"/>
                <a:cs typeface="Times New Roman" panose="02020603050405020304" pitchFamily="18" charset="0"/>
              </a:endParaRPr>
            </a:p>
          </p:txBody>
        </p:sp>
        <p:sp>
          <p:nvSpPr>
            <p:cNvPr id="35" name="Rectangle 34"/>
            <p:cNvSpPr/>
            <p:nvPr/>
          </p:nvSpPr>
          <p:spPr>
            <a:xfrm>
              <a:off x="114300" y="2448355"/>
              <a:ext cx="2046453" cy="4425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r>
                <a:rPr lang="en-US" sz="1600" b="1">
                  <a:solidFill>
                    <a:schemeClr val="bg1"/>
                  </a:solidFill>
                  <a:latin typeface="Avenir LT Std 35 Light" panose="020B0402020203020204" pitchFamily="34" charset="0"/>
                </a:rPr>
                <a:t>Oblique</a:t>
              </a:r>
              <a:endParaRPr lang="en-US" sz="1600" b="1">
                <a:solidFill>
                  <a:schemeClr val="bg1"/>
                </a:solidFill>
                <a:latin typeface="Avenir LT Std 35 Light" panose="020B0402020203020204" pitchFamily="34" charset="0"/>
                <a:ea typeface="Calibri" panose="020F0502020204030204" pitchFamily="34" charset="0"/>
                <a:cs typeface="Times New Roman" panose="02020603050405020304" pitchFamily="18" charset="0"/>
              </a:endParaRPr>
            </a:p>
          </p:txBody>
        </p:sp>
        <p:sp>
          <p:nvSpPr>
            <p:cNvPr id="36" name="Rectangle 35"/>
            <p:cNvSpPr/>
            <p:nvPr/>
          </p:nvSpPr>
          <p:spPr>
            <a:xfrm>
              <a:off x="114300" y="3806036"/>
              <a:ext cx="2046453" cy="4425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1600" b="1">
                  <a:solidFill>
                    <a:schemeClr val="bg1"/>
                  </a:solidFill>
                  <a:latin typeface="Avenir LT Std 35 Light" panose="020B0402020203020204" pitchFamily="34" charset="0"/>
                </a:rPr>
                <a:t>Reflexive</a:t>
              </a:r>
              <a:endParaRPr lang="en-IN" sz="1600" b="1">
                <a:latin typeface="Avenir LT Std 35 Light" panose="020B0402020203020204" pitchFamily="34" charset="0"/>
              </a:endParaRPr>
            </a:p>
          </p:txBody>
        </p:sp>
        <p:sp>
          <p:nvSpPr>
            <p:cNvPr id="40" name="Rectangle 39"/>
            <p:cNvSpPr/>
            <p:nvPr/>
          </p:nvSpPr>
          <p:spPr>
            <a:xfrm>
              <a:off x="114300" y="4331305"/>
              <a:ext cx="2046453" cy="151099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bg1"/>
                  </a:solidFill>
                  <a:latin typeface="Avenir LT Std 35 Light" panose="020B0402020203020204" pitchFamily="34" charset="0"/>
                </a:rPr>
                <a:t>Sentences</a:t>
              </a:r>
              <a:endParaRPr lang="en-IN" sz="1600" b="1">
                <a:latin typeface="Avenir LT Std 35 Light" panose="020B0402020203020204" pitchFamily="34" charset="0"/>
              </a:endParaRPr>
            </a:p>
          </p:txBody>
        </p:sp>
        <p:sp>
          <p:nvSpPr>
            <p:cNvPr id="41" name="Rectangle 40"/>
            <p:cNvSpPr/>
            <p:nvPr/>
          </p:nvSpPr>
          <p:spPr>
            <a:xfrm>
              <a:off x="7209011" y="1397819"/>
              <a:ext cx="4865273" cy="442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07000"/>
                </a:lnSpc>
                <a:spcAft>
                  <a:spcPts val="800"/>
                </a:spcAft>
              </a:pPr>
              <a:r>
                <a:rPr lang="en-US" sz="1600" b="1" dirty="0" err="1">
                  <a:solidFill>
                    <a:schemeClr val="bg1"/>
                  </a:solidFill>
                  <a:latin typeface="Avenir LT Std 35 Light"/>
                </a:rPr>
                <a:t>Xe</a:t>
              </a:r>
              <a:r>
                <a:rPr lang="en-US" sz="1600" b="1" dirty="0">
                  <a:solidFill>
                    <a:schemeClr val="bg1"/>
                  </a:solidFill>
                  <a:latin typeface="Avenir LT Std 35 Light"/>
                </a:rPr>
                <a:t>, </a:t>
              </a:r>
              <a:r>
                <a:rPr lang="en-US" sz="1600" b="1" dirty="0" err="1">
                  <a:solidFill>
                    <a:schemeClr val="bg1"/>
                  </a:solidFill>
                  <a:latin typeface="Avenir LT Std 35 Light"/>
                </a:rPr>
                <a:t>Hir</a:t>
              </a:r>
              <a:r>
                <a:rPr lang="en-US" sz="1600" b="1" dirty="0">
                  <a:solidFill>
                    <a:schemeClr val="bg1"/>
                  </a:solidFill>
                  <a:latin typeface="Avenir LT Std 35 Light"/>
                </a:rPr>
                <a:t>, </a:t>
              </a:r>
              <a:r>
                <a:rPr lang="en-US" sz="1600" b="1" dirty="0" err="1" smtClean="0">
                  <a:solidFill>
                    <a:schemeClr val="bg1"/>
                  </a:solidFill>
                  <a:latin typeface="Avenir LT Std 35 Light"/>
                </a:rPr>
                <a:t>Hirs</a:t>
              </a:r>
              <a:r>
                <a:rPr lang="en-US" sz="1600" b="1" dirty="0" smtClean="0">
                  <a:solidFill>
                    <a:schemeClr val="bg1"/>
                  </a:solidFill>
                  <a:latin typeface="Avenir LT Std 35 Light"/>
                </a:rPr>
                <a:t> </a:t>
              </a:r>
              <a:r>
                <a:rPr lang="en-US" sz="1600" b="1" dirty="0" smtClean="0">
                  <a:solidFill>
                    <a:schemeClr val="bg1"/>
                  </a:solidFill>
                  <a:latin typeface="Avenir LT Std 35 Light" panose="020B0402020203020204" pitchFamily="34" charset="0"/>
                </a:rPr>
                <a:t>(</a:t>
              </a:r>
              <a:r>
                <a:rPr lang="en-US" sz="1600" b="1" dirty="0">
                  <a:solidFill>
                    <a:schemeClr val="bg1"/>
                  </a:solidFill>
                  <a:latin typeface="Avenir LT Std 35 Light" panose="020B0402020203020204" pitchFamily="34" charset="0"/>
                </a:rPr>
                <a:t>zee, hear, hears</a:t>
              </a:r>
              <a:r>
                <a:rPr lang="en-US" sz="1600" b="1" dirty="0" smtClean="0">
                  <a:solidFill>
                    <a:schemeClr val="bg1"/>
                  </a:solidFill>
                  <a:latin typeface="Avenir LT Std 35 Light" panose="020B0402020203020204" pitchFamily="34" charset="0"/>
                </a:rPr>
                <a:t>)</a:t>
              </a:r>
              <a:r>
                <a:rPr lang="en-US" sz="1600" b="1" dirty="0">
                  <a:solidFill>
                    <a:schemeClr val="bg1"/>
                  </a:solidFill>
                  <a:latin typeface="Avenir LT Std 35 Light"/>
                </a:rPr>
                <a:t> </a:t>
              </a:r>
              <a:endParaRPr lang="en-US" dirty="0">
                <a:solidFill>
                  <a:schemeClr val="bg1"/>
                </a:solidFill>
              </a:endParaRPr>
            </a:p>
          </p:txBody>
        </p:sp>
        <p:sp>
          <p:nvSpPr>
            <p:cNvPr id="45" name="Rectangle 44"/>
            <p:cNvSpPr/>
            <p:nvPr/>
          </p:nvSpPr>
          <p:spPr>
            <a:xfrm>
              <a:off x="2252246" y="1397819"/>
              <a:ext cx="4865273" cy="442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107000"/>
                </a:lnSpc>
                <a:spcAft>
                  <a:spcPts val="800"/>
                </a:spcAft>
              </a:pPr>
              <a:r>
                <a:rPr lang="en-US" sz="1600" b="1" dirty="0" err="1">
                  <a:solidFill>
                    <a:schemeClr val="bg1"/>
                  </a:solidFill>
                  <a:latin typeface="Avenir LT Std 35 Light"/>
                </a:rPr>
                <a:t>Ze</a:t>
              </a:r>
              <a:r>
                <a:rPr lang="en-US" sz="1600" b="1" dirty="0">
                  <a:solidFill>
                    <a:schemeClr val="bg1"/>
                  </a:solidFill>
                  <a:latin typeface="Avenir LT Std 35 Light"/>
                </a:rPr>
                <a:t>, </a:t>
              </a:r>
              <a:r>
                <a:rPr lang="en-US" sz="1600" b="1" dirty="0" err="1">
                  <a:solidFill>
                    <a:schemeClr val="bg1"/>
                  </a:solidFill>
                  <a:latin typeface="Avenir LT Std 35 Light"/>
                </a:rPr>
                <a:t>Xem</a:t>
              </a:r>
              <a:r>
                <a:rPr lang="en-US" sz="1600" b="1" dirty="0">
                  <a:solidFill>
                    <a:schemeClr val="bg1"/>
                  </a:solidFill>
                  <a:latin typeface="Avenir LT Std 35 Light"/>
                </a:rPr>
                <a:t>, </a:t>
              </a:r>
              <a:r>
                <a:rPr lang="en-US" sz="1600" b="1" dirty="0" err="1" smtClean="0">
                  <a:solidFill>
                    <a:schemeClr val="bg1"/>
                  </a:solidFill>
                  <a:latin typeface="Avenir LT Std 35 Light"/>
                </a:rPr>
                <a:t>Xyrs</a:t>
              </a:r>
              <a:r>
                <a:rPr lang="en-US" sz="1600" b="1" dirty="0" smtClean="0">
                  <a:solidFill>
                    <a:schemeClr val="bg1"/>
                  </a:solidFill>
                  <a:latin typeface="Avenir LT Std 35 Light"/>
                </a:rPr>
                <a:t> </a:t>
              </a:r>
              <a:r>
                <a:rPr lang="en-US" sz="1600" b="1" dirty="0" smtClean="0">
                  <a:solidFill>
                    <a:schemeClr val="bg1"/>
                  </a:solidFill>
                  <a:latin typeface="Avenir LT Std 35 Light" panose="020B0402020203020204" pitchFamily="34" charset="0"/>
                </a:rPr>
                <a:t>(</a:t>
              </a:r>
              <a:r>
                <a:rPr lang="en-US" sz="1600" b="1" dirty="0">
                  <a:solidFill>
                    <a:schemeClr val="bg1"/>
                  </a:solidFill>
                  <a:latin typeface="Avenir LT Std 35 Light" panose="020B0402020203020204" pitchFamily="34" charset="0"/>
                </a:rPr>
                <a:t>zee, </a:t>
              </a:r>
              <a:r>
                <a:rPr lang="en-US" sz="1600" b="1" dirty="0" err="1">
                  <a:solidFill>
                    <a:schemeClr val="bg1"/>
                  </a:solidFill>
                  <a:latin typeface="Avenir LT Std 35 Light" panose="020B0402020203020204" pitchFamily="34" charset="0"/>
                </a:rPr>
                <a:t>zem</a:t>
              </a:r>
              <a:r>
                <a:rPr lang="en-US" sz="1600" b="1" dirty="0">
                  <a:solidFill>
                    <a:schemeClr val="bg1"/>
                  </a:solidFill>
                  <a:latin typeface="Avenir LT Std 35 Light" panose="020B0402020203020204" pitchFamily="34" charset="0"/>
                </a:rPr>
                <a:t>, </a:t>
              </a:r>
              <a:r>
                <a:rPr lang="en-US" sz="1600" b="1" dirty="0" err="1">
                  <a:solidFill>
                    <a:schemeClr val="bg1"/>
                  </a:solidFill>
                  <a:latin typeface="Avenir LT Std 35 Light" panose="020B0402020203020204" pitchFamily="34" charset="0"/>
                </a:rPr>
                <a:t>zeers</a:t>
              </a:r>
              <a:r>
                <a:rPr lang="en-US" sz="1600" b="1" dirty="0" smtClean="0">
                  <a:solidFill>
                    <a:schemeClr val="bg1"/>
                  </a:solidFill>
                  <a:latin typeface="Avenir LT Std 35 Light" panose="020B0402020203020204" pitchFamily="34" charset="0"/>
                </a:rPr>
                <a:t>)</a:t>
              </a:r>
              <a:endParaRPr lang="en-US" dirty="0">
                <a:solidFill>
                  <a:schemeClr val="bg1"/>
                </a:solidFill>
              </a:endParaRPr>
            </a:p>
          </p:txBody>
        </p:sp>
        <p:sp>
          <p:nvSpPr>
            <p:cNvPr id="46" name="Rectangle 45"/>
            <p:cNvSpPr/>
            <p:nvPr/>
          </p:nvSpPr>
          <p:spPr>
            <a:xfrm>
              <a:off x="7209011" y="1921566"/>
              <a:ext cx="4865273" cy="442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r>
                <a:rPr lang="en-US" sz="1600" dirty="0" err="1">
                  <a:solidFill>
                    <a:schemeClr val="tx1"/>
                  </a:solidFill>
                  <a:latin typeface="Avenir LT Std 35 Light" panose="020B0402020203020204" pitchFamily="34" charset="0"/>
                </a:rPr>
                <a:t>Ze</a:t>
              </a:r>
              <a:r>
                <a:rPr lang="en-US" sz="1600" dirty="0">
                  <a:solidFill>
                    <a:schemeClr val="tx1"/>
                  </a:solidFill>
                  <a:latin typeface="Avenir LT Std 35 Light" panose="020B0402020203020204" pitchFamily="34" charset="0"/>
                </a:rPr>
                <a:t> is going out </a:t>
              </a:r>
              <a:endParaRPr lang="en-US" sz="1600" dirty="0">
                <a:solidFill>
                  <a:schemeClr val="tx1"/>
                </a:solidFill>
                <a:latin typeface="Avenir LT Std 35 Light" panose="020B0402020203020204" pitchFamily="34" charset="0"/>
                <a:ea typeface="Calibri" panose="020F0502020204030204" pitchFamily="34" charset="0"/>
                <a:cs typeface="Times New Roman" panose="02020603050405020304" pitchFamily="18" charset="0"/>
              </a:endParaRPr>
            </a:p>
          </p:txBody>
        </p:sp>
        <p:sp>
          <p:nvSpPr>
            <p:cNvPr id="49" name="Rectangle 48"/>
            <p:cNvSpPr/>
            <p:nvPr/>
          </p:nvSpPr>
          <p:spPr>
            <a:xfrm>
              <a:off x="2252246" y="1922995"/>
              <a:ext cx="4865273" cy="442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r>
                <a:rPr lang="en-US" sz="1600" dirty="0" err="1">
                  <a:solidFill>
                    <a:schemeClr val="tx1"/>
                  </a:solidFill>
                  <a:latin typeface="Avenir LT Std 35 Light" panose="020B0402020203020204" pitchFamily="34" charset="0"/>
                </a:rPr>
                <a:t>Xe</a:t>
              </a:r>
              <a:r>
                <a:rPr lang="en-US" sz="1600" dirty="0">
                  <a:solidFill>
                    <a:schemeClr val="tx1"/>
                  </a:solidFill>
                  <a:latin typeface="Avenir LT Std 35 Light" panose="020B0402020203020204" pitchFamily="34" charset="0"/>
                </a:rPr>
                <a:t> is going out </a:t>
              </a:r>
              <a:endParaRPr lang="en-US" sz="1600" dirty="0">
                <a:solidFill>
                  <a:schemeClr val="tx1"/>
                </a:solidFill>
                <a:latin typeface="Avenir LT Std 35 Light" panose="020B0402020203020204" pitchFamily="34" charset="0"/>
                <a:ea typeface="Calibri" panose="020F0502020204030204" pitchFamily="34" charset="0"/>
                <a:cs typeface="Times New Roman" panose="02020603050405020304" pitchFamily="18" charset="0"/>
              </a:endParaRPr>
            </a:p>
          </p:txBody>
        </p:sp>
        <p:sp>
          <p:nvSpPr>
            <p:cNvPr id="50" name="Rectangle 49"/>
            <p:cNvSpPr/>
            <p:nvPr/>
          </p:nvSpPr>
          <p:spPr>
            <a:xfrm>
              <a:off x="7209011" y="2445313"/>
              <a:ext cx="4865273" cy="442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r>
                <a:rPr lang="en-US" sz="1600" dirty="0">
                  <a:solidFill>
                    <a:schemeClr val="tx1"/>
                  </a:solidFill>
                  <a:latin typeface="Avenir LT Std 35 Light" panose="020B0402020203020204" pitchFamily="34" charset="0"/>
                </a:rPr>
                <a:t>I saw </a:t>
              </a:r>
              <a:r>
                <a:rPr lang="en-US" sz="1600" dirty="0" err="1">
                  <a:solidFill>
                    <a:schemeClr val="tx1"/>
                  </a:solidFill>
                  <a:latin typeface="Avenir LT Std 35 Light" panose="020B0402020203020204" pitchFamily="34" charset="0"/>
                </a:rPr>
                <a:t>hir</a:t>
              </a:r>
              <a:r>
                <a:rPr lang="en-US" sz="1600" dirty="0">
                  <a:solidFill>
                    <a:schemeClr val="tx1"/>
                  </a:solidFill>
                  <a:latin typeface="Avenir LT Std 35 Light" panose="020B0402020203020204" pitchFamily="34" charset="0"/>
                </a:rPr>
                <a:t> yesterday </a:t>
              </a:r>
              <a:endParaRPr lang="en-US" sz="1600" dirty="0">
                <a:solidFill>
                  <a:schemeClr val="tx1"/>
                </a:solidFill>
                <a:latin typeface="Avenir LT Std 35 Light" panose="020B0402020203020204" pitchFamily="34" charset="0"/>
                <a:ea typeface="Calibri" panose="020F0502020204030204" pitchFamily="34" charset="0"/>
                <a:cs typeface="Times New Roman" panose="02020603050405020304" pitchFamily="18" charset="0"/>
              </a:endParaRPr>
            </a:p>
          </p:txBody>
        </p:sp>
        <p:sp>
          <p:nvSpPr>
            <p:cNvPr id="51" name="Rectangle 50"/>
            <p:cNvSpPr/>
            <p:nvPr/>
          </p:nvSpPr>
          <p:spPr>
            <a:xfrm>
              <a:off x="2252246" y="2448171"/>
              <a:ext cx="4865273" cy="442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r>
                <a:rPr lang="en-US" sz="1600" dirty="0">
                  <a:solidFill>
                    <a:schemeClr val="tx1"/>
                  </a:solidFill>
                  <a:latin typeface="Avenir LT Std 35 Light" panose="020B0402020203020204" pitchFamily="34" charset="0"/>
                </a:rPr>
                <a:t>I saw </a:t>
              </a:r>
              <a:r>
                <a:rPr lang="en-US" sz="1600" dirty="0" err="1">
                  <a:solidFill>
                    <a:schemeClr val="tx1"/>
                  </a:solidFill>
                  <a:latin typeface="Avenir LT Std 35 Light" panose="020B0402020203020204" pitchFamily="34" charset="0"/>
                </a:rPr>
                <a:t>xem</a:t>
              </a:r>
              <a:r>
                <a:rPr lang="en-US" sz="1600" dirty="0">
                  <a:solidFill>
                    <a:schemeClr val="tx1"/>
                  </a:solidFill>
                  <a:latin typeface="Avenir LT Std 35 Light" panose="020B0402020203020204" pitchFamily="34" charset="0"/>
                </a:rPr>
                <a:t> yesterday </a:t>
              </a:r>
              <a:endParaRPr lang="en-US" sz="1600" dirty="0">
                <a:solidFill>
                  <a:schemeClr val="tx1"/>
                </a:solidFill>
                <a:latin typeface="Avenir LT Std 35 Light" panose="020B0402020203020204" pitchFamily="34" charset="0"/>
                <a:ea typeface="Calibri" panose="020F0502020204030204" pitchFamily="34" charset="0"/>
                <a:cs typeface="Times New Roman" panose="02020603050405020304" pitchFamily="18" charset="0"/>
              </a:endParaRPr>
            </a:p>
          </p:txBody>
        </p:sp>
        <p:sp>
          <p:nvSpPr>
            <p:cNvPr id="52" name="Rectangle 51"/>
            <p:cNvSpPr/>
            <p:nvPr/>
          </p:nvSpPr>
          <p:spPr>
            <a:xfrm>
              <a:off x="7209011" y="3807099"/>
              <a:ext cx="4865273" cy="442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r>
                <a:rPr lang="en-US" sz="1600" dirty="0" err="1">
                  <a:solidFill>
                    <a:schemeClr val="tx1"/>
                  </a:solidFill>
                  <a:latin typeface="Avenir LT Std 35 Light" panose="020B0402020203020204" pitchFamily="34" charset="0"/>
                </a:rPr>
                <a:t>Ze</a:t>
              </a:r>
              <a:r>
                <a:rPr lang="en-US" sz="1600" dirty="0">
                  <a:solidFill>
                    <a:schemeClr val="tx1"/>
                  </a:solidFill>
                  <a:latin typeface="Avenir LT Std 35 Light" panose="020B0402020203020204" pitchFamily="34" charset="0"/>
                </a:rPr>
                <a:t> likes </a:t>
              </a:r>
              <a:r>
                <a:rPr lang="en-US" sz="1600" dirty="0" err="1">
                  <a:solidFill>
                    <a:schemeClr val="tx1"/>
                  </a:solidFill>
                  <a:latin typeface="Avenir LT Std 35 Light" panose="020B0402020203020204" pitchFamily="34" charset="0"/>
                </a:rPr>
                <a:t>hirself</a:t>
              </a:r>
              <a:endParaRPr lang="en-US" sz="1600" dirty="0">
                <a:solidFill>
                  <a:schemeClr val="tx1"/>
                </a:solidFill>
                <a:latin typeface="Avenir LT Std 35 Light" panose="020B0402020203020204" pitchFamily="34" charset="0"/>
                <a:ea typeface="Calibri" panose="020F0502020204030204" pitchFamily="34" charset="0"/>
                <a:cs typeface="Times New Roman" panose="02020603050405020304" pitchFamily="18" charset="0"/>
              </a:endParaRPr>
            </a:p>
          </p:txBody>
        </p:sp>
        <p:sp>
          <p:nvSpPr>
            <p:cNvPr id="55" name="Rectangle 54"/>
            <p:cNvSpPr/>
            <p:nvPr/>
          </p:nvSpPr>
          <p:spPr>
            <a:xfrm>
              <a:off x="2252246" y="3805670"/>
              <a:ext cx="4865273" cy="442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r>
                <a:rPr lang="en-US" sz="1600" dirty="0" err="1">
                  <a:solidFill>
                    <a:schemeClr val="tx1"/>
                  </a:solidFill>
                  <a:latin typeface="Avenir LT Std 35 Light" panose="020B0402020203020204" pitchFamily="34" charset="0"/>
                </a:rPr>
                <a:t>Xe</a:t>
              </a:r>
              <a:r>
                <a:rPr lang="en-US" sz="1600" dirty="0">
                  <a:solidFill>
                    <a:schemeClr val="tx1"/>
                  </a:solidFill>
                  <a:latin typeface="Avenir LT Std 35 Light" panose="020B0402020203020204" pitchFamily="34" charset="0"/>
                </a:rPr>
                <a:t> likes </a:t>
              </a:r>
              <a:r>
                <a:rPr lang="en-US" sz="1600" dirty="0" err="1">
                  <a:solidFill>
                    <a:schemeClr val="tx1"/>
                  </a:solidFill>
                  <a:latin typeface="Avenir LT Std 35 Light" panose="020B0402020203020204" pitchFamily="34" charset="0"/>
                </a:rPr>
                <a:t>xemself</a:t>
              </a:r>
              <a:endParaRPr lang="en-US" sz="1600" dirty="0">
                <a:solidFill>
                  <a:schemeClr val="tx1"/>
                </a:solidFill>
                <a:latin typeface="Avenir LT Std 35 Light" panose="020B0402020203020204" pitchFamily="34" charset="0"/>
                <a:ea typeface="Calibri" panose="020F0502020204030204" pitchFamily="34" charset="0"/>
                <a:cs typeface="Times New Roman" panose="02020603050405020304" pitchFamily="18" charset="0"/>
              </a:endParaRPr>
            </a:p>
          </p:txBody>
        </p:sp>
        <p:sp>
          <p:nvSpPr>
            <p:cNvPr id="58" name="Rectangle 57"/>
            <p:cNvSpPr/>
            <p:nvPr/>
          </p:nvSpPr>
          <p:spPr>
            <a:xfrm>
              <a:off x="7209011" y="4330848"/>
              <a:ext cx="4865273" cy="1514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r>
                <a:rPr lang="en-US" sz="1600" dirty="0" err="1">
                  <a:solidFill>
                    <a:schemeClr val="tx1"/>
                  </a:solidFill>
                  <a:latin typeface="Avenir LT Std 35 Light" panose="020B0402020203020204" pitchFamily="34" charset="0"/>
                </a:rPr>
                <a:t>Ze</a:t>
              </a:r>
              <a:r>
                <a:rPr lang="en-US" sz="1600" dirty="0">
                  <a:solidFill>
                    <a:schemeClr val="tx1"/>
                  </a:solidFill>
                  <a:latin typeface="Avenir LT Std 35 Light" panose="020B0402020203020204" pitchFamily="34" charset="0"/>
                </a:rPr>
                <a:t> went to the store to find dog food to feed </a:t>
              </a:r>
              <a:r>
                <a:rPr lang="en-US" sz="1600" dirty="0" err="1">
                  <a:solidFill>
                    <a:schemeClr val="tx1"/>
                  </a:solidFill>
                  <a:latin typeface="Avenir LT Std 35 Light" panose="020B0402020203020204" pitchFamily="34" charset="0"/>
                </a:rPr>
                <a:t>hir</a:t>
              </a:r>
              <a:r>
                <a:rPr lang="en-US" sz="1600" dirty="0">
                  <a:solidFill>
                    <a:schemeClr val="tx1"/>
                  </a:solidFill>
                  <a:latin typeface="Avenir LT Std 35 Light" panose="020B0402020203020204" pitchFamily="34" charset="0"/>
                </a:rPr>
                <a:t> new puppy. </a:t>
              </a:r>
            </a:p>
            <a:p>
              <a:pPr>
                <a:lnSpc>
                  <a:spcPct val="107000"/>
                </a:lnSpc>
                <a:spcAft>
                  <a:spcPts val="800"/>
                </a:spcAft>
              </a:pPr>
              <a:r>
                <a:rPr lang="en-US" sz="1600" dirty="0">
                  <a:solidFill>
                    <a:schemeClr val="tx1"/>
                  </a:solidFill>
                  <a:latin typeface="Avenir LT Std 35 Light" panose="020B0402020203020204" pitchFamily="34" charset="0"/>
                </a:rPr>
                <a:t>The store clerk helped </a:t>
              </a:r>
              <a:r>
                <a:rPr lang="en-US" sz="1600" dirty="0" err="1">
                  <a:solidFill>
                    <a:schemeClr val="tx1"/>
                  </a:solidFill>
                  <a:latin typeface="Avenir LT Std 35 Light" panose="020B0402020203020204" pitchFamily="34" charset="0"/>
                </a:rPr>
                <a:t>hir</a:t>
              </a:r>
              <a:r>
                <a:rPr lang="en-US" sz="1600" dirty="0">
                  <a:solidFill>
                    <a:schemeClr val="tx1"/>
                  </a:solidFill>
                  <a:latin typeface="Avenir LT Std 35 Light" panose="020B0402020203020204" pitchFamily="34" charset="0"/>
                </a:rPr>
                <a:t> find the right kind, and </a:t>
              </a:r>
              <a:r>
                <a:rPr lang="en-US" sz="1600" dirty="0" err="1">
                  <a:solidFill>
                    <a:schemeClr val="tx1"/>
                  </a:solidFill>
                  <a:latin typeface="Avenir LT Std 35 Light" panose="020B0402020203020204" pitchFamily="34" charset="0"/>
                </a:rPr>
                <a:t>ze</a:t>
              </a:r>
              <a:r>
                <a:rPr lang="en-US" sz="1600" dirty="0">
                  <a:solidFill>
                    <a:schemeClr val="tx1"/>
                  </a:solidFill>
                  <a:latin typeface="Avenir LT Std 35 Light" panose="020B0402020203020204" pitchFamily="34" charset="0"/>
                </a:rPr>
                <a:t> got the bag down from the shelf all by </a:t>
              </a:r>
              <a:r>
                <a:rPr lang="en-US" sz="1600" dirty="0" err="1">
                  <a:solidFill>
                    <a:schemeClr val="tx1"/>
                  </a:solidFill>
                  <a:latin typeface="Avenir LT Std 35 Light" panose="020B0402020203020204" pitchFamily="34" charset="0"/>
                </a:rPr>
                <a:t>hirself</a:t>
              </a:r>
              <a:r>
                <a:rPr lang="en-US" sz="1600" dirty="0">
                  <a:solidFill>
                    <a:schemeClr val="tx1"/>
                  </a:solidFill>
                  <a:latin typeface="Avenir LT Std 35 Light" panose="020B0402020203020204" pitchFamily="34" charset="0"/>
                </a:rPr>
                <a:t>. </a:t>
              </a:r>
              <a:endParaRPr lang="en-US" sz="1600" dirty="0">
                <a:solidFill>
                  <a:schemeClr val="tx1"/>
                </a:solidFill>
                <a:latin typeface="Avenir LT Std 35 Light" panose="020B0402020203020204" pitchFamily="34" charset="0"/>
                <a:ea typeface="Calibri" panose="020F0502020204030204" pitchFamily="34" charset="0"/>
                <a:cs typeface="Times New Roman" panose="02020603050405020304" pitchFamily="18" charset="0"/>
              </a:endParaRPr>
            </a:p>
          </p:txBody>
        </p:sp>
        <p:sp>
          <p:nvSpPr>
            <p:cNvPr id="61" name="Rectangle 60"/>
            <p:cNvSpPr/>
            <p:nvPr/>
          </p:nvSpPr>
          <p:spPr>
            <a:xfrm>
              <a:off x="2252246" y="4330848"/>
              <a:ext cx="4865273" cy="1514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07000"/>
                </a:lnSpc>
                <a:spcAft>
                  <a:spcPts val="800"/>
                </a:spcAft>
              </a:pPr>
              <a:r>
                <a:rPr lang="en-US" sz="1600" dirty="0" err="1">
                  <a:solidFill>
                    <a:schemeClr val="tx1"/>
                  </a:solidFill>
                  <a:latin typeface="Avenir LT Std 35 Light" panose="020B0402020203020204" pitchFamily="34" charset="0"/>
                </a:rPr>
                <a:t>Xe</a:t>
              </a:r>
              <a:r>
                <a:rPr lang="en-US" sz="1600" dirty="0">
                  <a:solidFill>
                    <a:schemeClr val="tx1"/>
                  </a:solidFill>
                  <a:latin typeface="Avenir LT Std 35 Light" panose="020B0402020203020204" pitchFamily="34" charset="0"/>
                </a:rPr>
                <a:t> went to the store to find dog food to feed </a:t>
              </a:r>
              <a:r>
                <a:rPr lang="en-US" sz="1600" dirty="0" err="1">
                  <a:solidFill>
                    <a:schemeClr val="tx1"/>
                  </a:solidFill>
                  <a:latin typeface="Avenir LT Std 35 Light" panose="020B0402020203020204" pitchFamily="34" charset="0"/>
                </a:rPr>
                <a:t>xyr</a:t>
              </a:r>
              <a:r>
                <a:rPr lang="en-US" sz="1600" dirty="0">
                  <a:solidFill>
                    <a:schemeClr val="tx1"/>
                  </a:solidFill>
                  <a:latin typeface="Avenir LT Std 35 Light" panose="020B0402020203020204" pitchFamily="34" charset="0"/>
                </a:rPr>
                <a:t> new puppy. </a:t>
              </a:r>
            </a:p>
            <a:p>
              <a:pPr>
                <a:lnSpc>
                  <a:spcPct val="107000"/>
                </a:lnSpc>
                <a:spcAft>
                  <a:spcPts val="800"/>
                </a:spcAft>
              </a:pPr>
              <a:r>
                <a:rPr lang="en-US" sz="1600" dirty="0">
                  <a:solidFill>
                    <a:schemeClr val="tx1"/>
                  </a:solidFill>
                  <a:latin typeface="Avenir LT Std 35 Light" panose="020B0402020203020204" pitchFamily="34" charset="0"/>
                </a:rPr>
                <a:t>The store clerk helped </a:t>
              </a:r>
              <a:r>
                <a:rPr lang="en-US" sz="1600" dirty="0" err="1">
                  <a:solidFill>
                    <a:schemeClr val="tx1"/>
                  </a:solidFill>
                  <a:latin typeface="Avenir LT Std 35 Light" panose="020B0402020203020204" pitchFamily="34" charset="0"/>
                </a:rPr>
                <a:t>xem</a:t>
              </a:r>
              <a:r>
                <a:rPr lang="en-US" sz="1600" dirty="0">
                  <a:solidFill>
                    <a:schemeClr val="tx1"/>
                  </a:solidFill>
                  <a:latin typeface="Avenir LT Std 35 Light" panose="020B0402020203020204" pitchFamily="34" charset="0"/>
                </a:rPr>
                <a:t> find the right kind, and </a:t>
              </a:r>
              <a:r>
                <a:rPr lang="en-US" sz="1600" dirty="0" err="1">
                  <a:solidFill>
                    <a:schemeClr val="tx1"/>
                  </a:solidFill>
                  <a:latin typeface="Avenir LT Std 35 Light" panose="020B0402020203020204" pitchFamily="34" charset="0"/>
                </a:rPr>
                <a:t>xe</a:t>
              </a:r>
              <a:r>
                <a:rPr lang="en-US" sz="1600" dirty="0">
                  <a:solidFill>
                    <a:schemeClr val="tx1"/>
                  </a:solidFill>
                  <a:latin typeface="Avenir LT Std 35 Light" panose="020B0402020203020204" pitchFamily="34" charset="0"/>
                </a:rPr>
                <a:t> got the bag down from the shelf all by </a:t>
              </a:r>
              <a:r>
                <a:rPr lang="en-US" sz="1600" dirty="0" err="1">
                  <a:solidFill>
                    <a:schemeClr val="tx1"/>
                  </a:solidFill>
                  <a:latin typeface="Avenir LT Std 35 Light" panose="020B0402020203020204" pitchFamily="34" charset="0"/>
                </a:rPr>
                <a:t>xemself</a:t>
              </a:r>
              <a:r>
                <a:rPr lang="en-US" sz="1600" dirty="0">
                  <a:solidFill>
                    <a:schemeClr val="tx1"/>
                  </a:solidFill>
                  <a:latin typeface="Avenir LT Std 35 Light" panose="020B0402020203020204" pitchFamily="34" charset="0"/>
                </a:rPr>
                <a:t>. </a:t>
              </a:r>
              <a:endParaRPr lang="en-US" sz="1600" dirty="0">
                <a:solidFill>
                  <a:schemeClr val="tx1"/>
                </a:solidFill>
                <a:latin typeface="Avenir LT Std 35 Light" panose="020B0402020203020204" pitchFamily="34" charset="0"/>
                <a:ea typeface="Calibri" panose="020F0502020204030204" pitchFamily="34" charset="0"/>
                <a:cs typeface="Times New Roman" panose="02020603050405020304" pitchFamily="18" charset="0"/>
              </a:endParaRPr>
            </a:p>
          </p:txBody>
        </p:sp>
        <p:sp>
          <p:nvSpPr>
            <p:cNvPr id="62" name="Rectangle 61"/>
            <p:cNvSpPr/>
            <p:nvPr/>
          </p:nvSpPr>
          <p:spPr>
            <a:xfrm>
              <a:off x="114300" y="2973623"/>
              <a:ext cx="2046453" cy="74964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sz="1600" b="1">
                  <a:solidFill>
                    <a:schemeClr val="bg1"/>
                  </a:solidFill>
                  <a:latin typeface="Avenir LT Std 35 Light" panose="020B0402020203020204" pitchFamily="34" charset="0"/>
                </a:rPr>
                <a:t>Possessive</a:t>
              </a:r>
              <a:endParaRPr lang="en-IN" sz="1600" b="1">
                <a:latin typeface="Avenir LT Std 35 Light" panose="020B0402020203020204" pitchFamily="34" charset="0"/>
              </a:endParaRPr>
            </a:p>
          </p:txBody>
        </p:sp>
      </p:grpSp>
      <p:sp>
        <p:nvSpPr>
          <p:cNvPr id="64" name="TextBox 63">
            <a:extLst>
              <a:ext uri="{FF2B5EF4-FFF2-40B4-BE49-F238E27FC236}">
                <a16:creationId xmlns:a16="http://schemas.microsoft.com/office/drawing/2014/main" id="{B40F1625-A624-4716-9265-375C9E60D3B4}"/>
              </a:ext>
            </a:extLst>
          </p:cNvPr>
          <p:cNvSpPr txBox="1"/>
          <p:nvPr/>
        </p:nvSpPr>
        <p:spPr>
          <a:xfrm>
            <a:off x="2276202" y="5990638"/>
            <a:ext cx="7639596" cy="707886"/>
          </a:xfrm>
          <a:prstGeom prst="rect">
            <a:avLst/>
          </a:prstGeom>
          <a:noFill/>
        </p:spPr>
        <p:txBody>
          <a:bodyPr wrap="square">
            <a:spAutoFit/>
          </a:bodyPr>
          <a:lstStyle>
            <a:defPPr>
              <a:defRPr lang="en-US"/>
            </a:defPPr>
            <a:lvl1pPr algn="ctr">
              <a:spcBef>
                <a:spcPts val="600"/>
              </a:spcBef>
              <a:spcAft>
                <a:spcPts val="600"/>
              </a:spcAft>
              <a:defRPr sz="2000" b="1">
                <a:solidFill>
                  <a:schemeClr val="tx2"/>
                </a:solidFill>
                <a:latin typeface="Avenir LT Std 35 Light"/>
              </a:defRPr>
            </a:lvl1pPr>
          </a:lstStyle>
          <a:p>
            <a:r>
              <a:rPr lang="en-US" dirty="0"/>
              <a:t>Its important to respect whatever pronouns someone uses. </a:t>
            </a:r>
          </a:p>
        </p:txBody>
      </p:sp>
    </p:spTree>
    <p:extLst>
      <p:ext uri="{BB962C8B-B14F-4D97-AF65-F5344CB8AC3E}">
        <p14:creationId xmlns:p14="http://schemas.microsoft.com/office/powerpoint/2010/main" val="35619961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What is </a:t>
            </a:r>
            <a:r>
              <a:rPr lang="en-IN" err="1"/>
              <a:t>Misgendering</a:t>
            </a:r>
            <a:r>
              <a:rPr lang="en-IN"/>
              <a:t>?</a:t>
            </a:r>
          </a:p>
        </p:txBody>
      </p:sp>
      <p:sp>
        <p:nvSpPr>
          <p:cNvPr id="4" name="TextBox 3">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12 of 33</a:t>
            </a:r>
          </a:p>
        </p:txBody>
      </p:sp>
      <p:sp>
        <p:nvSpPr>
          <p:cNvPr id="9" name="Rectangle 8">
            <a:extLst>
              <a:ext uri="{FF2B5EF4-FFF2-40B4-BE49-F238E27FC236}">
                <a16:creationId xmlns:a16="http://schemas.microsoft.com/office/drawing/2014/main" id="{2F7FD296-FAA1-4E12-A64B-1053BEE73956}"/>
              </a:ext>
            </a:extLst>
          </p:cNvPr>
          <p:cNvSpPr/>
          <p:nvPr/>
        </p:nvSpPr>
        <p:spPr>
          <a:xfrm>
            <a:off x="6840416" y="1275522"/>
            <a:ext cx="5351584" cy="4306957"/>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US" sz="1350"/>
          </a:p>
        </p:txBody>
      </p:sp>
      <p:pic>
        <p:nvPicPr>
          <p:cNvPr id="6" name="Picture 5" descr="A person sitting at a table with a computer&#10;&#10;Description automatically generated with medium confidence">
            <a:extLst>
              <a:ext uri="{FF2B5EF4-FFF2-40B4-BE49-F238E27FC236}">
                <a16:creationId xmlns:a16="http://schemas.microsoft.com/office/drawing/2014/main" id="{FFA4C60B-815E-4B3B-9725-0981015C5D2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9862" t="14943" r="13412" b="12576"/>
          <a:stretch/>
        </p:blipFill>
        <p:spPr>
          <a:xfrm>
            <a:off x="0" y="1275522"/>
            <a:ext cx="6840416" cy="4306957"/>
          </a:xfrm>
          <a:prstGeom prst="rect">
            <a:avLst/>
          </a:prstGeom>
        </p:spPr>
      </p:pic>
      <p:sp>
        <p:nvSpPr>
          <p:cNvPr id="8" name="TextBox 7"/>
          <p:cNvSpPr txBox="1"/>
          <p:nvPr/>
        </p:nvSpPr>
        <p:spPr>
          <a:xfrm>
            <a:off x="7033846" y="1471547"/>
            <a:ext cx="4870939" cy="3477876"/>
          </a:xfrm>
          <a:prstGeom prst="rect">
            <a:avLst/>
          </a:prstGeom>
          <a:noFill/>
        </p:spPr>
        <p:txBody>
          <a:bodyPr wrap="square" lIns="91440" tIns="45720" rIns="91440" bIns="45720" rtlCol="0" anchor="t">
            <a:spAutoFit/>
          </a:bodyPr>
          <a:lstStyle/>
          <a:p>
            <a:pPr>
              <a:spcBef>
                <a:spcPts val="1800"/>
              </a:spcBef>
              <a:spcAft>
                <a:spcPts val="600"/>
              </a:spcAft>
              <a:buClr>
                <a:srgbClr val="006BA7"/>
              </a:buClr>
            </a:pPr>
            <a:r>
              <a:rPr lang="en-US" b="1" dirty="0" err="1">
                <a:latin typeface="Avenir LT Std 35 Light"/>
                <a:cs typeface="Arial"/>
              </a:rPr>
              <a:t>Misgendering</a:t>
            </a:r>
            <a:r>
              <a:rPr lang="en-US" b="1" dirty="0">
                <a:latin typeface="Avenir LT Std 35 Light"/>
                <a:cs typeface="Arial"/>
              </a:rPr>
              <a:t> </a:t>
            </a:r>
            <a:r>
              <a:rPr lang="en-US" dirty="0">
                <a:latin typeface="Avenir LT Std 35 Light"/>
                <a:cs typeface="Arial"/>
              </a:rPr>
              <a:t>is associating a person with </a:t>
            </a:r>
            <a:r>
              <a:rPr lang="en-US" dirty="0" smtClean="0">
                <a:latin typeface="Avenir LT Std 35 Light"/>
                <a:cs typeface="Arial"/>
              </a:rPr>
              <a:t>a </a:t>
            </a:r>
            <a:r>
              <a:rPr lang="en-US" dirty="0">
                <a:latin typeface="Avenir LT Std 35 Light"/>
                <a:cs typeface="Arial"/>
              </a:rPr>
              <a:t>gender, name, or pronoun that does not correctly reflect the gender with which they identify. </a:t>
            </a:r>
          </a:p>
          <a:p>
            <a:pPr>
              <a:spcBef>
                <a:spcPts val="1800"/>
              </a:spcBef>
              <a:spcAft>
                <a:spcPts val="600"/>
              </a:spcAft>
              <a:buClr>
                <a:srgbClr val="006BA7"/>
              </a:buClr>
            </a:pPr>
            <a:r>
              <a:rPr lang="en-US" b="1" dirty="0">
                <a:latin typeface="Avenir LT Std 35 Light"/>
                <a:cs typeface="Arial"/>
              </a:rPr>
              <a:t>Example: </a:t>
            </a:r>
            <a:r>
              <a:rPr lang="en-US" dirty="0">
                <a:latin typeface="Avenir LT Std 35 Light"/>
                <a:cs typeface="Arial"/>
              </a:rPr>
              <a:t>If you call a transgender person by their old name (or dead name) or incorrect pronouns, you are </a:t>
            </a:r>
            <a:r>
              <a:rPr lang="en-US" dirty="0" err="1">
                <a:latin typeface="Avenir LT Std 35 Light"/>
                <a:cs typeface="Arial"/>
              </a:rPr>
              <a:t>misgendering</a:t>
            </a:r>
            <a:r>
              <a:rPr lang="en-US" dirty="0">
                <a:latin typeface="Avenir LT Std 35 Light"/>
                <a:cs typeface="Arial"/>
              </a:rPr>
              <a:t> that person.</a:t>
            </a:r>
          </a:p>
          <a:p>
            <a:pPr>
              <a:spcBef>
                <a:spcPts val="1800"/>
              </a:spcBef>
              <a:spcAft>
                <a:spcPts val="600"/>
              </a:spcAft>
              <a:buClr>
                <a:srgbClr val="006BA7"/>
              </a:buClr>
            </a:pPr>
            <a:r>
              <a:rPr lang="en-US" dirty="0">
                <a:latin typeface="Avenir LT Std 35 Light"/>
                <a:cs typeface="Arial"/>
              </a:rPr>
              <a:t>The best way to move on is to </a:t>
            </a:r>
            <a:r>
              <a:rPr lang="en-US" dirty="0" smtClean="0">
                <a:latin typeface="Avenir LT Std 35 Light"/>
                <a:cs typeface="Arial"/>
              </a:rPr>
              <a:t>thank </a:t>
            </a:r>
            <a:r>
              <a:rPr lang="en-US" dirty="0">
                <a:latin typeface="Avenir LT Std 35 Light"/>
                <a:cs typeface="Arial"/>
              </a:rPr>
              <a:t>the person who corrected you and work to get it right next time.</a:t>
            </a:r>
            <a:endParaRPr lang="en-IN" dirty="0">
              <a:latin typeface="Avenir LT Std 35 Light" panose="020B0402020203020204" pitchFamily="34" charset="0"/>
            </a:endParaRPr>
          </a:p>
        </p:txBody>
      </p:sp>
      <p:sp>
        <p:nvSpPr>
          <p:cNvPr id="10" name="TextBox 9">
            <a:extLst>
              <a:ext uri="{FF2B5EF4-FFF2-40B4-BE49-F238E27FC236}">
                <a16:creationId xmlns:a16="http://schemas.microsoft.com/office/drawing/2014/main" id="{DBAF40DE-96C6-4376-90BC-E1C331DADB4F}"/>
              </a:ext>
            </a:extLst>
          </p:cNvPr>
          <p:cNvSpPr txBox="1"/>
          <p:nvPr/>
        </p:nvSpPr>
        <p:spPr>
          <a:xfrm>
            <a:off x="9754228" y="6550223"/>
            <a:ext cx="2437772" cy="307777"/>
          </a:xfrm>
          <a:prstGeom prst="rect">
            <a:avLst/>
          </a:prstGeom>
          <a:noFill/>
        </p:spPr>
        <p:txBody>
          <a:bodyPr wrap="square">
            <a:spAutoFit/>
          </a:bodyPr>
          <a:lstStyle/>
          <a:p>
            <a:pPr algn="r"/>
            <a:r>
              <a:rPr lang="en-IN" sz="1400" dirty="0">
                <a:latin typeface="Avenir LT Std 35 Light" panose="020B0402020203020204"/>
              </a:rPr>
              <a:t>Click </a:t>
            </a:r>
            <a:r>
              <a:rPr lang="en-IN" sz="1400" i="1" dirty="0">
                <a:latin typeface="Avenir LT Std 35 Light" panose="020B0402020203020204"/>
              </a:rPr>
              <a:t>NEXT</a:t>
            </a:r>
            <a:r>
              <a:rPr lang="en-IN" sz="1400" dirty="0">
                <a:latin typeface="Avenir LT Std 35 Light" panose="020B0402020203020204"/>
              </a:rPr>
              <a:t> to continue.</a:t>
            </a:r>
          </a:p>
        </p:txBody>
      </p:sp>
      <p:sp>
        <p:nvSpPr>
          <p:cNvPr id="11" name="Rectangle 10"/>
          <p:cNvSpPr/>
          <p:nvPr/>
        </p:nvSpPr>
        <p:spPr>
          <a:xfrm>
            <a:off x="12335774" y="182880"/>
            <a:ext cx="1559520" cy="139490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Update AS</a:t>
            </a:r>
            <a:endParaRPr lang="en-IN" dirty="0"/>
          </a:p>
        </p:txBody>
      </p:sp>
    </p:spTree>
    <p:extLst>
      <p:ext uri="{BB962C8B-B14F-4D97-AF65-F5344CB8AC3E}">
        <p14:creationId xmlns:p14="http://schemas.microsoft.com/office/powerpoint/2010/main" val="40681124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a:t>Inclusive Language </a:t>
            </a:r>
          </a:p>
        </p:txBody>
      </p:sp>
      <p:sp>
        <p:nvSpPr>
          <p:cNvPr id="4" name="TextBox 3">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13 of 33</a:t>
            </a:r>
          </a:p>
        </p:txBody>
      </p:sp>
      <p:sp>
        <p:nvSpPr>
          <p:cNvPr id="11" name="TextBox 10">
            <a:extLst>
              <a:ext uri="{FF2B5EF4-FFF2-40B4-BE49-F238E27FC236}">
                <a16:creationId xmlns:a16="http://schemas.microsoft.com/office/drawing/2014/main" id="{A1FB48D3-C702-4614-8CA7-F437FF2611F6}"/>
              </a:ext>
            </a:extLst>
          </p:cNvPr>
          <p:cNvSpPr txBox="1"/>
          <p:nvPr/>
        </p:nvSpPr>
        <p:spPr>
          <a:xfrm>
            <a:off x="1301591" y="944609"/>
            <a:ext cx="10380211" cy="769441"/>
          </a:xfrm>
          <a:prstGeom prst="rect">
            <a:avLst/>
          </a:prstGeom>
          <a:noFill/>
        </p:spPr>
        <p:txBody>
          <a:bodyPr wrap="square" rtlCol="0" anchor="t">
            <a:spAutoFit/>
          </a:bodyPr>
          <a:lstStyle/>
          <a:p>
            <a:pPr>
              <a:spcAft>
                <a:spcPts val="1200"/>
              </a:spcAft>
            </a:pPr>
            <a:r>
              <a:rPr lang="en-US" sz="2000" dirty="0">
                <a:solidFill>
                  <a:schemeClr val="bg1"/>
                </a:solidFill>
                <a:latin typeface="Avenir LT Std 35 Light" panose="020B0402020203020204" pitchFamily="34" charset="0"/>
              </a:rPr>
              <a:t>Identify the gender-neutral and gender-biased phrases from the given options.</a:t>
            </a:r>
          </a:p>
          <a:p>
            <a:r>
              <a:rPr lang="en-US" sz="1400" i="1" dirty="0">
                <a:solidFill>
                  <a:schemeClr val="bg1"/>
                </a:solidFill>
                <a:latin typeface="Avenir LT Std 35 Light" panose="020B0402020203020204" pitchFamily="34" charset="0"/>
              </a:rPr>
              <a:t>Click and drag </a:t>
            </a:r>
            <a:r>
              <a:rPr lang="en-US" sz="1400" i="1" dirty="0" smtClean="0">
                <a:solidFill>
                  <a:schemeClr val="bg1"/>
                </a:solidFill>
                <a:latin typeface="Avenir LT Std 35 Light" panose="020B0402020203020204" pitchFamily="34" charset="0"/>
              </a:rPr>
              <a:t>the </a:t>
            </a:r>
            <a:r>
              <a:rPr lang="en-US" sz="1400" i="1" dirty="0">
                <a:solidFill>
                  <a:schemeClr val="bg1"/>
                </a:solidFill>
                <a:latin typeface="Avenir LT Std 35 Light" panose="020B0402020203020204" pitchFamily="34" charset="0"/>
              </a:rPr>
              <a:t>phrases into the spaces provided. </a:t>
            </a:r>
            <a:r>
              <a:rPr lang="en-US" sz="1400" i="1" dirty="0" smtClean="0">
                <a:solidFill>
                  <a:schemeClr val="bg1"/>
                </a:solidFill>
                <a:latin typeface="Avenir LT Std 35 Light" panose="020B0402020203020204" pitchFamily="34" charset="0"/>
              </a:rPr>
              <a:t>Incorrect ones will fly back.</a:t>
            </a:r>
            <a:endParaRPr lang="en-US" sz="1400" i="1" dirty="0">
              <a:solidFill>
                <a:schemeClr val="bg1"/>
              </a:solidFill>
              <a:latin typeface="Avenir LT Std 35 Light" panose="020B0402020203020204" pitchFamily="34" charset="0"/>
            </a:endParaRPr>
          </a:p>
        </p:txBody>
      </p:sp>
      <p:sp>
        <p:nvSpPr>
          <p:cNvPr id="39" name="Rectangle 38">
            <a:extLst>
              <a:ext uri="{FF2B5EF4-FFF2-40B4-BE49-F238E27FC236}">
                <a16:creationId xmlns:a16="http://schemas.microsoft.com/office/drawing/2014/main" id="{2F7FD296-FAA1-4E12-A64B-1053BEE73956}"/>
              </a:ext>
            </a:extLst>
          </p:cNvPr>
          <p:cNvSpPr/>
          <p:nvPr/>
        </p:nvSpPr>
        <p:spPr>
          <a:xfrm>
            <a:off x="151108" y="2074716"/>
            <a:ext cx="11889783" cy="4408778"/>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US" sz="1350"/>
          </a:p>
        </p:txBody>
      </p:sp>
      <p:sp>
        <p:nvSpPr>
          <p:cNvPr id="40" name="Rectangle 39">
            <a:extLst>
              <a:ext uri="{FF2B5EF4-FFF2-40B4-BE49-F238E27FC236}">
                <a16:creationId xmlns:a16="http://schemas.microsoft.com/office/drawing/2014/main" id="{2F7FD296-FAA1-4E12-A64B-1053BEE73956}"/>
              </a:ext>
            </a:extLst>
          </p:cNvPr>
          <p:cNvSpPr/>
          <p:nvPr/>
        </p:nvSpPr>
        <p:spPr>
          <a:xfrm>
            <a:off x="311902" y="2228850"/>
            <a:ext cx="3750000" cy="41044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r>
              <a:rPr lang="en-US" sz="1400" i="1">
                <a:solidFill>
                  <a:schemeClr val="bg1">
                    <a:lumMod val="50000"/>
                  </a:schemeClr>
                </a:solidFill>
                <a:latin typeface="Avenir LT Std 35 Light" panose="020B0402020203020204" pitchFamily="34" charset="0"/>
              </a:rPr>
              <a:t>Drop here</a:t>
            </a:r>
          </a:p>
        </p:txBody>
      </p:sp>
      <p:sp>
        <p:nvSpPr>
          <p:cNvPr id="41" name="Rectangle 40">
            <a:extLst>
              <a:ext uri="{FF2B5EF4-FFF2-40B4-BE49-F238E27FC236}">
                <a16:creationId xmlns:a16="http://schemas.microsoft.com/office/drawing/2014/main" id="{2F7FD296-FAA1-4E12-A64B-1053BEE73956}"/>
              </a:ext>
            </a:extLst>
          </p:cNvPr>
          <p:cNvSpPr/>
          <p:nvPr/>
        </p:nvSpPr>
        <p:spPr>
          <a:xfrm>
            <a:off x="4220999" y="2228850"/>
            <a:ext cx="3750000" cy="41044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42" name="Rectangle 41">
            <a:extLst>
              <a:ext uri="{FF2B5EF4-FFF2-40B4-BE49-F238E27FC236}">
                <a16:creationId xmlns:a16="http://schemas.microsoft.com/office/drawing/2014/main" id="{2F7FD296-FAA1-4E12-A64B-1053BEE73956}"/>
              </a:ext>
            </a:extLst>
          </p:cNvPr>
          <p:cNvSpPr/>
          <p:nvPr/>
        </p:nvSpPr>
        <p:spPr>
          <a:xfrm>
            <a:off x="8130095" y="2226888"/>
            <a:ext cx="3750000" cy="41044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a:solidFill>
                  <a:schemeClr val="bg1">
                    <a:lumMod val="50000"/>
                  </a:schemeClr>
                </a:solidFill>
                <a:latin typeface="Avenir LT Std 35 Light" panose="020B0402020203020204" pitchFamily="34" charset="0"/>
              </a:rPr>
              <a:t>Drop here</a:t>
            </a:r>
          </a:p>
        </p:txBody>
      </p:sp>
      <p:sp>
        <p:nvSpPr>
          <p:cNvPr id="43" name="Title 3"/>
          <p:cNvSpPr txBox="1">
            <a:spLocks/>
          </p:cNvSpPr>
          <p:nvPr/>
        </p:nvSpPr>
        <p:spPr>
          <a:xfrm>
            <a:off x="8592060" y="2338865"/>
            <a:ext cx="2826071" cy="497760"/>
          </a:xfrm>
          <a:prstGeom prst="rect">
            <a:avLst/>
          </a:prstGeom>
        </p:spPr>
        <p:txBody>
          <a:bodyPr vert="horz" lIns="91440" tIns="45720" rIns="91440" bIns="45720" rtlCol="0" anchor="ctr">
            <a:normAutofit/>
          </a:bodyPr>
          <a:lstStyle>
            <a:defPPr>
              <a:defRPr lang="en-US"/>
            </a:defPPr>
            <a:lvl1pPr algn="ctr">
              <a:lnSpc>
                <a:spcPct val="90000"/>
              </a:lnSpc>
              <a:spcBef>
                <a:spcPct val="0"/>
              </a:spcBef>
              <a:buNone/>
              <a:defRPr sz="2000" b="1">
                <a:solidFill>
                  <a:schemeClr val="bg2"/>
                </a:solidFill>
                <a:latin typeface="Avenir LT Std 35 Light" panose="020B0402020203020204" pitchFamily="34" charset="0"/>
                <a:ea typeface="+mj-ea"/>
                <a:cs typeface="+mj-cs"/>
              </a:defRPr>
            </a:lvl1pPr>
          </a:lstStyle>
          <a:p>
            <a:r>
              <a:rPr lang="en-US" dirty="0"/>
              <a:t>Gender-biased</a:t>
            </a:r>
          </a:p>
        </p:txBody>
      </p:sp>
      <p:sp>
        <p:nvSpPr>
          <p:cNvPr id="44" name="Title 3"/>
          <p:cNvSpPr txBox="1">
            <a:spLocks/>
          </p:cNvSpPr>
          <p:nvPr/>
        </p:nvSpPr>
        <p:spPr>
          <a:xfrm>
            <a:off x="1125268" y="2338865"/>
            <a:ext cx="2123268" cy="497760"/>
          </a:xfrm>
          <a:prstGeom prst="rect">
            <a:avLst/>
          </a:prstGeom>
        </p:spPr>
        <p:txBody>
          <a:bodyPr vert="horz" lIns="91440" tIns="45720" rIns="91440" bIns="45720" rtlCol="0" anchor="ctr">
            <a:normAutofit/>
          </a:bodyPr>
          <a:lstStyle>
            <a:defPPr>
              <a:defRPr lang="en-US"/>
            </a:defPPr>
            <a:lvl1pPr algn="ctr">
              <a:lnSpc>
                <a:spcPct val="90000"/>
              </a:lnSpc>
              <a:spcBef>
                <a:spcPct val="0"/>
              </a:spcBef>
              <a:buNone/>
              <a:defRPr sz="2000" b="1">
                <a:solidFill>
                  <a:schemeClr val="bg2"/>
                </a:solidFill>
                <a:latin typeface="Avenir LT Std 35 Light" panose="020B0402020203020204" pitchFamily="34" charset="0"/>
                <a:ea typeface="+mj-ea"/>
                <a:cs typeface="+mj-cs"/>
              </a:defRPr>
            </a:lvl1pPr>
          </a:lstStyle>
          <a:p>
            <a:r>
              <a:rPr lang="en-US" dirty="0"/>
              <a:t>Gender-neutral</a:t>
            </a:r>
          </a:p>
        </p:txBody>
      </p:sp>
      <p:cxnSp>
        <p:nvCxnSpPr>
          <p:cNvPr id="45" name="Straight Connector 44">
            <a:extLst>
              <a:ext uri="{FF2B5EF4-FFF2-40B4-BE49-F238E27FC236}">
                <a16:creationId xmlns:a16="http://schemas.microsoft.com/office/drawing/2014/main" id="{451C361A-6EF4-4D2A-84E5-F66CBD94EB21}"/>
              </a:ext>
            </a:extLst>
          </p:cNvPr>
          <p:cNvCxnSpPr/>
          <p:nvPr/>
        </p:nvCxnSpPr>
        <p:spPr>
          <a:xfrm>
            <a:off x="5100218" y="2822486"/>
            <a:ext cx="1991563" cy="0"/>
          </a:xfrm>
          <a:prstGeom prst="line">
            <a:avLst/>
          </a:prstGeom>
          <a:ln>
            <a:solidFill>
              <a:srgbClr val="00324B"/>
            </a:solidFill>
            <a:prstDash val="dash"/>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51C361A-6EF4-4D2A-84E5-F66CBD94EB21}"/>
              </a:ext>
            </a:extLst>
          </p:cNvPr>
          <p:cNvCxnSpPr/>
          <p:nvPr/>
        </p:nvCxnSpPr>
        <p:spPr>
          <a:xfrm>
            <a:off x="5100218" y="3408740"/>
            <a:ext cx="1991563" cy="0"/>
          </a:xfrm>
          <a:prstGeom prst="line">
            <a:avLst/>
          </a:prstGeom>
          <a:ln>
            <a:solidFill>
              <a:srgbClr val="00324B"/>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51C361A-6EF4-4D2A-84E5-F66CBD94EB21}"/>
              </a:ext>
            </a:extLst>
          </p:cNvPr>
          <p:cNvCxnSpPr/>
          <p:nvPr/>
        </p:nvCxnSpPr>
        <p:spPr>
          <a:xfrm>
            <a:off x="5100218" y="3994994"/>
            <a:ext cx="1991563" cy="0"/>
          </a:xfrm>
          <a:prstGeom prst="line">
            <a:avLst/>
          </a:prstGeom>
          <a:ln>
            <a:solidFill>
              <a:srgbClr val="00324B"/>
            </a:solidFill>
            <a:prstDash val="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51C361A-6EF4-4D2A-84E5-F66CBD94EB21}"/>
              </a:ext>
            </a:extLst>
          </p:cNvPr>
          <p:cNvCxnSpPr/>
          <p:nvPr/>
        </p:nvCxnSpPr>
        <p:spPr>
          <a:xfrm>
            <a:off x="5100218" y="4581248"/>
            <a:ext cx="1991563" cy="0"/>
          </a:xfrm>
          <a:prstGeom prst="line">
            <a:avLst/>
          </a:prstGeom>
          <a:ln>
            <a:solidFill>
              <a:srgbClr val="00324B"/>
            </a:solidFill>
            <a:prstDash val="dash"/>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51C361A-6EF4-4D2A-84E5-F66CBD94EB21}"/>
              </a:ext>
            </a:extLst>
          </p:cNvPr>
          <p:cNvCxnSpPr/>
          <p:nvPr/>
        </p:nvCxnSpPr>
        <p:spPr>
          <a:xfrm>
            <a:off x="5100218" y="5167502"/>
            <a:ext cx="1991563" cy="0"/>
          </a:xfrm>
          <a:prstGeom prst="line">
            <a:avLst/>
          </a:prstGeom>
          <a:ln>
            <a:solidFill>
              <a:srgbClr val="00324B"/>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51C361A-6EF4-4D2A-84E5-F66CBD94EB21}"/>
              </a:ext>
            </a:extLst>
          </p:cNvPr>
          <p:cNvCxnSpPr/>
          <p:nvPr/>
        </p:nvCxnSpPr>
        <p:spPr>
          <a:xfrm>
            <a:off x="5100218" y="5753756"/>
            <a:ext cx="1991563" cy="0"/>
          </a:xfrm>
          <a:prstGeom prst="line">
            <a:avLst/>
          </a:prstGeom>
          <a:ln>
            <a:solidFill>
              <a:srgbClr val="00324B"/>
            </a:solidFill>
            <a:prstDash val="dash"/>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4268223" y="2365262"/>
            <a:ext cx="3655553" cy="338554"/>
          </a:xfrm>
          <a:prstGeom prst="rect">
            <a:avLst/>
          </a:prstGeom>
        </p:spPr>
        <p:txBody>
          <a:bodyPr wrap="square" anchor="ctr">
            <a:spAutoFit/>
          </a:bodyPr>
          <a:lstStyle/>
          <a:p>
            <a:pPr marL="0" lvl="1" algn="ctr">
              <a:spcBef>
                <a:spcPts val="800"/>
              </a:spcBef>
              <a:spcAft>
                <a:spcPts val="1200"/>
              </a:spcAft>
              <a:buClr>
                <a:srgbClr val="006BA7"/>
              </a:buClr>
            </a:pPr>
            <a:r>
              <a:rPr lang="en-US" sz="1600" dirty="0">
                <a:latin typeface="Avenir LT Std 35 Light" panose="020B0402020203020204" pitchFamily="34" charset="0"/>
                <a:cs typeface="Arial"/>
              </a:rPr>
              <a:t>Hey guys</a:t>
            </a:r>
          </a:p>
        </p:txBody>
      </p:sp>
      <p:sp>
        <p:nvSpPr>
          <p:cNvPr id="52" name="Rectangle 51"/>
          <p:cNvSpPr/>
          <p:nvPr/>
        </p:nvSpPr>
        <p:spPr>
          <a:xfrm>
            <a:off x="4268222" y="2948932"/>
            <a:ext cx="3655553" cy="338554"/>
          </a:xfrm>
          <a:prstGeom prst="rect">
            <a:avLst/>
          </a:prstGeom>
        </p:spPr>
        <p:txBody>
          <a:bodyPr wrap="square" anchor="ctr">
            <a:spAutoFit/>
          </a:bodyPr>
          <a:lstStyle/>
          <a:p>
            <a:pPr marL="0" lvl="1" algn="ctr">
              <a:spcBef>
                <a:spcPts val="800"/>
              </a:spcBef>
              <a:spcAft>
                <a:spcPts val="1200"/>
              </a:spcAft>
              <a:buClr>
                <a:srgbClr val="006BA7"/>
              </a:buClr>
            </a:pPr>
            <a:r>
              <a:rPr lang="en-US" sz="1600" dirty="0">
                <a:latin typeface="Avenir LT Std 35 Light" panose="020B0402020203020204" pitchFamily="34" charset="0"/>
                <a:cs typeface="Arial"/>
              </a:rPr>
              <a:t>Hey ladies</a:t>
            </a:r>
          </a:p>
        </p:txBody>
      </p:sp>
      <p:sp>
        <p:nvSpPr>
          <p:cNvPr id="53" name="Rectangle 52"/>
          <p:cNvSpPr/>
          <p:nvPr/>
        </p:nvSpPr>
        <p:spPr>
          <a:xfrm>
            <a:off x="4268221" y="3532602"/>
            <a:ext cx="3655553" cy="338554"/>
          </a:xfrm>
          <a:prstGeom prst="rect">
            <a:avLst/>
          </a:prstGeom>
        </p:spPr>
        <p:txBody>
          <a:bodyPr wrap="square" anchor="ctr">
            <a:spAutoFit/>
          </a:bodyPr>
          <a:lstStyle/>
          <a:p>
            <a:pPr marL="0" lvl="1" algn="ctr">
              <a:spcBef>
                <a:spcPts val="800"/>
              </a:spcBef>
              <a:spcAft>
                <a:spcPts val="1200"/>
              </a:spcAft>
              <a:buClr>
                <a:srgbClr val="006BA7"/>
              </a:buClr>
            </a:pPr>
            <a:r>
              <a:rPr lang="en-US" sz="1600">
                <a:latin typeface="Avenir LT Std 35 Light" panose="020B0402020203020204" pitchFamily="34" charset="0"/>
                <a:cs typeface="Arial"/>
              </a:rPr>
              <a:t>Hey folks</a:t>
            </a:r>
          </a:p>
        </p:txBody>
      </p:sp>
      <p:sp>
        <p:nvSpPr>
          <p:cNvPr id="54" name="Rectangle 53"/>
          <p:cNvSpPr/>
          <p:nvPr/>
        </p:nvSpPr>
        <p:spPr>
          <a:xfrm>
            <a:off x="4268220" y="4116272"/>
            <a:ext cx="3655553" cy="338554"/>
          </a:xfrm>
          <a:prstGeom prst="rect">
            <a:avLst/>
          </a:prstGeom>
        </p:spPr>
        <p:txBody>
          <a:bodyPr wrap="square" anchor="ctr">
            <a:spAutoFit/>
          </a:bodyPr>
          <a:lstStyle/>
          <a:p>
            <a:pPr marL="0" lvl="1" algn="ctr">
              <a:spcBef>
                <a:spcPts val="800"/>
              </a:spcBef>
              <a:spcAft>
                <a:spcPts val="1200"/>
              </a:spcAft>
              <a:buClr>
                <a:srgbClr val="006BA7"/>
              </a:buClr>
            </a:pPr>
            <a:r>
              <a:rPr lang="en-US" sz="1600">
                <a:latin typeface="Avenir LT Std 35 Light" panose="020B0402020203020204" pitchFamily="34" charset="0"/>
                <a:cs typeface="Arial"/>
              </a:rPr>
              <a:t>Hey handsome</a:t>
            </a:r>
          </a:p>
        </p:txBody>
      </p:sp>
      <p:sp>
        <p:nvSpPr>
          <p:cNvPr id="55" name="Rectangle 54"/>
          <p:cNvSpPr/>
          <p:nvPr/>
        </p:nvSpPr>
        <p:spPr>
          <a:xfrm>
            <a:off x="4434380" y="4699942"/>
            <a:ext cx="3323230" cy="338554"/>
          </a:xfrm>
          <a:prstGeom prst="rect">
            <a:avLst/>
          </a:prstGeom>
        </p:spPr>
        <p:txBody>
          <a:bodyPr wrap="square" anchor="ctr">
            <a:spAutoFit/>
          </a:bodyPr>
          <a:lstStyle/>
          <a:p>
            <a:pPr marL="0" lvl="1" algn="ctr">
              <a:spcBef>
                <a:spcPts val="800"/>
              </a:spcBef>
              <a:spcAft>
                <a:spcPts val="1200"/>
              </a:spcAft>
              <a:buClr>
                <a:srgbClr val="006BA7"/>
              </a:buClr>
            </a:pPr>
            <a:r>
              <a:rPr lang="en-US" sz="1600">
                <a:latin typeface="Avenir LT Std 35 Light" panose="020B0402020203020204" pitchFamily="34" charset="0"/>
                <a:cs typeface="Arial"/>
              </a:rPr>
              <a:t>Hey team</a:t>
            </a:r>
          </a:p>
        </p:txBody>
      </p:sp>
      <p:sp>
        <p:nvSpPr>
          <p:cNvPr id="56" name="Rectangle 55"/>
          <p:cNvSpPr/>
          <p:nvPr/>
        </p:nvSpPr>
        <p:spPr>
          <a:xfrm>
            <a:off x="4268218" y="5283612"/>
            <a:ext cx="3655553" cy="338554"/>
          </a:xfrm>
          <a:prstGeom prst="rect">
            <a:avLst/>
          </a:prstGeom>
        </p:spPr>
        <p:txBody>
          <a:bodyPr wrap="square" anchor="ctr">
            <a:spAutoFit/>
          </a:bodyPr>
          <a:lstStyle/>
          <a:p>
            <a:pPr marL="0" lvl="1" algn="ctr">
              <a:spcBef>
                <a:spcPts val="800"/>
              </a:spcBef>
              <a:spcAft>
                <a:spcPts val="1200"/>
              </a:spcAft>
              <a:buClr>
                <a:srgbClr val="006BA7"/>
              </a:buClr>
            </a:pPr>
            <a:r>
              <a:rPr lang="en-US" sz="1600" dirty="0">
                <a:latin typeface="Avenir LT Std 35 Light" panose="020B0402020203020204" pitchFamily="34" charset="0"/>
                <a:cs typeface="Arial"/>
              </a:rPr>
              <a:t>Hey you all</a:t>
            </a:r>
          </a:p>
        </p:txBody>
      </p:sp>
      <p:sp>
        <p:nvSpPr>
          <p:cNvPr id="57" name="Rectangle 56"/>
          <p:cNvSpPr/>
          <p:nvPr/>
        </p:nvSpPr>
        <p:spPr>
          <a:xfrm>
            <a:off x="4268217" y="5867282"/>
            <a:ext cx="3655553" cy="338554"/>
          </a:xfrm>
          <a:prstGeom prst="rect">
            <a:avLst/>
          </a:prstGeom>
        </p:spPr>
        <p:txBody>
          <a:bodyPr wrap="square" anchor="ctr">
            <a:spAutoFit/>
          </a:bodyPr>
          <a:lstStyle/>
          <a:p>
            <a:pPr marL="0" lvl="1" algn="ctr">
              <a:spcBef>
                <a:spcPts val="800"/>
              </a:spcBef>
              <a:spcAft>
                <a:spcPts val="1200"/>
              </a:spcAft>
              <a:buClr>
                <a:srgbClr val="006BA7"/>
              </a:buClr>
            </a:pPr>
            <a:r>
              <a:rPr lang="en-US" sz="1600">
                <a:latin typeface="Avenir LT Std 35 Light" panose="020B0402020203020204" pitchFamily="34" charset="0"/>
                <a:cs typeface="Arial"/>
              </a:rPr>
              <a:t>Hey everyone</a:t>
            </a:r>
          </a:p>
        </p:txBody>
      </p:sp>
    </p:spTree>
    <p:extLst>
      <p:ext uri="{BB962C8B-B14F-4D97-AF65-F5344CB8AC3E}">
        <p14:creationId xmlns:p14="http://schemas.microsoft.com/office/powerpoint/2010/main" val="31257603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a:t>Inclusive Language </a:t>
            </a:r>
          </a:p>
        </p:txBody>
      </p:sp>
      <p:sp>
        <p:nvSpPr>
          <p:cNvPr id="4" name="TextBox 3">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13 of 33</a:t>
            </a:r>
          </a:p>
        </p:txBody>
      </p:sp>
      <p:sp>
        <p:nvSpPr>
          <p:cNvPr id="11" name="TextBox 10">
            <a:extLst>
              <a:ext uri="{FF2B5EF4-FFF2-40B4-BE49-F238E27FC236}">
                <a16:creationId xmlns:a16="http://schemas.microsoft.com/office/drawing/2014/main" id="{A1FB48D3-C702-4614-8CA7-F437FF2611F6}"/>
              </a:ext>
            </a:extLst>
          </p:cNvPr>
          <p:cNvSpPr txBox="1"/>
          <p:nvPr/>
        </p:nvSpPr>
        <p:spPr>
          <a:xfrm>
            <a:off x="1301591" y="944609"/>
            <a:ext cx="10380211" cy="769441"/>
          </a:xfrm>
          <a:prstGeom prst="rect">
            <a:avLst/>
          </a:prstGeom>
          <a:noFill/>
        </p:spPr>
        <p:txBody>
          <a:bodyPr wrap="square" rtlCol="0" anchor="t">
            <a:spAutoFit/>
          </a:bodyPr>
          <a:lstStyle/>
          <a:p>
            <a:pPr>
              <a:spcAft>
                <a:spcPts val="1200"/>
              </a:spcAft>
            </a:pPr>
            <a:r>
              <a:rPr lang="en-US" sz="2000" dirty="0">
                <a:solidFill>
                  <a:schemeClr val="bg1"/>
                </a:solidFill>
                <a:latin typeface="Avenir LT Std 35 Light" panose="020B0402020203020204" pitchFamily="34" charset="0"/>
              </a:rPr>
              <a:t>Identify the gender-neutral and gender-biased phrases from the given options.</a:t>
            </a:r>
          </a:p>
          <a:p>
            <a:r>
              <a:rPr lang="en-US" sz="1400" i="1" dirty="0">
                <a:solidFill>
                  <a:schemeClr val="bg1"/>
                </a:solidFill>
                <a:latin typeface="Avenir LT Std 35 Light" panose="020B0402020203020204" pitchFamily="34" charset="0"/>
              </a:rPr>
              <a:t>Click and drag the phrases into the spaces provided</a:t>
            </a:r>
            <a:r>
              <a:rPr lang="en-US" sz="1400" i="1" dirty="0" smtClean="0">
                <a:solidFill>
                  <a:schemeClr val="bg1"/>
                </a:solidFill>
                <a:latin typeface="Avenir LT Std 35 Light" panose="020B0402020203020204" pitchFamily="34" charset="0"/>
              </a:rPr>
              <a:t>. Incorrect ones will fly back. </a:t>
            </a:r>
            <a:endParaRPr lang="en-US" sz="1400" i="1" dirty="0">
              <a:solidFill>
                <a:schemeClr val="bg1"/>
              </a:solidFill>
              <a:latin typeface="Avenir LT Std 35 Light" panose="020B0402020203020204" pitchFamily="34" charset="0"/>
            </a:endParaRPr>
          </a:p>
        </p:txBody>
      </p:sp>
      <p:sp>
        <p:nvSpPr>
          <p:cNvPr id="39" name="Rectangle 38">
            <a:extLst>
              <a:ext uri="{FF2B5EF4-FFF2-40B4-BE49-F238E27FC236}">
                <a16:creationId xmlns:a16="http://schemas.microsoft.com/office/drawing/2014/main" id="{2F7FD296-FAA1-4E12-A64B-1053BEE73956}"/>
              </a:ext>
            </a:extLst>
          </p:cNvPr>
          <p:cNvSpPr/>
          <p:nvPr/>
        </p:nvSpPr>
        <p:spPr>
          <a:xfrm>
            <a:off x="151108" y="2074716"/>
            <a:ext cx="11889783" cy="4408778"/>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US" sz="1350"/>
          </a:p>
        </p:txBody>
      </p:sp>
      <p:sp>
        <p:nvSpPr>
          <p:cNvPr id="40" name="Rectangle 39">
            <a:extLst>
              <a:ext uri="{FF2B5EF4-FFF2-40B4-BE49-F238E27FC236}">
                <a16:creationId xmlns:a16="http://schemas.microsoft.com/office/drawing/2014/main" id="{2F7FD296-FAA1-4E12-A64B-1053BEE73956}"/>
              </a:ext>
            </a:extLst>
          </p:cNvPr>
          <p:cNvSpPr/>
          <p:nvPr/>
        </p:nvSpPr>
        <p:spPr>
          <a:xfrm>
            <a:off x="311902" y="2228850"/>
            <a:ext cx="3750000" cy="41044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400" i="1">
              <a:solidFill>
                <a:schemeClr val="bg1">
                  <a:lumMod val="50000"/>
                </a:schemeClr>
              </a:solidFill>
              <a:latin typeface="Avenir LT Std 35 Light" panose="020B0402020203020204" pitchFamily="34" charset="0"/>
            </a:endParaRPr>
          </a:p>
        </p:txBody>
      </p:sp>
      <p:sp>
        <p:nvSpPr>
          <p:cNvPr id="41" name="Rectangle 40">
            <a:extLst>
              <a:ext uri="{FF2B5EF4-FFF2-40B4-BE49-F238E27FC236}">
                <a16:creationId xmlns:a16="http://schemas.microsoft.com/office/drawing/2014/main" id="{2F7FD296-FAA1-4E12-A64B-1053BEE73956}"/>
              </a:ext>
            </a:extLst>
          </p:cNvPr>
          <p:cNvSpPr/>
          <p:nvPr/>
        </p:nvSpPr>
        <p:spPr>
          <a:xfrm>
            <a:off x="4220999" y="2228850"/>
            <a:ext cx="3750000" cy="41044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42" name="Rectangle 41">
            <a:extLst>
              <a:ext uri="{FF2B5EF4-FFF2-40B4-BE49-F238E27FC236}">
                <a16:creationId xmlns:a16="http://schemas.microsoft.com/office/drawing/2014/main" id="{2F7FD296-FAA1-4E12-A64B-1053BEE73956}"/>
              </a:ext>
            </a:extLst>
          </p:cNvPr>
          <p:cNvSpPr/>
          <p:nvPr/>
        </p:nvSpPr>
        <p:spPr>
          <a:xfrm>
            <a:off x="8130095" y="2226888"/>
            <a:ext cx="3750000" cy="41044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i="1">
              <a:solidFill>
                <a:schemeClr val="bg1">
                  <a:lumMod val="50000"/>
                </a:schemeClr>
              </a:solidFill>
              <a:latin typeface="Avenir LT Std 35 Light" panose="020B0402020203020204" pitchFamily="34" charset="0"/>
            </a:endParaRPr>
          </a:p>
        </p:txBody>
      </p:sp>
      <p:sp>
        <p:nvSpPr>
          <p:cNvPr id="43" name="Title 3"/>
          <p:cNvSpPr txBox="1">
            <a:spLocks/>
          </p:cNvSpPr>
          <p:nvPr/>
        </p:nvSpPr>
        <p:spPr>
          <a:xfrm>
            <a:off x="8592060" y="2338865"/>
            <a:ext cx="2826071" cy="4977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IN" sz="2000" b="1" kern="1200">
                <a:solidFill>
                  <a:schemeClr val="bg2"/>
                </a:solidFill>
                <a:latin typeface="Avenir LT Std 35 Light" panose="020B0402020203020204" pitchFamily="34" charset="0"/>
                <a:ea typeface="+mj-ea"/>
                <a:cs typeface="+mj-cs"/>
              </a:defRPr>
            </a:lvl1pPr>
          </a:lstStyle>
          <a:p>
            <a:pPr algn="ctr"/>
            <a:r>
              <a:rPr lang="en-US" dirty="0" smtClean="0"/>
              <a:t>Gender-biased</a:t>
            </a:r>
            <a:endParaRPr lang="en-US" dirty="0"/>
          </a:p>
        </p:txBody>
      </p:sp>
      <p:sp>
        <p:nvSpPr>
          <p:cNvPr id="44" name="Title 3"/>
          <p:cNvSpPr txBox="1">
            <a:spLocks/>
          </p:cNvSpPr>
          <p:nvPr/>
        </p:nvSpPr>
        <p:spPr>
          <a:xfrm>
            <a:off x="1125268" y="2338865"/>
            <a:ext cx="2123268" cy="4977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IN" sz="2000" b="1" kern="1200">
                <a:solidFill>
                  <a:schemeClr val="bg2"/>
                </a:solidFill>
                <a:latin typeface="Avenir LT Std 35 Light" panose="020B0402020203020204" pitchFamily="34" charset="0"/>
                <a:ea typeface="+mj-ea"/>
                <a:cs typeface="+mj-cs"/>
              </a:defRPr>
            </a:lvl1pPr>
          </a:lstStyle>
          <a:p>
            <a:pPr algn="ctr"/>
            <a:r>
              <a:rPr lang="en-US" dirty="0" smtClean="0"/>
              <a:t>Gender-neutral</a:t>
            </a:r>
            <a:endParaRPr lang="en-US" dirty="0"/>
          </a:p>
        </p:txBody>
      </p:sp>
      <p:sp>
        <p:nvSpPr>
          <p:cNvPr id="51" name="Rectangle 50"/>
          <p:cNvSpPr/>
          <p:nvPr/>
        </p:nvSpPr>
        <p:spPr>
          <a:xfrm>
            <a:off x="8224542" y="3058473"/>
            <a:ext cx="3655553" cy="338554"/>
          </a:xfrm>
          <a:prstGeom prst="rect">
            <a:avLst/>
          </a:prstGeom>
        </p:spPr>
        <p:txBody>
          <a:bodyPr wrap="square" anchor="ctr">
            <a:spAutoFit/>
          </a:bodyPr>
          <a:lstStyle/>
          <a:p>
            <a:pPr marL="0" lvl="1" algn="ctr">
              <a:spcBef>
                <a:spcPts val="800"/>
              </a:spcBef>
              <a:spcAft>
                <a:spcPts val="1200"/>
              </a:spcAft>
              <a:buClr>
                <a:srgbClr val="006BA7"/>
              </a:buClr>
            </a:pPr>
            <a:r>
              <a:rPr lang="en-US" sz="1600">
                <a:latin typeface="Avenir LT Std 35 Light" panose="020B0402020203020204" pitchFamily="34" charset="0"/>
                <a:cs typeface="Arial"/>
              </a:rPr>
              <a:t>Hey guys</a:t>
            </a:r>
          </a:p>
        </p:txBody>
      </p:sp>
      <p:sp>
        <p:nvSpPr>
          <p:cNvPr id="52" name="Rectangle 51"/>
          <p:cNvSpPr/>
          <p:nvPr/>
        </p:nvSpPr>
        <p:spPr>
          <a:xfrm>
            <a:off x="8224542" y="3509323"/>
            <a:ext cx="3655553" cy="338554"/>
          </a:xfrm>
          <a:prstGeom prst="rect">
            <a:avLst/>
          </a:prstGeom>
        </p:spPr>
        <p:txBody>
          <a:bodyPr wrap="square" anchor="ctr">
            <a:spAutoFit/>
          </a:bodyPr>
          <a:lstStyle/>
          <a:p>
            <a:pPr marL="0" lvl="1" algn="ctr">
              <a:spcBef>
                <a:spcPts val="800"/>
              </a:spcBef>
              <a:spcAft>
                <a:spcPts val="1200"/>
              </a:spcAft>
              <a:buClr>
                <a:srgbClr val="006BA7"/>
              </a:buClr>
            </a:pPr>
            <a:r>
              <a:rPr lang="en-US" sz="1600">
                <a:latin typeface="Avenir LT Std 35 Light" panose="020B0402020203020204" pitchFamily="34" charset="0"/>
                <a:cs typeface="Arial"/>
              </a:rPr>
              <a:t>Hey ladies</a:t>
            </a:r>
          </a:p>
        </p:txBody>
      </p:sp>
      <p:sp>
        <p:nvSpPr>
          <p:cNvPr id="53" name="Rectangle 52"/>
          <p:cNvSpPr/>
          <p:nvPr/>
        </p:nvSpPr>
        <p:spPr>
          <a:xfrm>
            <a:off x="359126" y="3058473"/>
            <a:ext cx="3655553" cy="338554"/>
          </a:xfrm>
          <a:prstGeom prst="rect">
            <a:avLst/>
          </a:prstGeom>
        </p:spPr>
        <p:txBody>
          <a:bodyPr wrap="square" anchor="ctr">
            <a:spAutoFit/>
          </a:bodyPr>
          <a:lstStyle/>
          <a:p>
            <a:pPr marL="0" lvl="1" algn="ctr">
              <a:spcBef>
                <a:spcPts val="800"/>
              </a:spcBef>
              <a:spcAft>
                <a:spcPts val="1200"/>
              </a:spcAft>
              <a:buClr>
                <a:srgbClr val="006BA7"/>
              </a:buClr>
            </a:pPr>
            <a:r>
              <a:rPr lang="en-US" sz="1600" dirty="0">
                <a:latin typeface="Avenir LT Std 35 Light" panose="020B0402020203020204" pitchFamily="34" charset="0"/>
                <a:cs typeface="Arial"/>
              </a:rPr>
              <a:t>Hey folks</a:t>
            </a:r>
          </a:p>
        </p:txBody>
      </p:sp>
      <p:sp>
        <p:nvSpPr>
          <p:cNvPr id="54" name="Rectangle 53"/>
          <p:cNvSpPr/>
          <p:nvPr/>
        </p:nvSpPr>
        <p:spPr>
          <a:xfrm>
            <a:off x="8224542" y="3960173"/>
            <a:ext cx="3655553" cy="338554"/>
          </a:xfrm>
          <a:prstGeom prst="rect">
            <a:avLst/>
          </a:prstGeom>
        </p:spPr>
        <p:txBody>
          <a:bodyPr wrap="square" anchor="ctr">
            <a:spAutoFit/>
          </a:bodyPr>
          <a:lstStyle/>
          <a:p>
            <a:pPr marL="0" lvl="1" algn="ctr">
              <a:spcBef>
                <a:spcPts val="800"/>
              </a:spcBef>
              <a:spcAft>
                <a:spcPts val="1200"/>
              </a:spcAft>
              <a:buClr>
                <a:srgbClr val="006BA7"/>
              </a:buClr>
            </a:pPr>
            <a:r>
              <a:rPr lang="en-US" sz="1600">
                <a:latin typeface="Avenir LT Std 35 Light" panose="020B0402020203020204" pitchFamily="34" charset="0"/>
                <a:cs typeface="Arial"/>
              </a:rPr>
              <a:t>Hey handsome</a:t>
            </a:r>
          </a:p>
        </p:txBody>
      </p:sp>
      <p:sp>
        <p:nvSpPr>
          <p:cNvPr id="55" name="Rectangle 54"/>
          <p:cNvSpPr/>
          <p:nvPr/>
        </p:nvSpPr>
        <p:spPr>
          <a:xfrm>
            <a:off x="525287" y="3509323"/>
            <a:ext cx="3323230" cy="338554"/>
          </a:xfrm>
          <a:prstGeom prst="rect">
            <a:avLst/>
          </a:prstGeom>
        </p:spPr>
        <p:txBody>
          <a:bodyPr wrap="square" anchor="ctr">
            <a:spAutoFit/>
          </a:bodyPr>
          <a:lstStyle/>
          <a:p>
            <a:pPr marL="0" lvl="1" algn="ctr">
              <a:spcBef>
                <a:spcPts val="800"/>
              </a:spcBef>
              <a:spcAft>
                <a:spcPts val="1200"/>
              </a:spcAft>
              <a:buClr>
                <a:srgbClr val="006BA7"/>
              </a:buClr>
            </a:pPr>
            <a:r>
              <a:rPr lang="en-US" sz="1600">
                <a:latin typeface="Avenir LT Std 35 Light" panose="020B0402020203020204" pitchFamily="34" charset="0"/>
                <a:cs typeface="Arial"/>
              </a:rPr>
              <a:t>Hey team</a:t>
            </a:r>
          </a:p>
        </p:txBody>
      </p:sp>
      <p:sp>
        <p:nvSpPr>
          <p:cNvPr id="56" name="Rectangle 55"/>
          <p:cNvSpPr/>
          <p:nvPr/>
        </p:nvSpPr>
        <p:spPr>
          <a:xfrm>
            <a:off x="359126" y="3960173"/>
            <a:ext cx="3655553" cy="338554"/>
          </a:xfrm>
          <a:prstGeom prst="rect">
            <a:avLst/>
          </a:prstGeom>
        </p:spPr>
        <p:txBody>
          <a:bodyPr wrap="square" anchor="ctr">
            <a:spAutoFit/>
          </a:bodyPr>
          <a:lstStyle/>
          <a:p>
            <a:pPr marL="0" lvl="1" algn="ctr">
              <a:spcBef>
                <a:spcPts val="800"/>
              </a:spcBef>
              <a:spcAft>
                <a:spcPts val="1200"/>
              </a:spcAft>
              <a:buClr>
                <a:srgbClr val="006BA7"/>
              </a:buClr>
            </a:pPr>
            <a:r>
              <a:rPr lang="en-US" sz="1600" dirty="0">
                <a:latin typeface="Avenir LT Std 35 Light" panose="020B0402020203020204" pitchFamily="34" charset="0"/>
                <a:cs typeface="Arial"/>
              </a:rPr>
              <a:t>Hey you all</a:t>
            </a:r>
          </a:p>
        </p:txBody>
      </p:sp>
      <p:sp>
        <p:nvSpPr>
          <p:cNvPr id="57" name="Rectangle 56"/>
          <p:cNvSpPr/>
          <p:nvPr/>
        </p:nvSpPr>
        <p:spPr>
          <a:xfrm>
            <a:off x="359126" y="4411022"/>
            <a:ext cx="3655553" cy="338554"/>
          </a:xfrm>
          <a:prstGeom prst="rect">
            <a:avLst/>
          </a:prstGeom>
        </p:spPr>
        <p:txBody>
          <a:bodyPr wrap="square" anchor="ctr">
            <a:spAutoFit/>
          </a:bodyPr>
          <a:lstStyle/>
          <a:p>
            <a:pPr marL="0" lvl="1" algn="ctr">
              <a:spcBef>
                <a:spcPts val="800"/>
              </a:spcBef>
              <a:spcAft>
                <a:spcPts val="1200"/>
              </a:spcAft>
              <a:buClr>
                <a:srgbClr val="006BA7"/>
              </a:buClr>
            </a:pPr>
            <a:r>
              <a:rPr lang="en-US" sz="1600">
                <a:latin typeface="Avenir LT Std 35 Light" panose="020B0402020203020204" pitchFamily="34" charset="0"/>
                <a:cs typeface="Arial"/>
              </a:rPr>
              <a:t>Hey everyone</a:t>
            </a:r>
          </a:p>
        </p:txBody>
      </p:sp>
      <p:sp>
        <p:nvSpPr>
          <p:cNvPr id="26" name="TextBox 25">
            <a:extLst>
              <a:ext uri="{FF2B5EF4-FFF2-40B4-BE49-F238E27FC236}">
                <a16:creationId xmlns:a16="http://schemas.microsoft.com/office/drawing/2014/main" id="{D40644BC-49A1-4304-9638-24F1CCB143A1}"/>
              </a:ext>
            </a:extLst>
          </p:cNvPr>
          <p:cNvSpPr txBox="1"/>
          <p:nvPr/>
        </p:nvSpPr>
        <p:spPr>
          <a:xfrm>
            <a:off x="4511714" y="4019456"/>
            <a:ext cx="3168570" cy="461665"/>
          </a:xfrm>
          <a:prstGeom prst="rect">
            <a:avLst/>
          </a:prstGeom>
          <a:noFill/>
        </p:spPr>
        <p:txBody>
          <a:bodyPr wrap="square">
            <a:spAutoFit/>
          </a:bodyPr>
          <a:lstStyle/>
          <a:p>
            <a:pPr algn="ctr"/>
            <a:r>
              <a:rPr lang="en-IN" sz="2400" b="1" dirty="0" smtClean="0">
                <a:solidFill>
                  <a:schemeClr val="accent4"/>
                </a:solidFill>
                <a:latin typeface="Avenir LT Std 35 Light" panose="020B0402020203020204" pitchFamily="34" charset="0"/>
              </a:rPr>
              <a:t>Great Job!</a:t>
            </a:r>
            <a:endParaRPr lang="en-IN" sz="2400" b="1" dirty="0">
              <a:solidFill>
                <a:schemeClr val="accent4"/>
              </a:solidFill>
              <a:latin typeface="Avenir LT Std 35 Light" panose="020B0402020203020204" pitchFamily="34" charset="0"/>
            </a:endParaRPr>
          </a:p>
        </p:txBody>
      </p:sp>
      <p:sp>
        <p:nvSpPr>
          <p:cNvPr id="20" name="TextBox 19">
            <a:extLst>
              <a:ext uri="{FF2B5EF4-FFF2-40B4-BE49-F238E27FC236}">
                <a16:creationId xmlns:a16="http://schemas.microsoft.com/office/drawing/2014/main" id="{DBAF40DE-96C6-4376-90BC-E1C331DADB4F}"/>
              </a:ext>
            </a:extLst>
          </p:cNvPr>
          <p:cNvSpPr txBox="1"/>
          <p:nvPr/>
        </p:nvSpPr>
        <p:spPr>
          <a:xfrm>
            <a:off x="9754228" y="6550223"/>
            <a:ext cx="2437772" cy="307777"/>
          </a:xfrm>
          <a:prstGeom prst="rect">
            <a:avLst/>
          </a:prstGeom>
          <a:noFill/>
        </p:spPr>
        <p:txBody>
          <a:bodyPr wrap="square">
            <a:spAutoFit/>
          </a:bodyPr>
          <a:lstStyle/>
          <a:p>
            <a:pPr algn="r"/>
            <a:r>
              <a:rPr lang="en-IN" sz="1400" dirty="0">
                <a:latin typeface="Avenir LT Std 35 Light" panose="020B0402020203020204"/>
              </a:rPr>
              <a:t>Click </a:t>
            </a:r>
            <a:r>
              <a:rPr lang="en-IN" sz="1400" i="1" dirty="0">
                <a:latin typeface="Avenir LT Std 35 Light" panose="020B0402020203020204"/>
              </a:rPr>
              <a:t>NEXT</a:t>
            </a:r>
            <a:r>
              <a:rPr lang="en-IN" sz="1400" dirty="0">
                <a:latin typeface="Avenir LT Std 35 Light" panose="020B0402020203020204"/>
              </a:rPr>
              <a:t> to continue.</a:t>
            </a:r>
          </a:p>
        </p:txBody>
      </p:sp>
    </p:spTree>
    <p:extLst>
      <p:ext uri="{BB962C8B-B14F-4D97-AF65-F5344CB8AC3E}">
        <p14:creationId xmlns:p14="http://schemas.microsoft.com/office/powerpoint/2010/main" val="39247374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Think About </a:t>
            </a:r>
            <a:r>
              <a:rPr lang="en-IN" dirty="0" smtClean="0"/>
              <a:t>It </a:t>
            </a:r>
            <a:endParaRPr lang="en-IN" dirty="0"/>
          </a:p>
        </p:txBody>
      </p:sp>
      <p:sp>
        <p:nvSpPr>
          <p:cNvPr id="15" name="TextBox 14">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14 of 33</a:t>
            </a:r>
          </a:p>
        </p:txBody>
      </p:sp>
      <p:sp>
        <p:nvSpPr>
          <p:cNvPr id="16" name="Rectangle 15">
            <a:extLst>
              <a:ext uri="{FF2B5EF4-FFF2-40B4-BE49-F238E27FC236}">
                <a16:creationId xmlns:a16="http://schemas.microsoft.com/office/drawing/2014/main" id="{953C86D6-CAC9-4248-B6FB-03D3331D995F}"/>
              </a:ext>
            </a:extLst>
          </p:cNvPr>
          <p:cNvSpPr/>
          <p:nvPr/>
        </p:nvSpPr>
        <p:spPr>
          <a:xfrm>
            <a:off x="6401717" y="904863"/>
            <a:ext cx="5684329" cy="5349781"/>
          </a:xfrm>
          <a:prstGeom prst="rect">
            <a:avLst/>
          </a:prstGeom>
          <a:solidFill>
            <a:schemeClr val="tx2">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4999"/>
            <a:endParaRPr lang="en-IN" sz="2405"/>
          </a:p>
        </p:txBody>
      </p:sp>
      <p:pic>
        <p:nvPicPr>
          <p:cNvPr id="22" name="Picture 21" descr="A person sitting at a table with a computer&#10;&#10;Description automatically generated">
            <a:extLst>
              <a:ext uri="{FF2B5EF4-FFF2-40B4-BE49-F238E27FC236}">
                <a16:creationId xmlns:a16="http://schemas.microsoft.com/office/drawing/2014/main" id="{F74EFCE4-84F5-4383-BC66-D654AA761C3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535" r="11535"/>
          <a:stretch/>
        </p:blipFill>
        <p:spPr>
          <a:xfrm flipH="1">
            <a:off x="99584" y="904863"/>
            <a:ext cx="6174262" cy="5349781"/>
          </a:xfrm>
          <a:prstGeom prst="rect">
            <a:avLst/>
          </a:prstGeom>
        </p:spPr>
      </p:pic>
      <p:sp>
        <p:nvSpPr>
          <p:cNvPr id="24" name="TextBox 23">
            <a:extLst>
              <a:ext uri="{FF2B5EF4-FFF2-40B4-BE49-F238E27FC236}">
                <a16:creationId xmlns:a16="http://schemas.microsoft.com/office/drawing/2014/main" id="{97E8EFBF-30B3-453F-8BB6-F5313DF1AED2}"/>
              </a:ext>
            </a:extLst>
          </p:cNvPr>
          <p:cNvSpPr txBox="1"/>
          <p:nvPr/>
        </p:nvSpPr>
        <p:spPr>
          <a:xfrm>
            <a:off x="6919073" y="1380572"/>
            <a:ext cx="4649615" cy="707886"/>
          </a:xfrm>
          <a:prstGeom prst="rect">
            <a:avLst/>
          </a:prstGeom>
          <a:noFill/>
        </p:spPr>
        <p:txBody>
          <a:bodyPr wrap="square">
            <a:spAutoFit/>
          </a:bodyPr>
          <a:lstStyle/>
          <a:p>
            <a:pPr marR="0" lvl="0" algn="ctr" fontAlgn="auto">
              <a:lnSpc>
                <a:spcPct val="100000"/>
              </a:lnSpc>
              <a:spcBef>
                <a:spcPts val="0"/>
              </a:spcBef>
              <a:spcAft>
                <a:spcPts val="0"/>
              </a:spcAft>
              <a:buClrTx/>
              <a:buSzTx/>
              <a:tabLst/>
              <a:defRPr/>
            </a:pPr>
            <a:r>
              <a:rPr lang="en-US" sz="2000" b="1">
                <a:latin typeface="Avenir LT Std 35 Light"/>
              </a:rPr>
              <a:t>Do you find it difficult to use the correct gender pronouns? </a:t>
            </a:r>
          </a:p>
        </p:txBody>
      </p:sp>
      <p:cxnSp>
        <p:nvCxnSpPr>
          <p:cNvPr id="27" name="Straight Connector 26">
            <a:extLst>
              <a:ext uri="{FF2B5EF4-FFF2-40B4-BE49-F238E27FC236}">
                <a16:creationId xmlns:a16="http://schemas.microsoft.com/office/drawing/2014/main" id="{F784218B-F3A8-4D88-98EC-7EBE15449568}"/>
              </a:ext>
            </a:extLst>
          </p:cNvPr>
          <p:cNvCxnSpPr>
            <a:cxnSpLocks/>
          </p:cNvCxnSpPr>
          <p:nvPr/>
        </p:nvCxnSpPr>
        <p:spPr>
          <a:xfrm>
            <a:off x="7203547" y="2317884"/>
            <a:ext cx="4080669" cy="0"/>
          </a:xfrm>
          <a:prstGeom prst="line">
            <a:avLst/>
          </a:prstGeom>
          <a:ln w="19050">
            <a:solidFill>
              <a:srgbClr val="727375"/>
            </a:solidFill>
          </a:ln>
        </p:spPr>
        <p:style>
          <a:lnRef idx="1">
            <a:schemeClr val="accent1"/>
          </a:lnRef>
          <a:fillRef idx="0">
            <a:schemeClr val="accent1"/>
          </a:fillRef>
          <a:effectRef idx="0">
            <a:schemeClr val="accent1"/>
          </a:effectRef>
          <a:fontRef idx="minor">
            <a:schemeClr val="tx1"/>
          </a:fontRef>
        </p:style>
      </p:cxnSp>
      <p:sp>
        <p:nvSpPr>
          <p:cNvPr id="13" name="Rectangle: Rounded Corners 17">
            <a:extLst>
              <a:ext uri="{FF2B5EF4-FFF2-40B4-BE49-F238E27FC236}">
                <a16:creationId xmlns:a16="http://schemas.microsoft.com/office/drawing/2014/main" id="{D86A289F-0A3E-445A-81C4-34124D13ED2D}"/>
              </a:ext>
            </a:extLst>
          </p:cNvPr>
          <p:cNvSpPr/>
          <p:nvPr/>
        </p:nvSpPr>
        <p:spPr>
          <a:xfrm>
            <a:off x="7888407" y="2545014"/>
            <a:ext cx="1217066" cy="352541"/>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lt1"/>
                </a:solidFill>
                <a:latin typeface="Avenir LT Std 35 Light" panose="020B0402020203020204" pitchFamily="34" charset="0"/>
                <a:ea typeface="+mj-ea"/>
                <a:cs typeface="Arial" panose="020B0604020202020204" pitchFamily="34" charset="0"/>
              </a:rPr>
              <a:t>Yes</a:t>
            </a:r>
          </a:p>
        </p:txBody>
      </p:sp>
      <p:sp>
        <p:nvSpPr>
          <p:cNvPr id="17" name="Rectangle: Rounded Corners 19">
            <a:extLst>
              <a:ext uri="{FF2B5EF4-FFF2-40B4-BE49-F238E27FC236}">
                <a16:creationId xmlns:a16="http://schemas.microsoft.com/office/drawing/2014/main" id="{5A1164C5-8A69-4BA2-8BAC-027315FCA4E2}"/>
              </a:ext>
            </a:extLst>
          </p:cNvPr>
          <p:cNvSpPr/>
          <p:nvPr/>
        </p:nvSpPr>
        <p:spPr>
          <a:xfrm>
            <a:off x="9382289" y="2545014"/>
            <a:ext cx="1217066" cy="352541"/>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smtClean="0">
                <a:solidFill>
                  <a:schemeClr val="lt1"/>
                </a:solidFill>
                <a:latin typeface="Avenir LT Std 35 Light" panose="020B0402020203020204" pitchFamily="34" charset="0"/>
                <a:ea typeface="+mj-ea"/>
                <a:cs typeface="Arial" panose="020B0604020202020204" pitchFamily="34" charset="0"/>
              </a:rPr>
              <a:t>Not sure</a:t>
            </a:r>
            <a:endParaRPr lang="en-IN" sz="1600" b="1" dirty="0">
              <a:solidFill>
                <a:schemeClr val="lt1"/>
              </a:solidFill>
              <a:latin typeface="Avenir LT Std 35 Light" panose="020B0402020203020204" pitchFamily="34" charset="0"/>
              <a:ea typeface="+mj-ea"/>
              <a:cs typeface="Arial" panose="020B0604020202020204" pitchFamily="34" charset="0"/>
            </a:endParaRPr>
          </a:p>
        </p:txBody>
      </p:sp>
      <p:sp>
        <p:nvSpPr>
          <p:cNvPr id="11" name="TextBox 10">
            <a:extLst>
              <a:ext uri="{FF2B5EF4-FFF2-40B4-BE49-F238E27FC236}">
                <a16:creationId xmlns:a16="http://schemas.microsoft.com/office/drawing/2014/main" id="{DBAF40DE-96C6-4376-90BC-E1C331DADB4F}"/>
              </a:ext>
            </a:extLst>
          </p:cNvPr>
          <p:cNvSpPr txBox="1"/>
          <p:nvPr/>
        </p:nvSpPr>
        <p:spPr>
          <a:xfrm>
            <a:off x="9754228" y="6550223"/>
            <a:ext cx="2437772" cy="307777"/>
          </a:xfrm>
          <a:prstGeom prst="rect">
            <a:avLst/>
          </a:prstGeom>
          <a:noFill/>
        </p:spPr>
        <p:txBody>
          <a:bodyPr wrap="square">
            <a:spAutoFit/>
          </a:bodyPr>
          <a:lstStyle/>
          <a:p>
            <a:pPr algn="r"/>
            <a:r>
              <a:rPr lang="en-IN" sz="1400" dirty="0">
                <a:latin typeface="Avenir LT Std 35 Light" panose="020B0402020203020204"/>
              </a:rPr>
              <a:t>Click </a:t>
            </a:r>
            <a:r>
              <a:rPr lang="en-IN" sz="1400" i="1" dirty="0">
                <a:latin typeface="Avenir LT Std 35 Light" panose="020B0402020203020204"/>
              </a:rPr>
              <a:t>NEXT</a:t>
            </a:r>
            <a:r>
              <a:rPr lang="en-IN" sz="1400" dirty="0">
                <a:latin typeface="Avenir LT Std 35 Light" panose="020B0402020203020204"/>
              </a:rPr>
              <a:t> to continue.</a:t>
            </a:r>
          </a:p>
        </p:txBody>
      </p:sp>
    </p:spTree>
    <p:extLst>
      <p:ext uri="{BB962C8B-B14F-4D97-AF65-F5344CB8AC3E}">
        <p14:creationId xmlns:p14="http://schemas.microsoft.com/office/powerpoint/2010/main" val="17100387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Think About </a:t>
            </a:r>
            <a:r>
              <a:rPr lang="en-IN" dirty="0" smtClean="0"/>
              <a:t>It </a:t>
            </a:r>
            <a:endParaRPr lang="en-IN" dirty="0"/>
          </a:p>
        </p:txBody>
      </p:sp>
      <p:sp>
        <p:nvSpPr>
          <p:cNvPr id="15" name="TextBox 14">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14 of 33</a:t>
            </a:r>
          </a:p>
        </p:txBody>
      </p:sp>
      <p:sp>
        <p:nvSpPr>
          <p:cNvPr id="16" name="Rectangle 15">
            <a:extLst>
              <a:ext uri="{FF2B5EF4-FFF2-40B4-BE49-F238E27FC236}">
                <a16:creationId xmlns:a16="http://schemas.microsoft.com/office/drawing/2014/main" id="{953C86D6-CAC9-4248-B6FB-03D3331D995F}"/>
              </a:ext>
            </a:extLst>
          </p:cNvPr>
          <p:cNvSpPr/>
          <p:nvPr/>
        </p:nvSpPr>
        <p:spPr>
          <a:xfrm>
            <a:off x="6401717" y="904863"/>
            <a:ext cx="5684329" cy="5349781"/>
          </a:xfrm>
          <a:prstGeom prst="rect">
            <a:avLst/>
          </a:prstGeom>
          <a:solidFill>
            <a:schemeClr val="tx2">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4999"/>
            <a:endParaRPr lang="en-IN" sz="2405"/>
          </a:p>
        </p:txBody>
      </p:sp>
      <p:pic>
        <p:nvPicPr>
          <p:cNvPr id="22" name="Picture 21" descr="A person sitting at a table with a computer&#10;&#10;Description automatically generated">
            <a:extLst>
              <a:ext uri="{FF2B5EF4-FFF2-40B4-BE49-F238E27FC236}">
                <a16:creationId xmlns:a16="http://schemas.microsoft.com/office/drawing/2014/main" id="{F74EFCE4-84F5-4383-BC66-D654AA761C3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1535" r="11535"/>
          <a:stretch/>
        </p:blipFill>
        <p:spPr>
          <a:xfrm flipH="1">
            <a:off x="99584" y="904863"/>
            <a:ext cx="6174262" cy="5349781"/>
          </a:xfrm>
          <a:prstGeom prst="rect">
            <a:avLst/>
          </a:prstGeom>
        </p:spPr>
      </p:pic>
      <p:sp>
        <p:nvSpPr>
          <p:cNvPr id="24" name="TextBox 23">
            <a:extLst>
              <a:ext uri="{FF2B5EF4-FFF2-40B4-BE49-F238E27FC236}">
                <a16:creationId xmlns:a16="http://schemas.microsoft.com/office/drawing/2014/main" id="{97E8EFBF-30B3-453F-8BB6-F5313DF1AED2}"/>
              </a:ext>
            </a:extLst>
          </p:cNvPr>
          <p:cNvSpPr txBox="1"/>
          <p:nvPr/>
        </p:nvSpPr>
        <p:spPr>
          <a:xfrm>
            <a:off x="6919073" y="1380572"/>
            <a:ext cx="4649615" cy="707886"/>
          </a:xfrm>
          <a:prstGeom prst="rect">
            <a:avLst/>
          </a:prstGeom>
          <a:noFill/>
        </p:spPr>
        <p:txBody>
          <a:bodyPr wrap="square">
            <a:spAutoFit/>
          </a:bodyPr>
          <a:lstStyle/>
          <a:p>
            <a:pPr marR="0" lvl="0" algn="ctr" fontAlgn="auto">
              <a:lnSpc>
                <a:spcPct val="100000"/>
              </a:lnSpc>
              <a:spcBef>
                <a:spcPts val="0"/>
              </a:spcBef>
              <a:spcAft>
                <a:spcPts val="0"/>
              </a:spcAft>
              <a:buClrTx/>
              <a:buSzTx/>
              <a:tabLst/>
              <a:defRPr/>
            </a:pPr>
            <a:r>
              <a:rPr lang="en-US" sz="2000" b="1">
                <a:latin typeface="Avenir LT Std 35 Light"/>
              </a:rPr>
              <a:t>Do you find it difficult to use the correct gender pronouns? </a:t>
            </a:r>
          </a:p>
        </p:txBody>
      </p:sp>
      <p:cxnSp>
        <p:nvCxnSpPr>
          <p:cNvPr id="27" name="Straight Connector 26">
            <a:extLst>
              <a:ext uri="{FF2B5EF4-FFF2-40B4-BE49-F238E27FC236}">
                <a16:creationId xmlns:a16="http://schemas.microsoft.com/office/drawing/2014/main" id="{F784218B-F3A8-4D88-98EC-7EBE15449568}"/>
              </a:ext>
            </a:extLst>
          </p:cNvPr>
          <p:cNvCxnSpPr>
            <a:cxnSpLocks/>
          </p:cNvCxnSpPr>
          <p:nvPr/>
        </p:nvCxnSpPr>
        <p:spPr>
          <a:xfrm>
            <a:off x="7203547" y="2317884"/>
            <a:ext cx="4080669" cy="0"/>
          </a:xfrm>
          <a:prstGeom prst="line">
            <a:avLst/>
          </a:prstGeom>
          <a:ln w="19050">
            <a:solidFill>
              <a:srgbClr val="727375"/>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24523B89-A533-412E-8025-1B6846D0A7B6}"/>
              </a:ext>
            </a:extLst>
          </p:cNvPr>
          <p:cNvSpPr/>
          <p:nvPr/>
        </p:nvSpPr>
        <p:spPr>
          <a:xfrm>
            <a:off x="6664227" y="3417156"/>
            <a:ext cx="5215333" cy="1631216"/>
          </a:xfrm>
          <a:prstGeom prst="rect">
            <a:avLst/>
          </a:prstGeom>
        </p:spPr>
        <p:txBody>
          <a:bodyPr wrap="square">
            <a:spAutoFit/>
          </a:bodyPr>
          <a:lstStyle/>
          <a:p>
            <a:pPr>
              <a:spcBef>
                <a:spcPts val="600"/>
              </a:spcBef>
              <a:spcAft>
                <a:spcPts val="600"/>
              </a:spcAft>
            </a:pPr>
            <a:r>
              <a:rPr lang="en-US" dirty="0">
                <a:solidFill>
                  <a:srgbClr val="595959"/>
                </a:solidFill>
                <a:latin typeface="Avenir LT Std 35 Light" panose="020B0402020203020204" pitchFamily="34" charset="0"/>
                <a:ea typeface="Calibri" panose="020F0502020204030204" pitchFamily="34" charset="0"/>
                <a:cs typeface="Calibri"/>
              </a:rPr>
              <a:t>M</a:t>
            </a:r>
            <a:r>
              <a:rPr lang="en-US" dirty="0">
                <a:latin typeface="Avenir LT Std 35 Light" panose="020B0402020203020204" pitchFamily="34" charset="0"/>
                <a:cs typeface="Arial"/>
              </a:rPr>
              <a:t>ost people have </a:t>
            </a:r>
            <a:r>
              <a:rPr lang="en-US" dirty="0" smtClean="0">
                <a:latin typeface="Avenir LT Std 35 Light" panose="020B0402020203020204" pitchFamily="34" charset="0"/>
                <a:cs typeface="Arial"/>
              </a:rPr>
              <a:t>similar </a:t>
            </a:r>
            <a:r>
              <a:rPr lang="en-US" dirty="0">
                <a:latin typeface="Avenir LT Std 35 Light" panose="020B0402020203020204" pitchFamily="34" charset="0"/>
                <a:cs typeface="Arial"/>
              </a:rPr>
              <a:t>reasons for not finding the usage of inclusive pronouns relevant or easy. </a:t>
            </a:r>
            <a:endParaRPr lang="en-IN" dirty="0">
              <a:latin typeface="Avenir LT Std 35 Light" panose="020B0402020203020204" pitchFamily="34" charset="0"/>
            </a:endParaRPr>
          </a:p>
          <a:p>
            <a:pPr>
              <a:spcBef>
                <a:spcPts val="600"/>
              </a:spcBef>
              <a:spcAft>
                <a:spcPts val="600"/>
              </a:spcAft>
            </a:pPr>
            <a:r>
              <a:rPr lang="en-US" dirty="0">
                <a:latin typeface="Avenir LT Std 35 Light" panose="020B0402020203020204" pitchFamily="34" charset="0"/>
                <a:cs typeface="Arial"/>
              </a:rPr>
              <a:t>They</a:t>
            </a:r>
            <a:r>
              <a:rPr lang="en-US" dirty="0">
                <a:latin typeface="Avenir LT Std 35 Light" panose="020B0402020203020204" pitchFamily="34" charset="0"/>
                <a:cs typeface="Calibri"/>
              </a:rPr>
              <a:t> don't understand or are struggling to understand how to </a:t>
            </a:r>
            <a:r>
              <a:rPr lang="en-US" dirty="0" smtClean="0">
                <a:latin typeface="Avenir LT Std 35 Light" panose="020B0402020203020204" pitchFamily="34" charset="0"/>
                <a:cs typeface="Calibri"/>
              </a:rPr>
              <a:t>use </a:t>
            </a:r>
            <a:r>
              <a:rPr lang="en-US" dirty="0">
                <a:latin typeface="Avenir LT Std 35 Light" panose="020B0402020203020204" pitchFamily="34" charset="0"/>
                <a:cs typeface="Calibri"/>
              </a:rPr>
              <a:t>gender pronouns properly.</a:t>
            </a:r>
            <a:endParaRPr lang="en-IN" dirty="0">
              <a:latin typeface="Avenir LT Std 35 Light" panose="020B0402020203020204" pitchFamily="34" charset="0"/>
            </a:endParaRPr>
          </a:p>
        </p:txBody>
      </p:sp>
      <p:sp>
        <p:nvSpPr>
          <p:cNvPr id="18" name="Rectangle: Rounded Corners 17">
            <a:extLst>
              <a:ext uri="{FF2B5EF4-FFF2-40B4-BE49-F238E27FC236}">
                <a16:creationId xmlns:a16="http://schemas.microsoft.com/office/drawing/2014/main" id="{D86A289F-0A3E-445A-81C4-34124D13ED2D}"/>
              </a:ext>
            </a:extLst>
          </p:cNvPr>
          <p:cNvSpPr/>
          <p:nvPr/>
        </p:nvSpPr>
        <p:spPr>
          <a:xfrm>
            <a:off x="7888407" y="2545014"/>
            <a:ext cx="1217066" cy="352541"/>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latin typeface="Avenir LT Std 35 Light" panose="020B0402020203020204" pitchFamily="34" charset="0"/>
                <a:ea typeface="+mj-ea"/>
                <a:cs typeface="Arial" panose="020B0604020202020204" pitchFamily="34" charset="0"/>
              </a:rPr>
              <a:t>Yes</a:t>
            </a:r>
          </a:p>
        </p:txBody>
      </p:sp>
      <p:sp>
        <p:nvSpPr>
          <p:cNvPr id="19" name="Rectangle: Rounded Corners 19">
            <a:extLst>
              <a:ext uri="{FF2B5EF4-FFF2-40B4-BE49-F238E27FC236}">
                <a16:creationId xmlns:a16="http://schemas.microsoft.com/office/drawing/2014/main" id="{5A1164C5-8A69-4BA2-8BAC-027315FCA4E2}"/>
              </a:ext>
            </a:extLst>
          </p:cNvPr>
          <p:cNvSpPr/>
          <p:nvPr/>
        </p:nvSpPr>
        <p:spPr>
          <a:xfrm>
            <a:off x="9382289" y="2545014"/>
            <a:ext cx="1217066" cy="352541"/>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smtClean="0">
                <a:solidFill>
                  <a:schemeClr val="lt1"/>
                </a:solidFill>
                <a:latin typeface="Avenir LT Std 35 Light" panose="020B0402020203020204" pitchFamily="34" charset="0"/>
                <a:ea typeface="+mj-ea"/>
                <a:cs typeface="Arial" panose="020B0604020202020204" pitchFamily="34" charset="0"/>
              </a:rPr>
              <a:t>Not sure</a:t>
            </a:r>
            <a:endParaRPr lang="en-IN" sz="1600" b="1" dirty="0">
              <a:solidFill>
                <a:schemeClr val="lt1"/>
              </a:solidFill>
              <a:latin typeface="Avenir LT Std 35 Light" panose="020B0402020203020204" pitchFamily="34" charset="0"/>
              <a:ea typeface="+mj-ea"/>
              <a:cs typeface="Arial" panose="020B0604020202020204" pitchFamily="34" charset="0"/>
            </a:endParaRPr>
          </a:p>
        </p:txBody>
      </p:sp>
      <p:sp>
        <p:nvSpPr>
          <p:cNvPr id="12" name="TextBox 11">
            <a:extLst>
              <a:ext uri="{FF2B5EF4-FFF2-40B4-BE49-F238E27FC236}">
                <a16:creationId xmlns:a16="http://schemas.microsoft.com/office/drawing/2014/main" id="{DBAF40DE-96C6-4376-90BC-E1C331DADB4F}"/>
              </a:ext>
            </a:extLst>
          </p:cNvPr>
          <p:cNvSpPr txBox="1"/>
          <p:nvPr/>
        </p:nvSpPr>
        <p:spPr>
          <a:xfrm>
            <a:off x="9754228" y="6550223"/>
            <a:ext cx="2437772" cy="307777"/>
          </a:xfrm>
          <a:prstGeom prst="rect">
            <a:avLst/>
          </a:prstGeom>
          <a:noFill/>
        </p:spPr>
        <p:txBody>
          <a:bodyPr wrap="square">
            <a:spAutoFit/>
          </a:bodyPr>
          <a:lstStyle/>
          <a:p>
            <a:pPr algn="r"/>
            <a:r>
              <a:rPr lang="en-IN" sz="1400" dirty="0">
                <a:latin typeface="Avenir LT Std 35 Light" panose="020B0402020203020204"/>
              </a:rPr>
              <a:t>Click </a:t>
            </a:r>
            <a:r>
              <a:rPr lang="en-IN" sz="1400" i="1" dirty="0">
                <a:latin typeface="Avenir LT Std 35 Light" panose="020B0402020203020204"/>
              </a:rPr>
              <a:t>NEXT</a:t>
            </a:r>
            <a:r>
              <a:rPr lang="en-IN" sz="1400" dirty="0">
                <a:latin typeface="Avenir LT Std 35 Light" panose="020B0402020203020204"/>
              </a:rPr>
              <a:t> to continue.</a:t>
            </a:r>
          </a:p>
        </p:txBody>
      </p:sp>
    </p:spTree>
    <p:extLst>
      <p:ext uri="{BB962C8B-B14F-4D97-AF65-F5344CB8AC3E}">
        <p14:creationId xmlns:p14="http://schemas.microsoft.com/office/powerpoint/2010/main" val="231291631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15949" t="8103" r="8802" b="28781"/>
          <a:stretch/>
        </p:blipFill>
        <p:spPr>
          <a:xfrm>
            <a:off x="6657974" y="3452867"/>
            <a:ext cx="5414963" cy="3030625"/>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26057" t="986" r="1152" b="1554"/>
          <a:stretch/>
        </p:blipFill>
        <p:spPr>
          <a:xfrm>
            <a:off x="114301" y="747368"/>
            <a:ext cx="6424611" cy="5736125"/>
          </a:xfrm>
          <a:prstGeom prst="rect">
            <a:avLst/>
          </a:prstGeom>
        </p:spPr>
      </p:pic>
      <p:sp>
        <p:nvSpPr>
          <p:cNvPr id="2" name="Title 1"/>
          <p:cNvSpPr>
            <a:spLocks noGrp="1"/>
          </p:cNvSpPr>
          <p:nvPr>
            <p:ph type="title"/>
          </p:nvPr>
        </p:nvSpPr>
        <p:spPr/>
        <p:txBody>
          <a:bodyPr/>
          <a:lstStyle/>
          <a:p>
            <a:r>
              <a:rPr lang="en-IN"/>
              <a:t>Learning Objectives</a:t>
            </a:r>
          </a:p>
        </p:txBody>
      </p:sp>
      <p:sp>
        <p:nvSpPr>
          <p:cNvPr id="4" name="TextBox 3">
            <a:extLst>
              <a:ext uri="{FF2B5EF4-FFF2-40B4-BE49-F238E27FC236}">
                <a16:creationId xmlns:a16="http://schemas.microsoft.com/office/drawing/2014/main" id="{DBAF40DE-96C6-4376-90BC-E1C331DADB4F}"/>
              </a:ext>
            </a:extLst>
          </p:cNvPr>
          <p:cNvSpPr txBox="1"/>
          <p:nvPr/>
        </p:nvSpPr>
        <p:spPr>
          <a:xfrm>
            <a:off x="9754228" y="6550223"/>
            <a:ext cx="2437772" cy="307777"/>
          </a:xfrm>
          <a:prstGeom prst="rect">
            <a:avLst/>
          </a:prstGeom>
          <a:noFill/>
        </p:spPr>
        <p:txBody>
          <a:bodyPr wrap="square">
            <a:spAutoFit/>
          </a:bodyPr>
          <a:lstStyle/>
          <a:p>
            <a:pPr algn="r"/>
            <a:r>
              <a:rPr lang="en-IN" sz="1400" dirty="0">
                <a:latin typeface="Avenir LT Std 35 Light" panose="020B0402020203020204"/>
              </a:rPr>
              <a:t>Click </a:t>
            </a:r>
            <a:r>
              <a:rPr lang="en-IN" sz="1400" i="1" dirty="0">
                <a:latin typeface="Avenir LT Std 35 Light" panose="020B0402020203020204"/>
              </a:rPr>
              <a:t>NEXT</a:t>
            </a:r>
            <a:r>
              <a:rPr lang="en-IN" sz="1400" dirty="0">
                <a:latin typeface="Avenir LT Std 35 Light" panose="020B0402020203020204"/>
              </a:rPr>
              <a:t> to continue.</a:t>
            </a:r>
          </a:p>
        </p:txBody>
      </p:sp>
      <p:sp>
        <p:nvSpPr>
          <p:cNvPr id="5" name="TextBox 4">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03 of 33</a:t>
            </a:r>
          </a:p>
        </p:txBody>
      </p:sp>
      <p:sp>
        <p:nvSpPr>
          <p:cNvPr id="47" name="Rectangle 46">
            <a:extLst>
              <a:ext uri="{FF2B5EF4-FFF2-40B4-BE49-F238E27FC236}">
                <a16:creationId xmlns:a16="http://schemas.microsoft.com/office/drawing/2014/main" id="{2F7FD296-FAA1-4E12-A64B-1053BEE73956}"/>
              </a:ext>
            </a:extLst>
          </p:cNvPr>
          <p:cNvSpPr/>
          <p:nvPr/>
        </p:nvSpPr>
        <p:spPr>
          <a:xfrm>
            <a:off x="6657975" y="736601"/>
            <a:ext cx="5414963" cy="262096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grpSp>
        <p:nvGrpSpPr>
          <p:cNvPr id="6" name="Group 5"/>
          <p:cNvGrpSpPr/>
          <p:nvPr/>
        </p:nvGrpSpPr>
        <p:grpSpPr>
          <a:xfrm>
            <a:off x="6902766" y="944455"/>
            <a:ext cx="4970580" cy="2171310"/>
            <a:chOff x="6930476" y="986020"/>
            <a:chExt cx="4970580" cy="2171310"/>
          </a:xfrm>
        </p:grpSpPr>
        <p:sp>
          <p:nvSpPr>
            <p:cNvPr id="22" name="Rectangle 21">
              <a:extLst>
                <a:ext uri="{FF2B5EF4-FFF2-40B4-BE49-F238E27FC236}">
                  <a16:creationId xmlns:a16="http://schemas.microsoft.com/office/drawing/2014/main" id="{17C5171E-AED9-4A08-981C-C6533320DAEA}"/>
                </a:ext>
              </a:extLst>
            </p:cNvPr>
            <p:cNvSpPr/>
            <p:nvPr/>
          </p:nvSpPr>
          <p:spPr>
            <a:xfrm>
              <a:off x="6930476" y="986020"/>
              <a:ext cx="4970580" cy="2123658"/>
            </a:xfrm>
            <a:prstGeom prst="rect">
              <a:avLst/>
            </a:prstGeom>
            <a:ln>
              <a:noFill/>
            </a:ln>
          </p:spPr>
          <p:txBody>
            <a:bodyPr wrap="square">
              <a:spAutoFit/>
            </a:bodyPr>
            <a:lstStyle/>
            <a:p>
              <a:pPr>
                <a:spcBef>
                  <a:spcPts val="1200"/>
                </a:spcBef>
                <a:spcAft>
                  <a:spcPts val="1200"/>
                </a:spcAft>
              </a:pPr>
              <a:r>
                <a:rPr lang="en-US" altLang="en-US" b="1" dirty="0">
                  <a:solidFill>
                    <a:schemeClr val="bg1"/>
                  </a:solidFill>
                  <a:latin typeface="Avenir LT Std 35 Light" panose="020B0402020203020204" pitchFamily="34" charset="0"/>
                  <a:ea typeface="+mj-ea"/>
                  <a:cs typeface="Arial" panose="020B0604020202020204" pitchFamily="34" charset="0"/>
                </a:rPr>
                <a:t>Upon completion, you </a:t>
              </a:r>
              <a:r>
                <a:rPr lang="en-US" altLang="en-US" b="1" dirty="0" smtClean="0">
                  <a:solidFill>
                    <a:schemeClr val="bg1"/>
                  </a:solidFill>
                  <a:latin typeface="Avenir LT Std 35 Light" panose="020B0402020203020204" pitchFamily="34" charset="0"/>
                  <a:ea typeface="+mj-ea"/>
                  <a:cs typeface="Arial" panose="020B0604020202020204" pitchFamily="34" charset="0"/>
                </a:rPr>
                <a:t>will </a:t>
              </a:r>
              <a:r>
                <a:rPr lang="en-US" altLang="en-US" b="1" dirty="0">
                  <a:solidFill>
                    <a:schemeClr val="bg1"/>
                  </a:solidFill>
                  <a:latin typeface="Avenir LT Std 35 Light" panose="020B0402020203020204" pitchFamily="34" charset="0"/>
                  <a:ea typeface="+mj-ea"/>
                  <a:cs typeface="Arial" panose="020B0604020202020204" pitchFamily="34" charset="0"/>
                </a:rPr>
                <a:t>be able to:</a:t>
              </a:r>
            </a:p>
            <a:p>
              <a:pPr marL="640080" lvl="1">
                <a:spcBef>
                  <a:spcPts val="1200"/>
                </a:spcBef>
                <a:spcAft>
                  <a:spcPts val="1200"/>
                </a:spcAft>
              </a:pPr>
              <a:r>
                <a:rPr lang="en-US" dirty="0">
                  <a:solidFill>
                    <a:schemeClr val="bg1"/>
                  </a:solidFill>
                  <a:latin typeface="Avenir LT Std 35 Light" panose="020B0402020203020204" pitchFamily="34" charset="0"/>
                  <a:ea typeface="Calibri" panose="020F0502020204030204" pitchFamily="34" charset="0"/>
                  <a:cs typeface="Times New Roman" panose="02020603050405020304" pitchFamily="18" charset="0"/>
                </a:rPr>
                <a:t>Differentiate between gender identities</a:t>
              </a:r>
            </a:p>
            <a:p>
              <a:pPr marL="640080" lvl="1">
                <a:spcBef>
                  <a:spcPts val="1200"/>
                </a:spcBef>
                <a:spcAft>
                  <a:spcPts val="1200"/>
                </a:spcAft>
              </a:pPr>
              <a:r>
                <a:rPr lang="en-US" dirty="0">
                  <a:solidFill>
                    <a:schemeClr val="bg1"/>
                  </a:solidFill>
                  <a:latin typeface="Avenir LT Std 35 Light" panose="020B0402020203020204" pitchFamily="34" charset="0"/>
                  <a:ea typeface="Calibri" panose="020F0502020204030204" pitchFamily="34" charset="0"/>
                  <a:cs typeface="Times New Roman" panose="02020603050405020304" pitchFamily="18" charset="0"/>
                </a:rPr>
                <a:t>Explain gender-inclusive pronouns</a:t>
              </a:r>
            </a:p>
            <a:p>
              <a:pPr marL="640080" lvl="1">
                <a:spcBef>
                  <a:spcPts val="1200"/>
                </a:spcBef>
                <a:spcAft>
                  <a:spcPts val="1200"/>
                </a:spcAft>
              </a:pPr>
              <a:r>
                <a:rPr lang="en-US" dirty="0">
                  <a:solidFill>
                    <a:schemeClr val="bg1"/>
                  </a:solidFill>
                  <a:latin typeface="Avenir LT Std 35 Light" panose="020B0402020203020204" pitchFamily="34" charset="0"/>
                  <a:ea typeface="Calibri" panose="020F0502020204030204" pitchFamily="34" charset="0"/>
                  <a:cs typeface="Times New Roman" panose="02020603050405020304" pitchFamily="18" charset="0"/>
                </a:rPr>
                <a:t>Address diverse groups with empathy </a:t>
              </a:r>
              <a:endParaRPr lang="en-IN" dirty="0">
                <a:solidFill>
                  <a:schemeClr val="bg1"/>
                </a:solidFill>
                <a:latin typeface="Avenir LT Std 35 Light" panose="020B0402020203020204" pitchFamily="34" charset="0"/>
                <a:ea typeface="Calibri" panose="020F0502020204030204" pitchFamily="34" charset="0"/>
                <a:cs typeface="Times New Roman" panose="02020603050405020304" pitchFamily="18" charset="0"/>
              </a:endParaRPr>
            </a:p>
          </p:txBody>
        </p:sp>
        <p:grpSp>
          <p:nvGrpSpPr>
            <p:cNvPr id="25" name="Group 24">
              <a:extLst>
                <a:ext uri="{FF2B5EF4-FFF2-40B4-BE49-F238E27FC236}">
                  <a16:creationId xmlns:a16="http://schemas.microsoft.com/office/drawing/2014/main" id="{4F35E026-40E0-4048-AFAD-A498E3C4E7F0}"/>
                </a:ext>
              </a:extLst>
            </p:cNvPr>
            <p:cNvGrpSpPr/>
            <p:nvPr/>
          </p:nvGrpSpPr>
          <p:grpSpPr>
            <a:xfrm>
              <a:off x="6958185" y="1458094"/>
              <a:ext cx="509527" cy="509527"/>
              <a:chOff x="172447" y="608449"/>
              <a:chExt cx="2152983" cy="2152983"/>
            </a:xfrm>
            <a:solidFill>
              <a:schemeClr val="bg1"/>
            </a:solidFill>
          </p:grpSpPr>
          <p:sp>
            <p:nvSpPr>
              <p:cNvPr id="26" name="Freeform: Shape 13">
                <a:extLst>
                  <a:ext uri="{FF2B5EF4-FFF2-40B4-BE49-F238E27FC236}">
                    <a16:creationId xmlns:a16="http://schemas.microsoft.com/office/drawing/2014/main" id="{A63FE6FE-EF63-44BC-AC0B-3814EC3C80E4}"/>
                  </a:ext>
                </a:extLst>
              </p:cNvPr>
              <p:cNvSpPr/>
              <p:nvPr/>
            </p:nvSpPr>
            <p:spPr>
              <a:xfrm>
                <a:off x="874417" y="975442"/>
                <a:ext cx="1266462" cy="1076492"/>
              </a:xfrm>
              <a:custGeom>
                <a:avLst/>
                <a:gdLst>
                  <a:gd name="connsiteX0" fmla="*/ 477456 w 1266460"/>
                  <a:gd name="connsiteY0" fmla="*/ 1030266 h 1076491"/>
                  <a:gd name="connsiteX1" fmla="*/ 47492 w 1266460"/>
                  <a:gd name="connsiteY1" fmla="*/ 600302 h 1076491"/>
                  <a:gd name="connsiteX2" fmla="*/ 153242 w 1266460"/>
                  <a:gd name="connsiteY2" fmla="*/ 494553 h 1076491"/>
                  <a:gd name="connsiteX3" fmla="*/ 472390 w 1266460"/>
                  <a:gd name="connsiteY3" fmla="*/ 813068 h 1076491"/>
                  <a:gd name="connsiteX4" fmla="*/ 1168310 w 1266460"/>
                  <a:gd name="connsiteY4" fmla="*/ 47492 h 1076491"/>
                  <a:gd name="connsiteX5" fmla="*/ 1279125 w 1266460"/>
                  <a:gd name="connsiteY5" fmla="*/ 148176 h 107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460" h="1076491">
                    <a:moveTo>
                      <a:pt x="477456" y="1030266"/>
                    </a:moveTo>
                    <a:lnTo>
                      <a:pt x="47492" y="600302"/>
                    </a:lnTo>
                    <a:lnTo>
                      <a:pt x="153242" y="494553"/>
                    </a:lnTo>
                    <a:lnTo>
                      <a:pt x="472390" y="813068"/>
                    </a:lnTo>
                    <a:lnTo>
                      <a:pt x="1168310" y="47492"/>
                    </a:lnTo>
                    <a:lnTo>
                      <a:pt x="1279125" y="148176"/>
                    </a:lnTo>
                    <a:close/>
                  </a:path>
                </a:pathLst>
              </a:custGeom>
              <a:grpFill/>
              <a:ln w="9525" cap="flat">
                <a:noFill/>
                <a:prstDash val="solid"/>
                <a:miter/>
              </a:ln>
            </p:spPr>
            <p:txBody>
              <a:bodyPr rtlCol="0" anchor="ctr"/>
              <a:lstStyle/>
              <a:p>
                <a:endParaRPr lang="en-IN"/>
              </a:p>
            </p:txBody>
          </p:sp>
          <p:sp>
            <p:nvSpPr>
              <p:cNvPr id="27" name="Freeform: Shape 14">
                <a:extLst>
                  <a:ext uri="{FF2B5EF4-FFF2-40B4-BE49-F238E27FC236}">
                    <a16:creationId xmlns:a16="http://schemas.microsoft.com/office/drawing/2014/main" id="{53660553-E64D-4051-B0F6-AC1C9D2B9D82}"/>
                  </a:ext>
                </a:extLst>
              </p:cNvPr>
              <p:cNvSpPr/>
              <p:nvPr/>
            </p:nvSpPr>
            <p:spPr>
              <a:xfrm>
                <a:off x="172447" y="608449"/>
                <a:ext cx="2152983" cy="2152983"/>
              </a:xfrm>
              <a:custGeom>
                <a:avLst/>
                <a:gdLst>
                  <a:gd name="connsiteX0" fmla="*/ 1731603 w 2152982"/>
                  <a:gd name="connsiteY0" fmla="*/ 1014787 h 2152982"/>
                  <a:gd name="connsiteX1" fmla="*/ 1737935 w 2152982"/>
                  <a:gd name="connsiteY1" fmla="*/ 1101540 h 2152982"/>
                  <a:gd name="connsiteX2" fmla="*/ 1101539 w 2152982"/>
                  <a:gd name="connsiteY2" fmla="*/ 1737936 h 2152982"/>
                  <a:gd name="connsiteX3" fmla="*/ 465142 w 2152982"/>
                  <a:gd name="connsiteY3" fmla="*/ 1101540 h 2152982"/>
                  <a:gd name="connsiteX4" fmla="*/ 1101539 w 2152982"/>
                  <a:gd name="connsiteY4" fmla="*/ 465143 h 2152982"/>
                  <a:gd name="connsiteX5" fmla="*/ 1437784 w 2152982"/>
                  <a:gd name="connsiteY5" fmla="*/ 562027 h 2152982"/>
                  <a:gd name="connsiteX6" fmla="*/ 1580894 w 2152982"/>
                  <a:gd name="connsiteY6" fmla="*/ 479708 h 2152982"/>
                  <a:gd name="connsiteX7" fmla="*/ 1101539 w 2152982"/>
                  <a:gd name="connsiteY7" fmla="*/ 315701 h 2152982"/>
                  <a:gd name="connsiteX8" fmla="*/ 315700 w 2152982"/>
                  <a:gd name="connsiteY8" fmla="*/ 1101540 h 2152982"/>
                  <a:gd name="connsiteX9" fmla="*/ 1102172 w 2152982"/>
                  <a:gd name="connsiteY9" fmla="*/ 1888012 h 2152982"/>
                  <a:gd name="connsiteX10" fmla="*/ 1888644 w 2152982"/>
                  <a:gd name="connsiteY10" fmla="*/ 1101540 h 2152982"/>
                  <a:gd name="connsiteX11" fmla="*/ 1870280 w 2152982"/>
                  <a:gd name="connsiteY11" fmla="*/ 935000 h 2152982"/>
                  <a:gd name="connsiteX12" fmla="*/ 1731603 w 2152982"/>
                  <a:gd name="connsiteY12" fmla="*/ 1014787 h 215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2982" h="2152982">
                    <a:moveTo>
                      <a:pt x="1731603" y="1014787"/>
                    </a:moveTo>
                    <a:cubicBezTo>
                      <a:pt x="1735402" y="1043282"/>
                      <a:pt x="1737935" y="1072411"/>
                      <a:pt x="1737935" y="1101540"/>
                    </a:cubicBezTo>
                    <a:cubicBezTo>
                      <a:pt x="1737935" y="1452983"/>
                      <a:pt x="1452982" y="1737936"/>
                      <a:pt x="1101539" y="1737936"/>
                    </a:cubicBezTo>
                    <a:cubicBezTo>
                      <a:pt x="750096" y="1737936"/>
                      <a:pt x="465142" y="1452983"/>
                      <a:pt x="465142" y="1101540"/>
                    </a:cubicBezTo>
                    <a:cubicBezTo>
                      <a:pt x="465142" y="750097"/>
                      <a:pt x="750096" y="465143"/>
                      <a:pt x="1101539" y="465143"/>
                    </a:cubicBezTo>
                    <a:cubicBezTo>
                      <a:pt x="1225019" y="465143"/>
                      <a:pt x="1340267" y="501237"/>
                      <a:pt x="1437784" y="562027"/>
                    </a:cubicBezTo>
                    <a:lnTo>
                      <a:pt x="1580894" y="479708"/>
                    </a:lnTo>
                    <a:cubicBezTo>
                      <a:pt x="1447916" y="377124"/>
                      <a:pt x="1282010" y="315701"/>
                      <a:pt x="1101539" y="315701"/>
                    </a:cubicBezTo>
                    <a:cubicBezTo>
                      <a:pt x="667776" y="315068"/>
                      <a:pt x="315700" y="667144"/>
                      <a:pt x="315700" y="1101540"/>
                    </a:cubicBezTo>
                    <a:cubicBezTo>
                      <a:pt x="315700" y="1535936"/>
                      <a:pt x="667776" y="1888012"/>
                      <a:pt x="1102172" y="1888012"/>
                    </a:cubicBezTo>
                    <a:cubicBezTo>
                      <a:pt x="1536568" y="1888012"/>
                      <a:pt x="1888644" y="1535936"/>
                      <a:pt x="1888644" y="1101540"/>
                    </a:cubicBezTo>
                    <a:cubicBezTo>
                      <a:pt x="1888644" y="1044549"/>
                      <a:pt x="1882312" y="988825"/>
                      <a:pt x="1870280" y="935000"/>
                    </a:cubicBezTo>
                    <a:lnTo>
                      <a:pt x="1731603" y="1014787"/>
                    </a:lnTo>
                    <a:close/>
                  </a:path>
                </a:pathLst>
              </a:custGeom>
              <a:grpFill/>
              <a:ln w="63316" cap="flat">
                <a:noFill/>
                <a:prstDash val="solid"/>
                <a:miter/>
              </a:ln>
            </p:spPr>
            <p:txBody>
              <a:bodyPr rtlCol="0" anchor="ctr"/>
              <a:lstStyle/>
              <a:p>
                <a:endParaRPr lang="en-IN"/>
              </a:p>
            </p:txBody>
          </p:sp>
        </p:grpSp>
        <p:grpSp>
          <p:nvGrpSpPr>
            <p:cNvPr id="31" name="Group 30">
              <a:extLst>
                <a:ext uri="{FF2B5EF4-FFF2-40B4-BE49-F238E27FC236}">
                  <a16:creationId xmlns:a16="http://schemas.microsoft.com/office/drawing/2014/main" id="{4F35E026-40E0-4048-AFAD-A498E3C4E7F0}"/>
                </a:ext>
              </a:extLst>
            </p:cNvPr>
            <p:cNvGrpSpPr/>
            <p:nvPr/>
          </p:nvGrpSpPr>
          <p:grpSpPr>
            <a:xfrm>
              <a:off x="6958185" y="2071841"/>
              <a:ext cx="509527" cy="509527"/>
              <a:chOff x="172447" y="608449"/>
              <a:chExt cx="2152983" cy="2152983"/>
            </a:xfrm>
            <a:solidFill>
              <a:schemeClr val="bg1"/>
            </a:solidFill>
          </p:grpSpPr>
          <p:sp>
            <p:nvSpPr>
              <p:cNvPr id="32" name="Freeform: Shape 13">
                <a:extLst>
                  <a:ext uri="{FF2B5EF4-FFF2-40B4-BE49-F238E27FC236}">
                    <a16:creationId xmlns:a16="http://schemas.microsoft.com/office/drawing/2014/main" id="{A63FE6FE-EF63-44BC-AC0B-3814EC3C80E4}"/>
                  </a:ext>
                </a:extLst>
              </p:cNvPr>
              <p:cNvSpPr/>
              <p:nvPr/>
            </p:nvSpPr>
            <p:spPr>
              <a:xfrm>
                <a:off x="874417" y="975442"/>
                <a:ext cx="1266462" cy="1076492"/>
              </a:xfrm>
              <a:custGeom>
                <a:avLst/>
                <a:gdLst>
                  <a:gd name="connsiteX0" fmla="*/ 477456 w 1266460"/>
                  <a:gd name="connsiteY0" fmla="*/ 1030266 h 1076491"/>
                  <a:gd name="connsiteX1" fmla="*/ 47492 w 1266460"/>
                  <a:gd name="connsiteY1" fmla="*/ 600302 h 1076491"/>
                  <a:gd name="connsiteX2" fmla="*/ 153242 w 1266460"/>
                  <a:gd name="connsiteY2" fmla="*/ 494553 h 1076491"/>
                  <a:gd name="connsiteX3" fmla="*/ 472390 w 1266460"/>
                  <a:gd name="connsiteY3" fmla="*/ 813068 h 1076491"/>
                  <a:gd name="connsiteX4" fmla="*/ 1168310 w 1266460"/>
                  <a:gd name="connsiteY4" fmla="*/ 47492 h 1076491"/>
                  <a:gd name="connsiteX5" fmla="*/ 1279125 w 1266460"/>
                  <a:gd name="connsiteY5" fmla="*/ 148176 h 107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460" h="1076491">
                    <a:moveTo>
                      <a:pt x="477456" y="1030266"/>
                    </a:moveTo>
                    <a:lnTo>
                      <a:pt x="47492" y="600302"/>
                    </a:lnTo>
                    <a:lnTo>
                      <a:pt x="153242" y="494553"/>
                    </a:lnTo>
                    <a:lnTo>
                      <a:pt x="472390" y="813068"/>
                    </a:lnTo>
                    <a:lnTo>
                      <a:pt x="1168310" y="47492"/>
                    </a:lnTo>
                    <a:lnTo>
                      <a:pt x="1279125" y="148176"/>
                    </a:lnTo>
                    <a:close/>
                  </a:path>
                </a:pathLst>
              </a:custGeom>
              <a:grpFill/>
              <a:ln w="9525" cap="flat">
                <a:noFill/>
                <a:prstDash val="solid"/>
                <a:miter/>
              </a:ln>
            </p:spPr>
            <p:txBody>
              <a:bodyPr rtlCol="0" anchor="ctr"/>
              <a:lstStyle/>
              <a:p>
                <a:endParaRPr lang="en-IN"/>
              </a:p>
            </p:txBody>
          </p:sp>
          <p:sp>
            <p:nvSpPr>
              <p:cNvPr id="33" name="Freeform: Shape 14">
                <a:extLst>
                  <a:ext uri="{FF2B5EF4-FFF2-40B4-BE49-F238E27FC236}">
                    <a16:creationId xmlns:a16="http://schemas.microsoft.com/office/drawing/2014/main" id="{53660553-E64D-4051-B0F6-AC1C9D2B9D82}"/>
                  </a:ext>
                </a:extLst>
              </p:cNvPr>
              <p:cNvSpPr/>
              <p:nvPr/>
            </p:nvSpPr>
            <p:spPr>
              <a:xfrm>
                <a:off x="172447" y="608449"/>
                <a:ext cx="2152983" cy="2152983"/>
              </a:xfrm>
              <a:custGeom>
                <a:avLst/>
                <a:gdLst>
                  <a:gd name="connsiteX0" fmla="*/ 1731603 w 2152982"/>
                  <a:gd name="connsiteY0" fmla="*/ 1014787 h 2152982"/>
                  <a:gd name="connsiteX1" fmla="*/ 1737935 w 2152982"/>
                  <a:gd name="connsiteY1" fmla="*/ 1101540 h 2152982"/>
                  <a:gd name="connsiteX2" fmla="*/ 1101539 w 2152982"/>
                  <a:gd name="connsiteY2" fmla="*/ 1737936 h 2152982"/>
                  <a:gd name="connsiteX3" fmla="*/ 465142 w 2152982"/>
                  <a:gd name="connsiteY3" fmla="*/ 1101540 h 2152982"/>
                  <a:gd name="connsiteX4" fmla="*/ 1101539 w 2152982"/>
                  <a:gd name="connsiteY4" fmla="*/ 465143 h 2152982"/>
                  <a:gd name="connsiteX5" fmla="*/ 1437784 w 2152982"/>
                  <a:gd name="connsiteY5" fmla="*/ 562027 h 2152982"/>
                  <a:gd name="connsiteX6" fmla="*/ 1580894 w 2152982"/>
                  <a:gd name="connsiteY6" fmla="*/ 479708 h 2152982"/>
                  <a:gd name="connsiteX7" fmla="*/ 1101539 w 2152982"/>
                  <a:gd name="connsiteY7" fmla="*/ 315701 h 2152982"/>
                  <a:gd name="connsiteX8" fmla="*/ 315700 w 2152982"/>
                  <a:gd name="connsiteY8" fmla="*/ 1101540 h 2152982"/>
                  <a:gd name="connsiteX9" fmla="*/ 1102172 w 2152982"/>
                  <a:gd name="connsiteY9" fmla="*/ 1888012 h 2152982"/>
                  <a:gd name="connsiteX10" fmla="*/ 1888644 w 2152982"/>
                  <a:gd name="connsiteY10" fmla="*/ 1101540 h 2152982"/>
                  <a:gd name="connsiteX11" fmla="*/ 1870280 w 2152982"/>
                  <a:gd name="connsiteY11" fmla="*/ 935000 h 2152982"/>
                  <a:gd name="connsiteX12" fmla="*/ 1731603 w 2152982"/>
                  <a:gd name="connsiteY12" fmla="*/ 1014787 h 215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2982" h="2152982">
                    <a:moveTo>
                      <a:pt x="1731603" y="1014787"/>
                    </a:moveTo>
                    <a:cubicBezTo>
                      <a:pt x="1735402" y="1043282"/>
                      <a:pt x="1737935" y="1072411"/>
                      <a:pt x="1737935" y="1101540"/>
                    </a:cubicBezTo>
                    <a:cubicBezTo>
                      <a:pt x="1737935" y="1452983"/>
                      <a:pt x="1452982" y="1737936"/>
                      <a:pt x="1101539" y="1737936"/>
                    </a:cubicBezTo>
                    <a:cubicBezTo>
                      <a:pt x="750096" y="1737936"/>
                      <a:pt x="465142" y="1452983"/>
                      <a:pt x="465142" y="1101540"/>
                    </a:cubicBezTo>
                    <a:cubicBezTo>
                      <a:pt x="465142" y="750097"/>
                      <a:pt x="750096" y="465143"/>
                      <a:pt x="1101539" y="465143"/>
                    </a:cubicBezTo>
                    <a:cubicBezTo>
                      <a:pt x="1225019" y="465143"/>
                      <a:pt x="1340267" y="501237"/>
                      <a:pt x="1437784" y="562027"/>
                    </a:cubicBezTo>
                    <a:lnTo>
                      <a:pt x="1580894" y="479708"/>
                    </a:lnTo>
                    <a:cubicBezTo>
                      <a:pt x="1447916" y="377124"/>
                      <a:pt x="1282010" y="315701"/>
                      <a:pt x="1101539" y="315701"/>
                    </a:cubicBezTo>
                    <a:cubicBezTo>
                      <a:pt x="667776" y="315068"/>
                      <a:pt x="315700" y="667144"/>
                      <a:pt x="315700" y="1101540"/>
                    </a:cubicBezTo>
                    <a:cubicBezTo>
                      <a:pt x="315700" y="1535936"/>
                      <a:pt x="667776" y="1888012"/>
                      <a:pt x="1102172" y="1888012"/>
                    </a:cubicBezTo>
                    <a:cubicBezTo>
                      <a:pt x="1536568" y="1888012"/>
                      <a:pt x="1888644" y="1535936"/>
                      <a:pt x="1888644" y="1101540"/>
                    </a:cubicBezTo>
                    <a:cubicBezTo>
                      <a:pt x="1888644" y="1044549"/>
                      <a:pt x="1882312" y="988825"/>
                      <a:pt x="1870280" y="935000"/>
                    </a:cubicBezTo>
                    <a:lnTo>
                      <a:pt x="1731603" y="1014787"/>
                    </a:lnTo>
                    <a:close/>
                  </a:path>
                </a:pathLst>
              </a:custGeom>
              <a:grpFill/>
              <a:ln w="63316" cap="flat">
                <a:noFill/>
                <a:prstDash val="solid"/>
                <a:miter/>
              </a:ln>
            </p:spPr>
            <p:txBody>
              <a:bodyPr rtlCol="0" anchor="ctr"/>
              <a:lstStyle/>
              <a:p>
                <a:endParaRPr lang="en-IN"/>
              </a:p>
            </p:txBody>
          </p:sp>
        </p:grpSp>
        <p:grpSp>
          <p:nvGrpSpPr>
            <p:cNvPr id="34" name="Group 33">
              <a:extLst>
                <a:ext uri="{FF2B5EF4-FFF2-40B4-BE49-F238E27FC236}">
                  <a16:creationId xmlns:a16="http://schemas.microsoft.com/office/drawing/2014/main" id="{4F35E026-40E0-4048-AFAD-A498E3C4E7F0}"/>
                </a:ext>
              </a:extLst>
            </p:cNvPr>
            <p:cNvGrpSpPr/>
            <p:nvPr/>
          </p:nvGrpSpPr>
          <p:grpSpPr>
            <a:xfrm>
              <a:off x="6958185" y="2647803"/>
              <a:ext cx="509527" cy="509527"/>
              <a:chOff x="172447" y="608449"/>
              <a:chExt cx="2152983" cy="2152983"/>
            </a:xfrm>
            <a:solidFill>
              <a:schemeClr val="bg1"/>
            </a:solidFill>
          </p:grpSpPr>
          <p:sp>
            <p:nvSpPr>
              <p:cNvPr id="35" name="Freeform: Shape 13">
                <a:extLst>
                  <a:ext uri="{FF2B5EF4-FFF2-40B4-BE49-F238E27FC236}">
                    <a16:creationId xmlns:a16="http://schemas.microsoft.com/office/drawing/2014/main" id="{A63FE6FE-EF63-44BC-AC0B-3814EC3C80E4}"/>
                  </a:ext>
                </a:extLst>
              </p:cNvPr>
              <p:cNvSpPr/>
              <p:nvPr/>
            </p:nvSpPr>
            <p:spPr>
              <a:xfrm>
                <a:off x="874417" y="975442"/>
                <a:ext cx="1266462" cy="1076492"/>
              </a:xfrm>
              <a:custGeom>
                <a:avLst/>
                <a:gdLst>
                  <a:gd name="connsiteX0" fmla="*/ 477456 w 1266460"/>
                  <a:gd name="connsiteY0" fmla="*/ 1030266 h 1076491"/>
                  <a:gd name="connsiteX1" fmla="*/ 47492 w 1266460"/>
                  <a:gd name="connsiteY1" fmla="*/ 600302 h 1076491"/>
                  <a:gd name="connsiteX2" fmla="*/ 153242 w 1266460"/>
                  <a:gd name="connsiteY2" fmla="*/ 494553 h 1076491"/>
                  <a:gd name="connsiteX3" fmla="*/ 472390 w 1266460"/>
                  <a:gd name="connsiteY3" fmla="*/ 813068 h 1076491"/>
                  <a:gd name="connsiteX4" fmla="*/ 1168310 w 1266460"/>
                  <a:gd name="connsiteY4" fmla="*/ 47492 h 1076491"/>
                  <a:gd name="connsiteX5" fmla="*/ 1279125 w 1266460"/>
                  <a:gd name="connsiteY5" fmla="*/ 148176 h 1076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460" h="1076491">
                    <a:moveTo>
                      <a:pt x="477456" y="1030266"/>
                    </a:moveTo>
                    <a:lnTo>
                      <a:pt x="47492" y="600302"/>
                    </a:lnTo>
                    <a:lnTo>
                      <a:pt x="153242" y="494553"/>
                    </a:lnTo>
                    <a:lnTo>
                      <a:pt x="472390" y="813068"/>
                    </a:lnTo>
                    <a:lnTo>
                      <a:pt x="1168310" y="47492"/>
                    </a:lnTo>
                    <a:lnTo>
                      <a:pt x="1279125" y="148176"/>
                    </a:lnTo>
                    <a:close/>
                  </a:path>
                </a:pathLst>
              </a:custGeom>
              <a:grpFill/>
              <a:ln w="9525" cap="flat">
                <a:noFill/>
                <a:prstDash val="solid"/>
                <a:miter/>
              </a:ln>
            </p:spPr>
            <p:txBody>
              <a:bodyPr rtlCol="0" anchor="ctr"/>
              <a:lstStyle/>
              <a:p>
                <a:endParaRPr lang="en-IN"/>
              </a:p>
            </p:txBody>
          </p:sp>
          <p:sp>
            <p:nvSpPr>
              <p:cNvPr id="36" name="Freeform: Shape 14">
                <a:extLst>
                  <a:ext uri="{FF2B5EF4-FFF2-40B4-BE49-F238E27FC236}">
                    <a16:creationId xmlns:a16="http://schemas.microsoft.com/office/drawing/2014/main" id="{53660553-E64D-4051-B0F6-AC1C9D2B9D82}"/>
                  </a:ext>
                </a:extLst>
              </p:cNvPr>
              <p:cNvSpPr/>
              <p:nvPr/>
            </p:nvSpPr>
            <p:spPr>
              <a:xfrm>
                <a:off x="172447" y="608449"/>
                <a:ext cx="2152983" cy="2152983"/>
              </a:xfrm>
              <a:custGeom>
                <a:avLst/>
                <a:gdLst>
                  <a:gd name="connsiteX0" fmla="*/ 1731603 w 2152982"/>
                  <a:gd name="connsiteY0" fmla="*/ 1014787 h 2152982"/>
                  <a:gd name="connsiteX1" fmla="*/ 1737935 w 2152982"/>
                  <a:gd name="connsiteY1" fmla="*/ 1101540 h 2152982"/>
                  <a:gd name="connsiteX2" fmla="*/ 1101539 w 2152982"/>
                  <a:gd name="connsiteY2" fmla="*/ 1737936 h 2152982"/>
                  <a:gd name="connsiteX3" fmla="*/ 465142 w 2152982"/>
                  <a:gd name="connsiteY3" fmla="*/ 1101540 h 2152982"/>
                  <a:gd name="connsiteX4" fmla="*/ 1101539 w 2152982"/>
                  <a:gd name="connsiteY4" fmla="*/ 465143 h 2152982"/>
                  <a:gd name="connsiteX5" fmla="*/ 1437784 w 2152982"/>
                  <a:gd name="connsiteY5" fmla="*/ 562027 h 2152982"/>
                  <a:gd name="connsiteX6" fmla="*/ 1580894 w 2152982"/>
                  <a:gd name="connsiteY6" fmla="*/ 479708 h 2152982"/>
                  <a:gd name="connsiteX7" fmla="*/ 1101539 w 2152982"/>
                  <a:gd name="connsiteY7" fmla="*/ 315701 h 2152982"/>
                  <a:gd name="connsiteX8" fmla="*/ 315700 w 2152982"/>
                  <a:gd name="connsiteY8" fmla="*/ 1101540 h 2152982"/>
                  <a:gd name="connsiteX9" fmla="*/ 1102172 w 2152982"/>
                  <a:gd name="connsiteY9" fmla="*/ 1888012 h 2152982"/>
                  <a:gd name="connsiteX10" fmla="*/ 1888644 w 2152982"/>
                  <a:gd name="connsiteY10" fmla="*/ 1101540 h 2152982"/>
                  <a:gd name="connsiteX11" fmla="*/ 1870280 w 2152982"/>
                  <a:gd name="connsiteY11" fmla="*/ 935000 h 2152982"/>
                  <a:gd name="connsiteX12" fmla="*/ 1731603 w 2152982"/>
                  <a:gd name="connsiteY12" fmla="*/ 1014787 h 215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2982" h="2152982">
                    <a:moveTo>
                      <a:pt x="1731603" y="1014787"/>
                    </a:moveTo>
                    <a:cubicBezTo>
                      <a:pt x="1735402" y="1043282"/>
                      <a:pt x="1737935" y="1072411"/>
                      <a:pt x="1737935" y="1101540"/>
                    </a:cubicBezTo>
                    <a:cubicBezTo>
                      <a:pt x="1737935" y="1452983"/>
                      <a:pt x="1452982" y="1737936"/>
                      <a:pt x="1101539" y="1737936"/>
                    </a:cubicBezTo>
                    <a:cubicBezTo>
                      <a:pt x="750096" y="1737936"/>
                      <a:pt x="465142" y="1452983"/>
                      <a:pt x="465142" y="1101540"/>
                    </a:cubicBezTo>
                    <a:cubicBezTo>
                      <a:pt x="465142" y="750097"/>
                      <a:pt x="750096" y="465143"/>
                      <a:pt x="1101539" y="465143"/>
                    </a:cubicBezTo>
                    <a:cubicBezTo>
                      <a:pt x="1225019" y="465143"/>
                      <a:pt x="1340267" y="501237"/>
                      <a:pt x="1437784" y="562027"/>
                    </a:cubicBezTo>
                    <a:lnTo>
                      <a:pt x="1580894" y="479708"/>
                    </a:lnTo>
                    <a:cubicBezTo>
                      <a:pt x="1447916" y="377124"/>
                      <a:pt x="1282010" y="315701"/>
                      <a:pt x="1101539" y="315701"/>
                    </a:cubicBezTo>
                    <a:cubicBezTo>
                      <a:pt x="667776" y="315068"/>
                      <a:pt x="315700" y="667144"/>
                      <a:pt x="315700" y="1101540"/>
                    </a:cubicBezTo>
                    <a:cubicBezTo>
                      <a:pt x="315700" y="1535936"/>
                      <a:pt x="667776" y="1888012"/>
                      <a:pt x="1102172" y="1888012"/>
                    </a:cubicBezTo>
                    <a:cubicBezTo>
                      <a:pt x="1536568" y="1888012"/>
                      <a:pt x="1888644" y="1535936"/>
                      <a:pt x="1888644" y="1101540"/>
                    </a:cubicBezTo>
                    <a:cubicBezTo>
                      <a:pt x="1888644" y="1044549"/>
                      <a:pt x="1882312" y="988825"/>
                      <a:pt x="1870280" y="935000"/>
                    </a:cubicBezTo>
                    <a:lnTo>
                      <a:pt x="1731603" y="1014787"/>
                    </a:lnTo>
                    <a:close/>
                  </a:path>
                </a:pathLst>
              </a:custGeom>
              <a:grpFill/>
              <a:ln w="63316" cap="flat">
                <a:noFill/>
                <a:prstDash val="solid"/>
                <a:miter/>
              </a:ln>
            </p:spPr>
            <p:txBody>
              <a:bodyPr rtlCol="0" anchor="ctr"/>
              <a:lstStyle/>
              <a:p>
                <a:endParaRPr lang="en-IN"/>
              </a:p>
            </p:txBody>
          </p:sp>
        </p:grpSp>
      </p:grpSp>
    </p:spTree>
    <p:extLst>
      <p:ext uri="{BB962C8B-B14F-4D97-AF65-F5344CB8AC3E}">
        <p14:creationId xmlns:p14="http://schemas.microsoft.com/office/powerpoint/2010/main" val="10886872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F7FD296-FAA1-4E12-A64B-1053BEE73956}"/>
              </a:ext>
            </a:extLst>
          </p:cNvPr>
          <p:cNvSpPr/>
          <p:nvPr/>
        </p:nvSpPr>
        <p:spPr>
          <a:xfrm>
            <a:off x="0" y="1128316"/>
            <a:ext cx="12192000" cy="307342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US" sz="1350"/>
          </a:p>
        </p:txBody>
      </p:sp>
      <p:sp>
        <p:nvSpPr>
          <p:cNvPr id="7" name="Title 6"/>
          <p:cNvSpPr>
            <a:spLocks noGrp="1"/>
          </p:cNvSpPr>
          <p:nvPr>
            <p:ph type="title"/>
          </p:nvPr>
        </p:nvSpPr>
        <p:spPr/>
        <p:txBody>
          <a:bodyPr/>
          <a:lstStyle/>
          <a:p>
            <a:r>
              <a:rPr lang="en-IN"/>
              <a:t>Common Concerns</a:t>
            </a:r>
          </a:p>
        </p:txBody>
      </p:sp>
      <p:sp>
        <p:nvSpPr>
          <p:cNvPr id="19" name="TextBox 18">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15 of 33</a:t>
            </a:r>
          </a:p>
        </p:txBody>
      </p:sp>
      <p:sp>
        <p:nvSpPr>
          <p:cNvPr id="2" name="Rectangle 1"/>
          <p:cNvSpPr/>
          <p:nvPr/>
        </p:nvSpPr>
        <p:spPr>
          <a:xfrm>
            <a:off x="232893" y="695461"/>
            <a:ext cx="4572085" cy="307777"/>
          </a:xfrm>
          <a:prstGeom prst="rect">
            <a:avLst/>
          </a:prstGeom>
        </p:spPr>
        <p:txBody>
          <a:bodyPr wrap="none">
            <a:spAutoFit/>
          </a:bodyPr>
          <a:lstStyle/>
          <a:p>
            <a:pPr lvl="0">
              <a:defRPr/>
            </a:pPr>
            <a:r>
              <a:rPr lang="en-US" sz="1400" i="1">
                <a:latin typeface="Avenir LT Std 35 Light" panose="020B0402020203020204" pitchFamily="34" charset="0"/>
                <a:cs typeface="Arial"/>
              </a:rPr>
              <a:t>Click each image to learn about the common concerns.</a:t>
            </a:r>
          </a:p>
        </p:txBody>
      </p:sp>
      <p:sp>
        <p:nvSpPr>
          <p:cNvPr id="16" name="Rectangle 15">
            <a:extLst>
              <a:ext uri="{FF2B5EF4-FFF2-40B4-BE49-F238E27FC236}">
                <a16:creationId xmlns:a16="http://schemas.microsoft.com/office/drawing/2014/main" id="{2F7FD296-FAA1-4E12-A64B-1053BEE73956}"/>
              </a:ext>
            </a:extLst>
          </p:cNvPr>
          <p:cNvSpPr/>
          <p:nvPr/>
        </p:nvSpPr>
        <p:spPr>
          <a:xfrm>
            <a:off x="0" y="4283099"/>
            <a:ext cx="12192000" cy="2200393"/>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17" name="Rectangle 16">
            <a:extLst>
              <a:ext uri="{FF2B5EF4-FFF2-40B4-BE49-F238E27FC236}">
                <a16:creationId xmlns:a16="http://schemas.microsoft.com/office/drawing/2014/main" id="{2F7FD296-FAA1-4E12-A64B-1053BEE73956}"/>
              </a:ext>
            </a:extLst>
          </p:cNvPr>
          <p:cNvSpPr/>
          <p:nvPr/>
        </p:nvSpPr>
        <p:spPr>
          <a:xfrm>
            <a:off x="152400" y="4414165"/>
            <a:ext cx="11887200" cy="19169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pic>
        <p:nvPicPr>
          <p:cNvPr id="39" name="Picture 38"/>
          <p:cNvPicPr>
            <a:picLocks noChangeAspect="1"/>
          </p:cNvPicPr>
          <p:nvPr/>
        </p:nvPicPr>
        <p:blipFill rotWithShape="1">
          <a:blip r:embed="rId3">
            <a:extLst>
              <a:ext uri="{28A0092B-C50C-407E-A947-70E740481C1C}">
                <a14:useLocalDpi xmlns:a14="http://schemas.microsoft.com/office/drawing/2010/main" val="0"/>
              </a:ext>
            </a:extLst>
          </a:blip>
          <a:srcRect l="21119" r="31528" b="63707"/>
          <a:stretch/>
        </p:blipFill>
        <p:spPr>
          <a:xfrm>
            <a:off x="563061" y="2185798"/>
            <a:ext cx="2032221" cy="2015939"/>
          </a:xfrm>
          <a:prstGeom prst="rect">
            <a:avLst/>
          </a:prstGeom>
        </p:spPr>
      </p:pic>
      <p:sp>
        <p:nvSpPr>
          <p:cNvPr id="23" name="Isosceles Triangle 22"/>
          <p:cNvSpPr/>
          <p:nvPr/>
        </p:nvSpPr>
        <p:spPr>
          <a:xfrm rot="1741739" flipV="1">
            <a:off x="1796584" y="1932571"/>
            <a:ext cx="147917" cy="632012"/>
          </a:xfrm>
          <a:prstGeom prst="triangle">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41" name="Picture 40"/>
          <p:cNvPicPr>
            <a:picLocks noChangeAspect="1"/>
          </p:cNvPicPr>
          <p:nvPr/>
        </p:nvPicPr>
        <p:blipFill rotWithShape="1">
          <a:blip r:embed="rId4">
            <a:extLst>
              <a:ext uri="{28A0092B-C50C-407E-A947-70E740481C1C}">
                <a14:useLocalDpi xmlns:a14="http://schemas.microsoft.com/office/drawing/2010/main" val="0"/>
              </a:ext>
            </a:extLst>
          </a:blip>
          <a:srcRect l="19673" t="5642" r="24733" b="63202"/>
          <a:stretch/>
        </p:blipFill>
        <p:spPr>
          <a:xfrm>
            <a:off x="3457287" y="2560774"/>
            <a:ext cx="2261717" cy="1640963"/>
          </a:xfrm>
          <a:prstGeom prst="rect">
            <a:avLst/>
          </a:prstGeom>
        </p:spPr>
      </p:pic>
      <p:sp>
        <p:nvSpPr>
          <p:cNvPr id="43" name="Isosceles Triangle 42"/>
          <p:cNvSpPr/>
          <p:nvPr/>
        </p:nvSpPr>
        <p:spPr>
          <a:xfrm rot="1741739" flipV="1">
            <a:off x="4838800" y="1921173"/>
            <a:ext cx="147917" cy="632012"/>
          </a:xfrm>
          <a:prstGeom prst="triangle">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tx1"/>
              </a:solidFill>
              <a:latin typeface="Avenir LT Std 35 Light" panose="020B0402020203020204" pitchFamily="34" charset="0"/>
            </a:endParaRPr>
          </a:p>
        </p:txBody>
      </p:sp>
      <p:pic>
        <p:nvPicPr>
          <p:cNvPr id="46" name="Picture 45"/>
          <p:cNvPicPr>
            <a:picLocks noChangeAspect="1"/>
          </p:cNvPicPr>
          <p:nvPr/>
        </p:nvPicPr>
        <p:blipFill rotWithShape="1">
          <a:blip r:embed="rId5">
            <a:extLst>
              <a:ext uri="{28A0092B-C50C-407E-A947-70E740481C1C}">
                <a14:useLocalDpi xmlns:a14="http://schemas.microsoft.com/office/drawing/2010/main" val="0"/>
              </a:ext>
            </a:extLst>
          </a:blip>
          <a:srcRect l="52692" t="4727" b="62360"/>
          <a:stretch/>
        </p:blipFill>
        <p:spPr>
          <a:xfrm>
            <a:off x="9882478" y="2469637"/>
            <a:ext cx="1926422" cy="1732100"/>
          </a:xfrm>
          <a:prstGeom prst="rect">
            <a:avLst/>
          </a:prstGeom>
        </p:spPr>
      </p:pic>
      <p:sp>
        <p:nvSpPr>
          <p:cNvPr id="49" name="Isosceles Triangle 48"/>
          <p:cNvSpPr/>
          <p:nvPr/>
        </p:nvSpPr>
        <p:spPr>
          <a:xfrm rot="1741739" flipV="1">
            <a:off x="7881016" y="1911471"/>
            <a:ext cx="147917" cy="632012"/>
          </a:xfrm>
          <a:prstGeom prst="triangle">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tx1"/>
              </a:solidFill>
              <a:latin typeface="Avenir LT Std 35 Light" panose="020B0402020203020204" pitchFamily="34" charset="0"/>
            </a:endParaRPr>
          </a:p>
        </p:txBody>
      </p:sp>
      <p:sp>
        <p:nvSpPr>
          <p:cNvPr id="51" name="Isosceles Triangle 50"/>
          <p:cNvSpPr/>
          <p:nvPr/>
        </p:nvSpPr>
        <p:spPr>
          <a:xfrm rot="1741739" flipV="1">
            <a:off x="10923232" y="1901769"/>
            <a:ext cx="147917" cy="632012"/>
          </a:xfrm>
          <a:prstGeom prst="triangle">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tx1"/>
              </a:solidFill>
              <a:latin typeface="Avenir LT Std 35 Light" panose="020B0402020203020204" pitchFamily="34" charset="0"/>
            </a:endParaRPr>
          </a:p>
        </p:txBody>
      </p:sp>
      <p:sp>
        <p:nvSpPr>
          <p:cNvPr id="14" name="Rounded Rectangle 13"/>
          <p:cNvSpPr/>
          <p:nvPr/>
        </p:nvSpPr>
        <p:spPr>
          <a:xfrm>
            <a:off x="165658" y="1474307"/>
            <a:ext cx="2736759" cy="621867"/>
          </a:xfrm>
          <a:prstGeom prst="roundRect">
            <a:avLst>
              <a:gd name="adj" fmla="val 12342"/>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Avenir LT Std 35 Light" panose="020B0402020203020204" pitchFamily="34" charset="0"/>
              </a:rPr>
              <a:t>It’s just too hard to say. I don’t always get how to use it.</a:t>
            </a:r>
          </a:p>
        </p:txBody>
      </p:sp>
      <p:sp>
        <p:nvSpPr>
          <p:cNvPr id="42" name="Rounded Rectangle 41"/>
          <p:cNvSpPr/>
          <p:nvPr/>
        </p:nvSpPr>
        <p:spPr>
          <a:xfrm>
            <a:off x="3207874" y="1462909"/>
            <a:ext cx="2736759" cy="621867"/>
          </a:xfrm>
          <a:prstGeom prst="roundRect">
            <a:avLst>
              <a:gd name="adj" fmla="val 12342"/>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Avenir LT Std 35 Light" panose="020B0402020203020204" pitchFamily="34" charset="0"/>
              </a:rPr>
              <a:t>I preferred it when there were only two choices.</a:t>
            </a:r>
          </a:p>
        </p:txBody>
      </p:sp>
      <p:sp>
        <p:nvSpPr>
          <p:cNvPr id="48" name="Rounded Rectangle 47"/>
          <p:cNvSpPr/>
          <p:nvPr/>
        </p:nvSpPr>
        <p:spPr>
          <a:xfrm>
            <a:off x="6250090" y="1453207"/>
            <a:ext cx="2736759" cy="621867"/>
          </a:xfrm>
          <a:prstGeom prst="roundRect">
            <a:avLst>
              <a:gd name="adj" fmla="val 12342"/>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venir LT Std 35 Light" panose="020B0402020203020204" pitchFamily="34" charset="0"/>
              </a:rPr>
              <a:t>Singular “they” is not grammatically correct.</a:t>
            </a:r>
          </a:p>
        </p:txBody>
      </p:sp>
      <p:sp>
        <p:nvSpPr>
          <p:cNvPr id="50" name="Rounded Rectangle 49"/>
          <p:cNvSpPr/>
          <p:nvPr/>
        </p:nvSpPr>
        <p:spPr>
          <a:xfrm>
            <a:off x="9292306" y="1443505"/>
            <a:ext cx="2736759" cy="621867"/>
          </a:xfrm>
          <a:prstGeom prst="roundRect">
            <a:avLst>
              <a:gd name="adj" fmla="val 12342"/>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dirty="0">
                <a:solidFill>
                  <a:schemeClr val="tx1"/>
                </a:solidFill>
                <a:latin typeface="Avenir LT Std 35 Light" panose="020B0402020203020204" pitchFamily="34" charset="0"/>
              </a:rPr>
              <a:t>How am I supposed to know </a:t>
            </a:r>
            <a:r>
              <a:rPr lang="en-US" sz="1400" dirty="0" smtClean="0">
                <a:solidFill>
                  <a:schemeClr val="tx1"/>
                </a:solidFill>
                <a:latin typeface="Avenir LT Std 35 Light" panose="020B0402020203020204" pitchFamily="34" charset="0"/>
              </a:rPr>
              <a:t>what </a:t>
            </a:r>
            <a:r>
              <a:rPr lang="en-US" sz="1400" dirty="0">
                <a:solidFill>
                  <a:schemeClr val="tx1"/>
                </a:solidFill>
                <a:latin typeface="Avenir LT Std 35 Light" panose="020B0402020203020204" pitchFamily="34" charset="0"/>
              </a:rPr>
              <a:t>pronouns someone uses?</a:t>
            </a:r>
          </a:p>
        </p:txBody>
      </p:sp>
      <p:pic>
        <p:nvPicPr>
          <p:cNvPr id="22" name="Picture 21"/>
          <p:cNvPicPr>
            <a:picLocks noChangeAspect="1"/>
          </p:cNvPicPr>
          <p:nvPr/>
        </p:nvPicPr>
        <p:blipFill rotWithShape="1">
          <a:blip r:embed="rId6">
            <a:extLst>
              <a:ext uri="{28A0092B-C50C-407E-A947-70E740481C1C}">
                <a14:useLocalDpi xmlns:a14="http://schemas.microsoft.com/office/drawing/2010/main" val="0"/>
              </a:ext>
            </a:extLst>
          </a:blip>
          <a:srcRect l="26127" t="3511" r="33737" b="65470"/>
          <a:stretch/>
        </p:blipFill>
        <p:spPr>
          <a:xfrm>
            <a:off x="6744835" y="2451295"/>
            <a:ext cx="1747267" cy="1750442"/>
          </a:xfrm>
          <a:prstGeom prst="rect">
            <a:avLst/>
          </a:prstGeom>
        </p:spPr>
      </p:pic>
    </p:spTree>
    <p:extLst>
      <p:ext uri="{BB962C8B-B14F-4D97-AF65-F5344CB8AC3E}">
        <p14:creationId xmlns:p14="http://schemas.microsoft.com/office/powerpoint/2010/main" val="3048477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2F7FD296-FAA1-4E12-A64B-1053BEE73956}"/>
              </a:ext>
            </a:extLst>
          </p:cNvPr>
          <p:cNvSpPr/>
          <p:nvPr/>
        </p:nvSpPr>
        <p:spPr>
          <a:xfrm>
            <a:off x="0" y="1128316"/>
            <a:ext cx="12192000" cy="307342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US" sz="1350"/>
          </a:p>
        </p:txBody>
      </p:sp>
      <p:sp>
        <p:nvSpPr>
          <p:cNvPr id="3" name="Rectangle 2"/>
          <p:cNvSpPr/>
          <p:nvPr/>
        </p:nvSpPr>
        <p:spPr>
          <a:xfrm>
            <a:off x="77489" y="1128316"/>
            <a:ext cx="2926080" cy="30734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itle 6"/>
          <p:cNvSpPr>
            <a:spLocks noGrp="1"/>
          </p:cNvSpPr>
          <p:nvPr>
            <p:ph type="title"/>
          </p:nvPr>
        </p:nvSpPr>
        <p:spPr/>
        <p:txBody>
          <a:bodyPr/>
          <a:lstStyle/>
          <a:p>
            <a:r>
              <a:rPr lang="en-IN"/>
              <a:t>Common Concerns</a:t>
            </a:r>
          </a:p>
        </p:txBody>
      </p:sp>
      <p:sp>
        <p:nvSpPr>
          <p:cNvPr id="19" name="TextBox 18">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15 of 33</a:t>
            </a:r>
          </a:p>
        </p:txBody>
      </p:sp>
      <p:sp>
        <p:nvSpPr>
          <p:cNvPr id="16" name="Rectangle 15">
            <a:extLst>
              <a:ext uri="{FF2B5EF4-FFF2-40B4-BE49-F238E27FC236}">
                <a16:creationId xmlns:a16="http://schemas.microsoft.com/office/drawing/2014/main" id="{2F7FD296-FAA1-4E12-A64B-1053BEE73956}"/>
              </a:ext>
            </a:extLst>
          </p:cNvPr>
          <p:cNvSpPr/>
          <p:nvPr/>
        </p:nvSpPr>
        <p:spPr>
          <a:xfrm>
            <a:off x="0" y="4283099"/>
            <a:ext cx="12192000" cy="2200393"/>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17" name="Rectangle 16">
            <a:extLst>
              <a:ext uri="{FF2B5EF4-FFF2-40B4-BE49-F238E27FC236}">
                <a16:creationId xmlns:a16="http://schemas.microsoft.com/office/drawing/2014/main" id="{2F7FD296-FAA1-4E12-A64B-1053BEE73956}"/>
              </a:ext>
            </a:extLst>
          </p:cNvPr>
          <p:cNvSpPr/>
          <p:nvPr/>
        </p:nvSpPr>
        <p:spPr>
          <a:xfrm>
            <a:off x="152400" y="4414165"/>
            <a:ext cx="11887200" cy="19169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pic>
        <p:nvPicPr>
          <p:cNvPr id="39" name="Picture 38"/>
          <p:cNvPicPr>
            <a:picLocks noChangeAspect="1"/>
          </p:cNvPicPr>
          <p:nvPr/>
        </p:nvPicPr>
        <p:blipFill rotWithShape="1">
          <a:blip r:embed="rId3">
            <a:extLst>
              <a:ext uri="{28A0092B-C50C-407E-A947-70E740481C1C}">
                <a14:useLocalDpi xmlns:a14="http://schemas.microsoft.com/office/drawing/2010/main" val="0"/>
              </a:ext>
            </a:extLst>
          </a:blip>
          <a:srcRect l="21119" r="31528" b="63707"/>
          <a:stretch/>
        </p:blipFill>
        <p:spPr>
          <a:xfrm>
            <a:off x="563061" y="2185798"/>
            <a:ext cx="2032221" cy="2015939"/>
          </a:xfrm>
          <a:prstGeom prst="rect">
            <a:avLst/>
          </a:prstGeom>
        </p:spPr>
      </p:pic>
      <p:pic>
        <p:nvPicPr>
          <p:cNvPr id="41" name="Picture 40"/>
          <p:cNvPicPr>
            <a:picLocks noChangeAspect="1"/>
          </p:cNvPicPr>
          <p:nvPr/>
        </p:nvPicPr>
        <p:blipFill rotWithShape="1">
          <a:blip r:embed="rId4">
            <a:extLst>
              <a:ext uri="{28A0092B-C50C-407E-A947-70E740481C1C}">
                <a14:useLocalDpi xmlns:a14="http://schemas.microsoft.com/office/drawing/2010/main" val="0"/>
              </a:ext>
            </a:extLst>
          </a:blip>
          <a:srcRect l="19673" t="5642" r="24733" b="63202"/>
          <a:stretch/>
        </p:blipFill>
        <p:spPr>
          <a:xfrm>
            <a:off x="3457287" y="2560774"/>
            <a:ext cx="2261717" cy="1640963"/>
          </a:xfrm>
          <a:prstGeom prst="rect">
            <a:avLst/>
          </a:prstGeom>
        </p:spPr>
      </p:pic>
      <p:pic>
        <p:nvPicPr>
          <p:cNvPr id="46" name="Picture 45"/>
          <p:cNvPicPr>
            <a:picLocks noChangeAspect="1"/>
          </p:cNvPicPr>
          <p:nvPr/>
        </p:nvPicPr>
        <p:blipFill rotWithShape="1">
          <a:blip r:embed="rId5">
            <a:extLst>
              <a:ext uri="{28A0092B-C50C-407E-A947-70E740481C1C}">
                <a14:useLocalDpi xmlns:a14="http://schemas.microsoft.com/office/drawing/2010/main" val="0"/>
              </a:ext>
            </a:extLst>
          </a:blip>
          <a:srcRect l="52692" t="4727" b="62360"/>
          <a:stretch/>
        </p:blipFill>
        <p:spPr>
          <a:xfrm>
            <a:off x="9882478" y="2469637"/>
            <a:ext cx="1926422" cy="1732100"/>
          </a:xfrm>
          <a:prstGeom prst="rect">
            <a:avLst/>
          </a:prstGeom>
        </p:spPr>
      </p:pic>
      <p:sp>
        <p:nvSpPr>
          <p:cNvPr id="27" name="Rectangle 26"/>
          <p:cNvSpPr/>
          <p:nvPr/>
        </p:nvSpPr>
        <p:spPr>
          <a:xfrm>
            <a:off x="297624" y="4609970"/>
            <a:ext cx="10699566" cy="800219"/>
          </a:xfrm>
          <a:prstGeom prst="rect">
            <a:avLst/>
          </a:prstGeom>
        </p:spPr>
        <p:txBody>
          <a:bodyPr wrap="square">
            <a:spAutoFit/>
          </a:bodyPr>
          <a:lstStyle/>
          <a:p>
            <a:pPr>
              <a:spcBef>
                <a:spcPts val="600"/>
              </a:spcBef>
              <a:spcAft>
                <a:spcPts val="600"/>
              </a:spcAft>
            </a:pPr>
            <a:r>
              <a:rPr lang="en-US">
                <a:latin typeface="Avenir LT Std 35 Light" panose="020B0402020203020204" pitchFamily="34" charset="0"/>
              </a:rPr>
              <a:t>The more we practice and make space for pronouns to be normalized, the easier it gets.</a:t>
            </a:r>
          </a:p>
          <a:p>
            <a:pPr>
              <a:spcBef>
                <a:spcPts val="600"/>
              </a:spcBef>
              <a:spcAft>
                <a:spcPts val="600"/>
              </a:spcAft>
            </a:pPr>
            <a:r>
              <a:rPr lang="en-US">
                <a:latin typeface="Avenir LT Std 35 Light" panose="020B0402020203020204" pitchFamily="34" charset="0"/>
              </a:rPr>
              <a:t>As with anything new, it just takes practice to become more familiar and comfortable.</a:t>
            </a:r>
          </a:p>
        </p:txBody>
      </p:sp>
      <p:sp>
        <p:nvSpPr>
          <p:cNvPr id="36" name="Rectangle 35"/>
          <p:cNvSpPr/>
          <p:nvPr/>
        </p:nvSpPr>
        <p:spPr>
          <a:xfrm>
            <a:off x="232893" y="695461"/>
            <a:ext cx="4572085" cy="307777"/>
          </a:xfrm>
          <a:prstGeom prst="rect">
            <a:avLst/>
          </a:prstGeom>
        </p:spPr>
        <p:txBody>
          <a:bodyPr wrap="none">
            <a:spAutoFit/>
          </a:bodyPr>
          <a:lstStyle/>
          <a:p>
            <a:pPr lvl="0">
              <a:defRPr/>
            </a:pPr>
            <a:r>
              <a:rPr lang="en-US" sz="1400" i="1">
                <a:latin typeface="Avenir LT Std 35 Light" panose="020B0402020203020204" pitchFamily="34" charset="0"/>
                <a:cs typeface="Arial"/>
              </a:rPr>
              <a:t>Click each image to learn about the common concerns.</a:t>
            </a:r>
          </a:p>
        </p:txBody>
      </p:sp>
      <p:sp>
        <p:nvSpPr>
          <p:cNvPr id="38" name="Isosceles Triangle 37"/>
          <p:cNvSpPr/>
          <p:nvPr/>
        </p:nvSpPr>
        <p:spPr>
          <a:xfrm rot="1741739" flipV="1">
            <a:off x="1796584" y="1932571"/>
            <a:ext cx="147917" cy="632012"/>
          </a:xfrm>
          <a:prstGeom prst="triangle">
            <a:avLst/>
          </a:prstGeom>
          <a:solidFill>
            <a:srgbClr val="0078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4" name="Isosceles Triangle 43"/>
          <p:cNvSpPr/>
          <p:nvPr/>
        </p:nvSpPr>
        <p:spPr>
          <a:xfrm rot="1741739" flipV="1">
            <a:off x="4838800" y="1921173"/>
            <a:ext cx="147917" cy="632012"/>
          </a:xfrm>
          <a:prstGeom prst="triangle">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tx1"/>
              </a:solidFill>
              <a:latin typeface="Avenir LT Std 35 Light" panose="020B0402020203020204" pitchFamily="34" charset="0"/>
            </a:endParaRPr>
          </a:p>
        </p:txBody>
      </p:sp>
      <p:sp>
        <p:nvSpPr>
          <p:cNvPr id="52" name="Isosceles Triangle 51"/>
          <p:cNvSpPr/>
          <p:nvPr/>
        </p:nvSpPr>
        <p:spPr>
          <a:xfrm rot="1741739" flipV="1">
            <a:off x="7881016" y="1911471"/>
            <a:ext cx="147917" cy="632012"/>
          </a:xfrm>
          <a:prstGeom prst="triangle">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tx1"/>
              </a:solidFill>
              <a:latin typeface="Avenir LT Std 35 Light" panose="020B0402020203020204" pitchFamily="34" charset="0"/>
            </a:endParaRPr>
          </a:p>
        </p:txBody>
      </p:sp>
      <p:sp>
        <p:nvSpPr>
          <p:cNvPr id="54" name="Isosceles Triangle 53"/>
          <p:cNvSpPr/>
          <p:nvPr/>
        </p:nvSpPr>
        <p:spPr>
          <a:xfrm rot="1741739" flipV="1">
            <a:off x="10923232" y="1901769"/>
            <a:ext cx="147917" cy="632012"/>
          </a:xfrm>
          <a:prstGeom prst="triangle">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tx1"/>
              </a:solidFill>
              <a:latin typeface="Avenir LT Std 35 Light" panose="020B0402020203020204" pitchFamily="34" charset="0"/>
            </a:endParaRPr>
          </a:p>
        </p:txBody>
      </p:sp>
      <p:sp>
        <p:nvSpPr>
          <p:cNvPr id="37" name="Rounded Rectangle 36"/>
          <p:cNvSpPr/>
          <p:nvPr/>
        </p:nvSpPr>
        <p:spPr>
          <a:xfrm>
            <a:off x="165658" y="1474307"/>
            <a:ext cx="2736759" cy="621867"/>
          </a:xfrm>
          <a:prstGeom prst="roundRect">
            <a:avLst>
              <a:gd name="adj" fmla="val 12342"/>
            </a:avLst>
          </a:prstGeom>
          <a:solidFill>
            <a:srgbClr val="0078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Avenir LT Std 35 Light" panose="020B0402020203020204" pitchFamily="34" charset="0"/>
              </a:rPr>
              <a:t>It’s just too hard to say. I don’t always get how to use it.</a:t>
            </a:r>
          </a:p>
        </p:txBody>
      </p:sp>
      <p:sp>
        <p:nvSpPr>
          <p:cNvPr id="40" name="Rounded Rectangle 39"/>
          <p:cNvSpPr/>
          <p:nvPr/>
        </p:nvSpPr>
        <p:spPr>
          <a:xfrm>
            <a:off x="3207874" y="1462909"/>
            <a:ext cx="2736759" cy="621867"/>
          </a:xfrm>
          <a:prstGeom prst="roundRect">
            <a:avLst>
              <a:gd name="adj" fmla="val 12342"/>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Avenir LT Std 35 Light" panose="020B0402020203020204" pitchFamily="34" charset="0"/>
              </a:rPr>
              <a:t>I preferred it when there were only two choices.</a:t>
            </a:r>
          </a:p>
        </p:txBody>
      </p:sp>
      <p:sp>
        <p:nvSpPr>
          <p:cNvPr id="47" name="Rounded Rectangle 46"/>
          <p:cNvSpPr/>
          <p:nvPr/>
        </p:nvSpPr>
        <p:spPr>
          <a:xfrm>
            <a:off x="6250090" y="1453207"/>
            <a:ext cx="2736759" cy="621867"/>
          </a:xfrm>
          <a:prstGeom prst="roundRect">
            <a:avLst>
              <a:gd name="adj" fmla="val 12342"/>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venir LT Std 35 Light" panose="020B0402020203020204" pitchFamily="34" charset="0"/>
              </a:rPr>
              <a:t>Singular </a:t>
            </a:r>
            <a:r>
              <a:rPr lang="en-US" sz="1400" dirty="0" smtClean="0">
                <a:solidFill>
                  <a:schemeClr val="tx1"/>
                </a:solidFill>
                <a:latin typeface="Avenir LT Std 35 Light" panose="020B0402020203020204" pitchFamily="34" charset="0"/>
              </a:rPr>
              <a:t>“they</a:t>
            </a:r>
            <a:r>
              <a:rPr lang="en-US" sz="1400" dirty="0">
                <a:solidFill>
                  <a:schemeClr val="tx1"/>
                </a:solidFill>
                <a:latin typeface="Avenir LT Std 35 Light" panose="020B0402020203020204" pitchFamily="34" charset="0"/>
              </a:rPr>
              <a:t>” is not grammatically correct.</a:t>
            </a:r>
          </a:p>
        </p:txBody>
      </p:sp>
      <p:sp>
        <p:nvSpPr>
          <p:cNvPr id="53" name="Rounded Rectangle 52"/>
          <p:cNvSpPr/>
          <p:nvPr/>
        </p:nvSpPr>
        <p:spPr>
          <a:xfrm>
            <a:off x="9292306" y="1443505"/>
            <a:ext cx="2736759" cy="621867"/>
          </a:xfrm>
          <a:prstGeom prst="roundRect">
            <a:avLst>
              <a:gd name="adj" fmla="val 12342"/>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tx1"/>
                </a:solidFill>
                <a:latin typeface="Avenir LT Std 35 Light" panose="020B0402020203020204" pitchFamily="34" charset="0"/>
              </a:rPr>
              <a:t>How am I supposed to know what pronouns someone uses?</a:t>
            </a:r>
          </a:p>
        </p:txBody>
      </p:sp>
      <p:pic>
        <p:nvPicPr>
          <p:cNvPr id="22" name="Picture 21"/>
          <p:cNvPicPr>
            <a:picLocks noChangeAspect="1"/>
          </p:cNvPicPr>
          <p:nvPr/>
        </p:nvPicPr>
        <p:blipFill rotWithShape="1">
          <a:blip r:embed="rId6">
            <a:extLst>
              <a:ext uri="{28A0092B-C50C-407E-A947-70E740481C1C}">
                <a14:useLocalDpi xmlns:a14="http://schemas.microsoft.com/office/drawing/2010/main" val="0"/>
              </a:ext>
            </a:extLst>
          </a:blip>
          <a:srcRect l="26127" t="3511" r="33737" b="65470"/>
          <a:stretch/>
        </p:blipFill>
        <p:spPr>
          <a:xfrm>
            <a:off x="6744835" y="2451295"/>
            <a:ext cx="1747267" cy="1750442"/>
          </a:xfrm>
          <a:prstGeom prst="rect">
            <a:avLst/>
          </a:prstGeom>
        </p:spPr>
      </p:pic>
    </p:spTree>
    <p:extLst>
      <p:ext uri="{BB962C8B-B14F-4D97-AF65-F5344CB8AC3E}">
        <p14:creationId xmlns:p14="http://schemas.microsoft.com/office/powerpoint/2010/main" val="315800509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2F7FD296-FAA1-4E12-A64B-1053BEE73956}"/>
              </a:ext>
            </a:extLst>
          </p:cNvPr>
          <p:cNvSpPr/>
          <p:nvPr/>
        </p:nvSpPr>
        <p:spPr>
          <a:xfrm>
            <a:off x="0" y="1128316"/>
            <a:ext cx="12192000" cy="307342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US" sz="1350"/>
          </a:p>
        </p:txBody>
      </p:sp>
      <p:sp>
        <p:nvSpPr>
          <p:cNvPr id="61" name="Rectangle 60"/>
          <p:cNvSpPr/>
          <p:nvPr/>
        </p:nvSpPr>
        <p:spPr>
          <a:xfrm>
            <a:off x="3115157" y="1128316"/>
            <a:ext cx="2926080" cy="30734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itle 6"/>
          <p:cNvSpPr>
            <a:spLocks noGrp="1"/>
          </p:cNvSpPr>
          <p:nvPr>
            <p:ph type="title"/>
          </p:nvPr>
        </p:nvSpPr>
        <p:spPr/>
        <p:txBody>
          <a:bodyPr/>
          <a:lstStyle/>
          <a:p>
            <a:r>
              <a:rPr lang="en-IN"/>
              <a:t>Common Concerns</a:t>
            </a:r>
          </a:p>
        </p:txBody>
      </p:sp>
      <p:sp>
        <p:nvSpPr>
          <p:cNvPr id="19" name="TextBox 18">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15 of 33</a:t>
            </a:r>
          </a:p>
        </p:txBody>
      </p:sp>
      <p:sp>
        <p:nvSpPr>
          <p:cNvPr id="16" name="Rectangle 15">
            <a:extLst>
              <a:ext uri="{FF2B5EF4-FFF2-40B4-BE49-F238E27FC236}">
                <a16:creationId xmlns:a16="http://schemas.microsoft.com/office/drawing/2014/main" id="{2F7FD296-FAA1-4E12-A64B-1053BEE73956}"/>
              </a:ext>
            </a:extLst>
          </p:cNvPr>
          <p:cNvSpPr/>
          <p:nvPr/>
        </p:nvSpPr>
        <p:spPr>
          <a:xfrm>
            <a:off x="0" y="4283099"/>
            <a:ext cx="12192000" cy="2200393"/>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17" name="Rectangle 16">
            <a:extLst>
              <a:ext uri="{FF2B5EF4-FFF2-40B4-BE49-F238E27FC236}">
                <a16:creationId xmlns:a16="http://schemas.microsoft.com/office/drawing/2014/main" id="{2F7FD296-FAA1-4E12-A64B-1053BEE73956}"/>
              </a:ext>
            </a:extLst>
          </p:cNvPr>
          <p:cNvSpPr/>
          <p:nvPr/>
        </p:nvSpPr>
        <p:spPr>
          <a:xfrm>
            <a:off x="152400" y="4414165"/>
            <a:ext cx="11887200" cy="19169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pic>
        <p:nvPicPr>
          <p:cNvPr id="39" name="Picture 38"/>
          <p:cNvPicPr>
            <a:picLocks noChangeAspect="1"/>
          </p:cNvPicPr>
          <p:nvPr/>
        </p:nvPicPr>
        <p:blipFill rotWithShape="1">
          <a:blip r:embed="rId3">
            <a:grayscl/>
            <a:extLst>
              <a:ext uri="{28A0092B-C50C-407E-A947-70E740481C1C}">
                <a14:useLocalDpi xmlns:a14="http://schemas.microsoft.com/office/drawing/2010/main" val="0"/>
              </a:ext>
            </a:extLst>
          </a:blip>
          <a:srcRect l="21119" r="31528" b="63707"/>
          <a:stretch/>
        </p:blipFill>
        <p:spPr>
          <a:xfrm>
            <a:off x="563061" y="2185798"/>
            <a:ext cx="2032221" cy="2015939"/>
          </a:xfrm>
          <a:prstGeom prst="rect">
            <a:avLst/>
          </a:prstGeom>
        </p:spPr>
      </p:pic>
      <p:pic>
        <p:nvPicPr>
          <p:cNvPr id="41" name="Picture 40"/>
          <p:cNvPicPr>
            <a:picLocks noChangeAspect="1"/>
          </p:cNvPicPr>
          <p:nvPr/>
        </p:nvPicPr>
        <p:blipFill rotWithShape="1">
          <a:blip r:embed="rId4">
            <a:extLst>
              <a:ext uri="{28A0092B-C50C-407E-A947-70E740481C1C}">
                <a14:useLocalDpi xmlns:a14="http://schemas.microsoft.com/office/drawing/2010/main" val="0"/>
              </a:ext>
            </a:extLst>
          </a:blip>
          <a:srcRect l="19673" t="5642" r="24733" b="63202"/>
          <a:stretch/>
        </p:blipFill>
        <p:spPr>
          <a:xfrm>
            <a:off x="3457287" y="2560774"/>
            <a:ext cx="2261717" cy="1640963"/>
          </a:xfrm>
          <a:prstGeom prst="rect">
            <a:avLst/>
          </a:prstGeom>
        </p:spPr>
      </p:pic>
      <p:pic>
        <p:nvPicPr>
          <p:cNvPr id="46" name="Picture 45"/>
          <p:cNvPicPr>
            <a:picLocks noChangeAspect="1"/>
          </p:cNvPicPr>
          <p:nvPr/>
        </p:nvPicPr>
        <p:blipFill rotWithShape="1">
          <a:blip r:embed="rId5">
            <a:extLst>
              <a:ext uri="{28A0092B-C50C-407E-A947-70E740481C1C}">
                <a14:useLocalDpi xmlns:a14="http://schemas.microsoft.com/office/drawing/2010/main" val="0"/>
              </a:ext>
            </a:extLst>
          </a:blip>
          <a:srcRect l="52692" t="4727" b="62360"/>
          <a:stretch/>
        </p:blipFill>
        <p:spPr>
          <a:xfrm>
            <a:off x="9882478" y="2469637"/>
            <a:ext cx="1926422" cy="1732100"/>
          </a:xfrm>
          <a:prstGeom prst="rect">
            <a:avLst/>
          </a:prstGeom>
        </p:spPr>
      </p:pic>
      <p:sp>
        <p:nvSpPr>
          <p:cNvPr id="27" name="Rectangle 26"/>
          <p:cNvSpPr/>
          <p:nvPr/>
        </p:nvSpPr>
        <p:spPr>
          <a:xfrm>
            <a:off x="297624" y="4609970"/>
            <a:ext cx="11053548" cy="1077218"/>
          </a:xfrm>
          <a:prstGeom prst="rect">
            <a:avLst/>
          </a:prstGeom>
        </p:spPr>
        <p:txBody>
          <a:bodyPr wrap="square">
            <a:spAutoFit/>
          </a:bodyPr>
          <a:lstStyle/>
          <a:p>
            <a:pPr>
              <a:spcBef>
                <a:spcPts val="600"/>
              </a:spcBef>
              <a:spcAft>
                <a:spcPts val="600"/>
              </a:spcAft>
            </a:pPr>
            <a:r>
              <a:rPr lang="en-US" dirty="0">
                <a:latin typeface="Avenir LT Std 35 Light" panose="020B0402020203020204" pitchFamily="34" charset="0"/>
              </a:rPr>
              <a:t>When we don't know the gender of someone we're talking about, it’s better to substitute “they” instead of using “he” or “she.”</a:t>
            </a:r>
          </a:p>
          <a:p>
            <a:pPr>
              <a:spcBef>
                <a:spcPts val="600"/>
              </a:spcBef>
              <a:spcAft>
                <a:spcPts val="600"/>
              </a:spcAft>
            </a:pPr>
            <a:r>
              <a:rPr lang="en-US" dirty="0">
                <a:latin typeface="Avenir LT Std 35 Light" panose="020B0402020203020204" pitchFamily="34" charset="0"/>
              </a:rPr>
              <a:t>For example, “I heard Sam just had a new baby. What is their name?” </a:t>
            </a:r>
          </a:p>
        </p:txBody>
      </p:sp>
      <p:sp>
        <p:nvSpPr>
          <p:cNvPr id="52" name="Rectangle 51"/>
          <p:cNvSpPr/>
          <p:nvPr/>
        </p:nvSpPr>
        <p:spPr>
          <a:xfrm>
            <a:off x="232893" y="695461"/>
            <a:ext cx="4572085" cy="307777"/>
          </a:xfrm>
          <a:prstGeom prst="rect">
            <a:avLst/>
          </a:prstGeom>
        </p:spPr>
        <p:txBody>
          <a:bodyPr wrap="none">
            <a:spAutoFit/>
          </a:bodyPr>
          <a:lstStyle/>
          <a:p>
            <a:pPr lvl="0">
              <a:defRPr/>
            </a:pPr>
            <a:r>
              <a:rPr lang="en-US" sz="1400" i="1">
                <a:latin typeface="Avenir LT Std 35 Light" panose="020B0402020203020204" pitchFamily="34" charset="0"/>
                <a:cs typeface="Arial"/>
              </a:rPr>
              <a:t>Click each image to learn about the common concerns.</a:t>
            </a:r>
          </a:p>
        </p:txBody>
      </p:sp>
      <p:sp>
        <p:nvSpPr>
          <p:cNvPr id="54" name="Isosceles Triangle 53"/>
          <p:cNvSpPr/>
          <p:nvPr/>
        </p:nvSpPr>
        <p:spPr>
          <a:xfrm rot="1741739" flipV="1">
            <a:off x="1796584" y="1932571"/>
            <a:ext cx="147917" cy="632012"/>
          </a:xfrm>
          <a:prstGeom prst="triangle">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56" name="Isosceles Triangle 55"/>
          <p:cNvSpPr/>
          <p:nvPr/>
        </p:nvSpPr>
        <p:spPr>
          <a:xfrm rot="1741739" flipV="1">
            <a:off x="4838800" y="1921173"/>
            <a:ext cx="147917" cy="632012"/>
          </a:xfrm>
          <a:prstGeom prst="triangle">
            <a:avLst/>
          </a:prstGeom>
          <a:solidFill>
            <a:srgbClr val="0078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bg1"/>
              </a:solidFill>
              <a:latin typeface="Avenir LT Std 35 Light" panose="020B0402020203020204" pitchFamily="34" charset="0"/>
            </a:endParaRPr>
          </a:p>
        </p:txBody>
      </p:sp>
      <p:sp>
        <p:nvSpPr>
          <p:cNvPr id="58" name="Isosceles Triangle 57"/>
          <p:cNvSpPr/>
          <p:nvPr/>
        </p:nvSpPr>
        <p:spPr>
          <a:xfrm rot="1741739" flipV="1">
            <a:off x="7881016" y="1911471"/>
            <a:ext cx="147917" cy="632012"/>
          </a:xfrm>
          <a:prstGeom prst="triangle">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tx1"/>
              </a:solidFill>
              <a:latin typeface="Avenir LT Std 35 Light" panose="020B0402020203020204" pitchFamily="34" charset="0"/>
            </a:endParaRPr>
          </a:p>
        </p:txBody>
      </p:sp>
      <p:sp>
        <p:nvSpPr>
          <p:cNvPr id="60" name="Isosceles Triangle 59"/>
          <p:cNvSpPr/>
          <p:nvPr/>
        </p:nvSpPr>
        <p:spPr>
          <a:xfrm rot="1741739" flipV="1">
            <a:off x="10923232" y="1901769"/>
            <a:ext cx="147917" cy="632012"/>
          </a:xfrm>
          <a:prstGeom prst="triangle">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tx1"/>
              </a:solidFill>
              <a:latin typeface="Avenir LT Std 35 Light" panose="020B0402020203020204" pitchFamily="34" charset="0"/>
            </a:endParaRPr>
          </a:p>
        </p:txBody>
      </p:sp>
      <p:sp>
        <p:nvSpPr>
          <p:cNvPr id="53" name="Rounded Rectangle 52"/>
          <p:cNvSpPr/>
          <p:nvPr/>
        </p:nvSpPr>
        <p:spPr>
          <a:xfrm>
            <a:off x="165658" y="1474307"/>
            <a:ext cx="2736759" cy="621867"/>
          </a:xfrm>
          <a:prstGeom prst="roundRect">
            <a:avLst>
              <a:gd name="adj" fmla="val 12342"/>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Avenir LT Std 35 Light" panose="020B0402020203020204" pitchFamily="34" charset="0"/>
              </a:rPr>
              <a:t>It’s just too hard to say. I don’t always get how to use it.</a:t>
            </a:r>
          </a:p>
        </p:txBody>
      </p:sp>
      <p:sp>
        <p:nvSpPr>
          <p:cNvPr id="55" name="Rounded Rectangle 54"/>
          <p:cNvSpPr/>
          <p:nvPr/>
        </p:nvSpPr>
        <p:spPr>
          <a:xfrm>
            <a:off x="3207874" y="1462909"/>
            <a:ext cx="2736759" cy="621867"/>
          </a:xfrm>
          <a:prstGeom prst="roundRect">
            <a:avLst>
              <a:gd name="adj" fmla="val 12342"/>
            </a:avLst>
          </a:prstGeom>
          <a:solidFill>
            <a:srgbClr val="0078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Avenir LT Std 35 Light" panose="020B0402020203020204" pitchFamily="34" charset="0"/>
              </a:rPr>
              <a:t>I preferred it when there were only two choices.</a:t>
            </a:r>
          </a:p>
        </p:txBody>
      </p:sp>
      <p:sp>
        <p:nvSpPr>
          <p:cNvPr id="57" name="Rounded Rectangle 56"/>
          <p:cNvSpPr/>
          <p:nvPr/>
        </p:nvSpPr>
        <p:spPr>
          <a:xfrm>
            <a:off x="6250090" y="1453207"/>
            <a:ext cx="2736759" cy="621867"/>
          </a:xfrm>
          <a:prstGeom prst="roundRect">
            <a:avLst>
              <a:gd name="adj" fmla="val 12342"/>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Avenir LT Std 35 Light" panose="020B0402020203020204" pitchFamily="34" charset="0"/>
              </a:rPr>
              <a:t>Singular </a:t>
            </a:r>
            <a:r>
              <a:rPr lang="en-US" sz="1400" dirty="0" smtClean="0">
                <a:solidFill>
                  <a:schemeClr val="tx1"/>
                </a:solidFill>
                <a:latin typeface="Avenir LT Std 35 Light" panose="020B0402020203020204" pitchFamily="34" charset="0"/>
              </a:rPr>
              <a:t>“they</a:t>
            </a:r>
            <a:r>
              <a:rPr lang="en-US" sz="1400" dirty="0">
                <a:solidFill>
                  <a:schemeClr val="tx1"/>
                </a:solidFill>
                <a:latin typeface="Avenir LT Std 35 Light" panose="020B0402020203020204" pitchFamily="34" charset="0"/>
              </a:rPr>
              <a:t>” is not grammatically correct.</a:t>
            </a:r>
          </a:p>
        </p:txBody>
      </p:sp>
      <p:sp>
        <p:nvSpPr>
          <p:cNvPr id="59" name="Rounded Rectangle 58"/>
          <p:cNvSpPr/>
          <p:nvPr/>
        </p:nvSpPr>
        <p:spPr>
          <a:xfrm>
            <a:off x="9292306" y="1443505"/>
            <a:ext cx="2736759" cy="621867"/>
          </a:xfrm>
          <a:prstGeom prst="roundRect">
            <a:avLst>
              <a:gd name="adj" fmla="val 12342"/>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tx1"/>
                </a:solidFill>
                <a:latin typeface="Avenir LT Std 35 Light" panose="020B0402020203020204" pitchFamily="34" charset="0"/>
              </a:rPr>
              <a:t>How am I supposed to know what pronouns someone uses?</a:t>
            </a:r>
          </a:p>
        </p:txBody>
      </p:sp>
      <p:pic>
        <p:nvPicPr>
          <p:cNvPr id="23" name="Picture 22"/>
          <p:cNvPicPr>
            <a:picLocks noChangeAspect="1"/>
          </p:cNvPicPr>
          <p:nvPr/>
        </p:nvPicPr>
        <p:blipFill rotWithShape="1">
          <a:blip r:embed="rId6">
            <a:extLst>
              <a:ext uri="{28A0092B-C50C-407E-A947-70E740481C1C}">
                <a14:useLocalDpi xmlns:a14="http://schemas.microsoft.com/office/drawing/2010/main" val="0"/>
              </a:ext>
            </a:extLst>
          </a:blip>
          <a:srcRect l="26127" t="3511" r="33737" b="65470"/>
          <a:stretch/>
        </p:blipFill>
        <p:spPr>
          <a:xfrm>
            <a:off x="6744835" y="2451295"/>
            <a:ext cx="1747267" cy="1750442"/>
          </a:xfrm>
          <a:prstGeom prst="rect">
            <a:avLst/>
          </a:prstGeom>
        </p:spPr>
      </p:pic>
      <p:sp>
        <p:nvSpPr>
          <p:cNvPr id="22" name="Rectangle 21"/>
          <p:cNvSpPr/>
          <p:nvPr/>
        </p:nvSpPr>
        <p:spPr>
          <a:xfrm>
            <a:off x="12335774" y="182880"/>
            <a:ext cx="1559520" cy="139490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Update AS</a:t>
            </a:r>
            <a:endParaRPr lang="en-IN" dirty="0"/>
          </a:p>
        </p:txBody>
      </p:sp>
    </p:spTree>
    <p:extLst>
      <p:ext uri="{BB962C8B-B14F-4D97-AF65-F5344CB8AC3E}">
        <p14:creationId xmlns:p14="http://schemas.microsoft.com/office/powerpoint/2010/main" val="164877286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7FD296-FAA1-4E12-A64B-1053BEE73956}"/>
              </a:ext>
            </a:extLst>
          </p:cNvPr>
          <p:cNvSpPr/>
          <p:nvPr/>
        </p:nvSpPr>
        <p:spPr>
          <a:xfrm>
            <a:off x="0" y="1128316"/>
            <a:ext cx="12192000" cy="307342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US" sz="1350"/>
          </a:p>
        </p:txBody>
      </p:sp>
      <p:sp>
        <p:nvSpPr>
          <p:cNvPr id="53" name="Rectangle 52"/>
          <p:cNvSpPr/>
          <p:nvPr/>
        </p:nvSpPr>
        <p:spPr>
          <a:xfrm>
            <a:off x="6152827" y="1128316"/>
            <a:ext cx="2926080" cy="30734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itle 6"/>
          <p:cNvSpPr>
            <a:spLocks noGrp="1"/>
          </p:cNvSpPr>
          <p:nvPr>
            <p:ph type="title"/>
          </p:nvPr>
        </p:nvSpPr>
        <p:spPr/>
        <p:txBody>
          <a:bodyPr/>
          <a:lstStyle/>
          <a:p>
            <a:r>
              <a:rPr lang="en-IN"/>
              <a:t>Common Concerns</a:t>
            </a:r>
          </a:p>
        </p:txBody>
      </p:sp>
      <p:sp>
        <p:nvSpPr>
          <p:cNvPr id="19" name="TextBox 18">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15 of 33</a:t>
            </a:r>
          </a:p>
        </p:txBody>
      </p:sp>
      <p:sp>
        <p:nvSpPr>
          <p:cNvPr id="16" name="Rectangle 15">
            <a:extLst>
              <a:ext uri="{FF2B5EF4-FFF2-40B4-BE49-F238E27FC236}">
                <a16:creationId xmlns:a16="http://schemas.microsoft.com/office/drawing/2014/main" id="{2F7FD296-FAA1-4E12-A64B-1053BEE73956}"/>
              </a:ext>
            </a:extLst>
          </p:cNvPr>
          <p:cNvSpPr/>
          <p:nvPr/>
        </p:nvSpPr>
        <p:spPr>
          <a:xfrm>
            <a:off x="0" y="4283099"/>
            <a:ext cx="12192000" cy="2200393"/>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17" name="Rectangle 16">
            <a:extLst>
              <a:ext uri="{FF2B5EF4-FFF2-40B4-BE49-F238E27FC236}">
                <a16:creationId xmlns:a16="http://schemas.microsoft.com/office/drawing/2014/main" id="{2F7FD296-FAA1-4E12-A64B-1053BEE73956}"/>
              </a:ext>
            </a:extLst>
          </p:cNvPr>
          <p:cNvSpPr/>
          <p:nvPr/>
        </p:nvSpPr>
        <p:spPr>
          <a:xfrm>
            <a:off x="152400" y="4414165"/>
            <a:ext cx="11887200" cy="19169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pic>
        <p:nvPicPr>
          <p:cNvPr id="39" name="Picture 38"/>
          <p:cNvPicPr>
            <a:picLocks noChangeAspect="1"/>
          </p:cNvPicPr>
          <p:nvPr/>
        </p:nvPicPr>
        <p:blipFill rotWithShape="1">
          <a:blip r:embed="rId3">
            <a:grayscl/>
            <a:extLst>
              <a:ext uri="{28A0092B-C50C-407E-A947-70E740481C1C}">
                <a14:useLocalDpi xmlns:a14="http://schemas.microsoft.com/office/drawing/2010/main" val="0"/>
              </a:ext>
            </a:extLst>
          </a:blip>
          <a:srcRect l="21119" r="31528" b="63707"/>
          <a:stretch/>
        </p:blipFill>
        <p:spPr>
          <a:xfrm>
            <a:off x="563061" y="2185798"/>
            <a:ext cx="2032221" cy="2015939"/>
          </a:xfrm>
          <a:prstGeom prst="rect">
            <a:avLst/>
          </a:prstGeom>
        </p:spPr>
      </p:pic>
      <p:pic>
        <p:nvPicPr>
          <p:cNvPr id="41" name="Picture 40"/>
          <p:cNvPicPr>
            <a:picLocks noChangeAspect="1"/>
          </p:cNvPicPr>
          <p:nvPr/>
        </p:nvPicPr>
        <p:blipFill rotWithShape="1">
          <a:blip r:embed="rId4">
            <a:grayscl/>
            <a:extLst>
              <a:ext uri="{28A0092B-C50C-407E-A947-70E740481C1C}">
                <a14:useLocalDpi xmlns:a14="http://schemas.microsoft.com/office/drawing/2010/main" val="0"/>
              </a:ext>
            </a:extLst>
          </a:blip>
          <a:srcRect l="19673" t="5642" r="24733" b="63202"/>
          <a:stretch/>
        </p:blipFill>
        <p:spPr>
          <a:xfrm>
            <a:off x="3457287" y="2560774"/>
            <a:ext cx="2261717" cy="1640963"/>
          </a:xfrm>
          <a:prstGeom prst="rect">
            <a:avLst/>
          </a:prstGeom>
        </p:spPr>
      </p:pic>
      <p:pic>
        <p:nvPicPr>
          <p:cNvPr id="46" name="Picture 45"/>
          <p:cNvPicPr>
            <a:picLocks noChangeAspect="1"/>
          </p:cNvPicPr>
          <p:nvPr/>
        </p:nvPicPr>
        <p:blipFill rotWithShape="1">
          <a:blip r:embed="rId5">
            <a:extLst>
              <a:ext uri="{28A0092B-C50C-407E-A947-70E740481C1C}">
                <a14:useLocalDpi xmlns:a14="http://schemas.microsoft.com/office/drawing/2010/main" val="0"/>
              </a:ext>
            </a:extLst>
          </a:blip>
          <a:srcRect l="52692" t="4727" b="62360"/>
          <a:stretch/>
        </p:blipFill>
        <p:spPr>
          <a:xfrm>
            <a:off x="9882478" y="2469637"/>
            <a:ext cx="1926422" cy="1732100"/>
          </a:xfrm>
          <a:prstGeom prst="rect">
            <a:avLst/>
          </a:prstGeom>
        </p:spPr>
      </p:pic>
      <p:sp>
        <p:nvSpPr>
          <p:cNvPr id="27" name="Rectangle 26"/>
          <p:cNvSpPr/>
          <p:nvPr/>
        </p:nvSpPr>
        <p:spPr>
          <a:xfrm>
            <a:off x="297624" y="4609970"/>
            <a:ext cx="11053548" cy="1508105"/>
          </a:xfrm>
          <a:prstGeom prst="rect">
            <a:avLst/>
          </a:prstGeom>
        </p:spPr>
        <p:txBody>
          <a:bodyPr wrap="square">
            <a:spAutoFit/>
          </a:bodyPr>
          <a:lstStyle/>
          <a:p>
            <a:pPr>
              <a:spcBef>
                <a:spcPts val="600"/>
              </a:spcBef>
              <a:spcAft>
                <a:spcPts val="600"/>
              </a:spcAft>
            </a:pPr>
            <a:r>
              <a:rPr lang="en-US" dirty="0">
                <a:latin typeface="Avenir LT Std 35 Light" panose="020B0402020203020204" pitchFamily="34" charset="0"/>
              </a:rPr>
              <a:t>The singular “they” was added to the dictionary in 2018. </a:t>
            </a:r>
          </a:p>
          <a:p>
            <a:pPr>
              <a:spcBef>
                <a:spcPts val="600"/>
              </a:spcBef>
              <a:spcAft>
                <a:spcPts val="600"/>
              </a:spcAft>
            </a:pPr>
            <a:r>
              <a:rPr lang="en-US" dirty="0">
                <a:latin typeface="Avenir LT Std 35 Light" panose="020B0402020203020204" pitchFamily="34" charset="0"/>
              </a:rPr>
              <a:t>We unconsciously use it all the time in English.</a:t>
            </a:r>
          </a:p>
          <a:p>
            <a:pPr>
              <a:spcBef>
                <a:spcPts val="600"/>
              </a:spcBef>
              <a:spcAft>
                <a:spcPts val="600"/>
              </a:spcAft>
            </a:pPr>
            <a:r>
              <a:rPr lang="en-US" dirty="0">
                <a:latin typeface="Avenir LT Std 35 Light" panose="020B0402020203020204" pitchFamily="34" charset="0"/>
              </a:rPr>
              <a:t>For example, "Someone left their phone at the bar. I should get it back to them somehow. I'm sure they are looking for it."</a:t>
            </a:r>
          </a:p>
        </p:txBody>
      </p:sp>
      <p:sp>
        <p:nvSpPr>
          <p:cNvPr id="34" name="Rectangle 33"/>
          <p:cNvSpPr/>
          <p:nvPr/>
        </p:nvSpPr>
        <p:spPr>
          <a:xfrm>
            <a:off x="232893" y="695461"/>
            <a:ext cx="4572085" cy="307777"/>
          </a:xfrm>
          <a:prstGeom prst="rect">
            <a:avLst/>
          </a:prstGeom>
        </p:spPr>
        <p:txBody>
          <a:bodyPr wrap="none">
            <a:spAutoFit/>
          </a:bodyPr>
          <a:lstStyle/>
          <a:p>
            <a:pPr lvl="0">
              <a:defRPr/>
            </a:pPr>
            <a:r>
              <a:rPr lang="en-US" sz="1400" i="1">
                <a:latin typeface="Avenir LT Std 35 Light" panose="020B0402020203020204" pitchFamily="34" charset="0"/>
                <a:cs typeface="Arial"/>
              </a:rPr>
              <a:t>Click each image to learn about the common concerns.</a:t>
            </a:r>
          </a:p>
        </p:txBody>
      </p:sp>
      <p:sp>
        <p:nvSpPr>
          <p:cNvPr id="36" name="Isosceles Triangle 35"/>
          <p:cNvSpPr/>
          <p:nvPr/>
        </p:nvSpPr>
        <p:spPr>
          <a:xfrm rot="1741739" flipV="1">
            <a:off x="1796584" y="1932571"/>
            <a:ext cx="147917" cy="632012"/>
          </a:xfrm>
          <a:prstGeom prst="triangle">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38" name="Isosceles Triangle 37"/>
          <p:cNvSpPr/>
          <p:nvPr/>
        </p:nvSpPr>
        <p:spPr>
          <a:xfrm rot="1741739" flipV="1">
            <a:off x="4838800" y="1921173"/>
            <a:ext cx="147917" cy="632012"/>
          </a:xfrm>
          <a:prstGeom prst="triangle">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tx1"/>
              </a:solidFill>
              <a:latin typeface="Avenir LT Std 35 Light" panose="020B0402020203020204" pitchFamily="34" charset="0"/>
            </a:endParaRPr>
          </a:p>
        </p:txBody>
      </p:sp>
      <p:sp>
        <p:nvSpPr>
          <p:cNvPr id="44" name="Isosceles Triangle 43"/>
          <p:cNvSpPr/>
          <p:nvPr/>
        </p:nvSpPr>
        <p:spPr>
          <a:xfrm rot="1741739" flipV="1">
            <a:off x="7881016" y="1911471"/>
            <a:ext cx="147917" cy="632012"/>
          </a:xfrm>
          <a:prstGeom prst="triangle">
            <a:avLst/>
          </a:prstGeom>
          <a:solidFill>
            <a:srgbClr val="0078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bg1"/>
              </a:solidFill>
              <a:latin typeface="Avenir LT Std 35 Light" panose="020B0402020203020204" pitchFamily="34" charset="0"/>
            </a:endParaRPr>
          </a:p>
        </p:txBody>
      </p:sp>
      <p:sp>
        <p:nvSpPr>
          <p:cNvPr id="52" name="Isosceles Triangle 51"/>
          <p:cNvSpPr/>
          <p:nvPr/>
        </p:nvSpPr>
        <p:spPr>
          <a:xfrm rot="1741739" flipV="1">
            <a:off x="10923232" y="1901769"/>
            <a:ext cx="147917" cy="632012"/>
          </a:xfrm>
          <a:prstGeom prst="triangle">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tx1"/>
              </a:solidFill>
              <a:latin typeface="Avenir LT Std 35 Light" panose="020B0402020203020204" pitchFamily="34" charset="0"/>
            </a:endParaRPr>
          </a:p>
        </p:txBody>
      </p:sp>
      <p:sp>
        <p:nvSpPr>
          <p:cNvPr id="35" name="Rounded Rectangle 34"/>
          <p:cNvSpPr/>
          <p:nvPr/>
        </p:nvSpPr>
        <p:spPr>
          <a:xfrm>
            <a:off x="165658" y="1474307"/>
            <a:ext cx="2736759" cy="621867"/>
          </a:xfrm>
          <a:prstGeom prst="roundRect">
            <a:avLst>
              <a:gd name="adj" fmla="val 12342"/>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Avenir LT Std 35 Light" panose="020B0402020203020204" pitchFamily="34" charset="0"/>
              </a:rPr>
              <a:t>It’s just too hard to say. I don’t always get how to use it.</a:t>
            </a:r>
          </a:p>
        </p:txBody>
      </p:sp>
      <p:sp>
        <p:nvSpPr>
          <p:cNvPr id="37" name="Rounded Rectangle 36"/>
          <p:cNvSpPr/>
          <p:nvPr/>
        </p:nvSpPr>
        <p:spPr>
          <a:xfrm>
            <a:off x="3207874" y="1462909"/>
            <a:ext cx="2736759" cy="621867"/>
          </a:xfrm>
          <a:prstGeom prst="roundRect">
            <a:avLst>
              <a:gd name="adj" fmla="val 12342"/>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Avenir LT Std 35 Light" panose="020B0402020203020204" pitchFamily="34" charset="0"/>
              </a:rPr>
              <a:t>I preferred it when there were only two choices.</a:t>
            </a:r>
          </a:p>
        </p:txBody>
      </p:sp>
      <p:sp>
        <p:nvSpPr>
          <p:cNvPr id="40" name="Rounded Rectangle 39"/>
          <p:cNvSpPr/>
          <p:nvPr/>
        </p:nvSpPr>
        <p:spPr>
          <a:xfrm>
            <a:off x="6250090" y="1453207"/>
            <a:ext cx="2736759" cy="621867"/>
          </a:xfrm>
          <a:prstGeom prst="roundRect">
            <a:avLst>
              <a:gd name="adj" fmla="val 12342"/>
            </a:avLst>
          </a:prstGeom>
          <a:solidFill>
            <a:srgbClr val="0078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Avenir LT Std 35 Light" panose="020B0402020203020204" pitchFamily="34" charset="0"/>
              </a:rPr>
              <a:t>Singular “they” is not grammatically correct.</a:t>
            </a:r>
          </a:p>
        </p:txBody>
      </p:sp>
      <p:sp>
        <p:nvSpPr>
          <p:cNvPr id="47" name="Rounded Rectangle 46"/>
          <p:cNvSpPr/>
          <p:nvPr/>
        </p:nvSpPr>
        <p:spPr>
          <a:xfrm>
            <a:off x="9292306" y="1443505"/>
            <a:ext cx="2736759" cy="621867"/>
          </a:xfrm>
          <a:prstGeom prst="roundRect">
            <a:avLst>
              <a:gd name="adj" fmla="val 12342"/>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tx1"/>
                </a:solidFill>
                <a:latin typeface="Avenir LT Std 35 Light" panose="020B0402020203020204" pitchFamily="34" charset="0"/>
              </a:rPr>
              <a:t>How am I supposed to know what pronouns someone uses?</a:t>
            </a:r>
          </a:p>
        </p:txBody>
      </p:sp>
      <p:pic>
        <p:nvPicPr>
          <p:cNvPr id="23" name="Picture 22"/>
          <p:cNvPicPr>
            <a:picLocks noChangeAspect="1"/>
          </p:cNvPicPr>
          <p:nvPr/>
        </p:nvPicPr>
        <p:blipFill rotWithShape="1">
          <a:blip r:embed="rId6">
            <a:extLst>
              <a:ext uri="{28A0092B-C50C-407E-A947-70E740481C1C}">
                <a14:useLocalDpi xmlns:a14="http://schemas.microsoft.com/office/drawing/2010/main" val="0"/>
              </a:ext>
            </a:extLst>
          </a:blip>
          <a:srcRect l="26127" t="3511" r="33737" b="65470"/>
          <a:stretch/>
        </p:blipFill>
        <p:spPr>
          <a:xfrm>
            <a:off x="6744835" y="2451295"/>
            <a:ext cx="1747267" cy="1750442"/>
          </a:xfrm>
          <a:prstGeom prst="rect">
            <a:avLst/>
          </a:prstGeom>
        </p:spPr>
      </p:pic>
    </p:spTree>
    <p:extLst>
      <p:ext uri="{BB962C8B-B14F-4D97-AF65-F5344CB8AC3E}">
        <p14:creationId xmlns:p14="http://schemas.microsoft.com/office/powerpoint/2010/main" val="383701282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2F7FD296-FAA1-4E12-A64B-1053BEE73956}"/>
              </a:ext>
            </a:extLst>
          </p:cNvPr>
          <p:cNvSpPr/>
          <p:nvPr/>
        </p:nvSpPr>
        <p:spPr>
          <a:xfrm>
            <a:off x="0" y="1128316"/>
            <a:ext cx="12192000" cy="307342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US" sz="1350"/>
          </a:p>
        </p:txBody>
      </p:sp>
      <p:sp>
        <p:nvSpPr>
          <p:cNvPr id="54" name="Rectangle 53"/>
          <p:cNvSpPr/>
          <p:nvPr/>
        </p:nvSpPr>
        <p:spPr>
          <a:xfrm>
            <a:off x="9174461" y="1128316"/>
            <a:ext cx="2926080" cy="30734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itle 6"/>
          <p:cNvSpPr>
            <a:spLocks noGrp="1"/>
          </p:cNvSpPr>
          <p:nvPr>
            <p:ph type="title"/>
          </p:nvPr>
        </p:nvSpPr>
        <p:spPr/>
        <p:txBody>
          <a:bodyPr/>
          <a:lstStyle/>
          <a:p>
            <a:r>
              <a:rPr lang="en-IN"/>
              <a:t>Common Concerns</a:t>
            </a:r>
          </a:p>
        </p:txBody>
      </p:sp>
      <p:sp>
        <p:nvSpPr>
          <p:cNvPr id="19" name="TextBox 18">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15 of 33</a:t>
            </a:r>
          </a:p>
        </p:txBody>
      </p:sp>
      <p:sp>
        <p:nvSpPr>
          <p:cNvPr id="16" name="Rectangle 15">
            <a:extLst>
              <a:ext uri="{FF2B5EF4-FFF2-40B4-BE49-F238E27FC236}">
                <a16:creationId xmlns:a16="http://schemas.microsoft.com/office/drawing/2014/main" id="{2F7FD296-FAA1-4E12-A64B-1053BEE73956}"/>
              </a:ext>
            </a:extLst>
          </p:cNvPr>
          <p:cNvSpPr/>
          <p:nvPr/>
        </p:nvSpPr>
        <p:spPr>
          <a:xfrm>
            <a:off x="0" y="4283099"/>
            <a:ext cx="12192000" cy="2200393"/>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17" name="Rectangle 16">
            <a:extLst>
              <a:ext uri="{FF2B5EF4-FFF2-40B4-BE49-F238E27FC236}">
                <a16:creationId xmlns:a16="http://schemas.microsoft.com/office/drawing/2014/main" id="{2F7FD296-FAA1-4E12-A64B-1053BEE73956}"/>
              </a:ext>
            </a:extLst>
          </p:cNvPr>
          <p:cNvSpPr/>
          <p:nvPr/>
        </p:nvSpPr>
        <p:spPr>
          <a:xfrm>
            <a:off x="152400" y="4414165"/>
            <a:ext cx="11887200" cy="19169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pic>
        <p:nvPicPr>
          <p:cNvPr id="39" name="Picture 38"/>
          <p:cNvPicPr>
            <a:picLocks noChangeAspect="1"/>
          </p:cNvPicPr>
          <p:nvPr/>
        </p:nvPicPr>
        <p:blipFill rotWithShape="1">
          <a:blip r:embed="rId3">
            <a:grayscl/>
            <a:extLst>
              <a:ext uri="{28A0092B-C50C-407E-A947-70E740481C1C}">
                <a14:useLocalDpi xmlns:a14="http://schemas.microsoft.com/office/drawing/2010/main" val="0"/>
              </a:ext>
            </a:extLst>
          </a:blip>
          <a:srcRect l="21119" r="31528" b="63707"/>
          <a:stretch/>
        </p:blipFill>
        <p:spPr>
          <a:xfrm>
            <a:off x="563061" y="2185798"/>
            <a:ext cx="2032221" cy="2015939"/>
          </a:xfrm>
          <a:prstGeom prst="rect">
            <a:avLst/>
          </a:prstGeom>
        </p:spPr>
      </p:pic>
      <p:pic>
        <p:nvPicPr>
          <p:cNvPr id="41" name="Picture 40"/>
          <p:cNvPicPr>
            <a:picLocks noChangeAspect="1"/>
          </p:cNvPicPr>
          <p:nvPr/>
        </p:nvPicPr>
        <p:blipFill rotWithShape="1">
          <a:blip r:embed="rId4">
            <a:grayscl/>
            <a:extLst>
              <a:ext uri="{28A0092B-C50C-407E-A947-70E740481C1C}">
                <a14:useLocalDpi xmlns:a14="http://schemas.microsoft.com/office/drawing/2010/main" val="0"/>
              </a:ext>
            </a:extLst>
          </a:blip>
          <a:srcRect l="19673" t="5642" r="24733" b="63202"/>
          <a:stretch/>
        </p:blipFill>
        <p:spPr>
          <a:xfrm>
            <a:off x="3457287" y="2560774"/>
            <a:ext cx="2261717" cy="1640963"/>
          </a:xfrm>
          <a:prstGeom prst="rect">
            <a:avLst/>
          </a:prstGeom>
        </p:spPr>
      </p:pic>
      <p:pic>
        <p:nvPicPr>
          <p:cNvPr id="46" name="Picture 45"/>
          <p:cNvPicPr>
            <a:picLocks noChangeAspect="1"/>
          </p:cNvPicPr>
          <p:nvPr/>
        </p:nvPicPr>
        <p:blipFill rotWithShape="1">
          <a:blip r:embed="rId5">
            <a:extLst>
              <a:ext uri="{28A0092B-C50C-407E-A947-70E740481C1C}">
                <a14:useLocalDpi xmlns:a14="http://schemas.microsoft.com/office/drawing/2010/main" val="0"/>
              </a:ext>
            </a:extLst>
          </a:blip>
          <a:srcRect l="52692" t="4727" b="62360"/>
          <a:stretch/>
        </p:blipFill>
        <p:spPr>
          <a:xfrm>
            <a:off x="9882478" y="2469637"/>
            <a:ext cx="1926422" cy="1732100"/>
          </a:xfrm>
          <a:prstGeom prst="rect">
            <a:avLst/>
          </a:prstGeom>
        </p:spPr>
      </p:pic>
      <p:sp>
        <p:nvSpPr>
          <p:cNvPr id="27" name="Rectangle 26"/>
          <p:cNvSpPr/>
          <p:nvPr/>
        </p:nvSpPr>
        <p:spPr>
          <a:xfrm>
            <a:off x="297624" y="4609970"/>
            <a:ext cx="11053548" cy="1231106"/>
          </a:xfrm>
          <a:prstGeom prst="rect">
            <a:avLst/>
          </a:prstGeom>
        </p:spPr>
        <p:txBody>
          <a:bodyPr wrap="square">
            <a:spAutoFit/>
          </a:bodyPr>
          <a:lstStyle/>
          <a:p>
            <a:pPr>
              <a:spcBef>
                <a:spcPts val="600"/>
              </a:spcBef>
              <a:spcAft>
                <a:spcPts val="600"/>
              </a:spcAft>
            </a:pPr>
            <a:r>
              <a:rPr lang="en-US" dirty="0">
                <a:latin typeface="Avenir LT Std 35 Light" panose="020B0402020203020204" pitchFamily="34" charset="0"/>
              </a:rPr>
              <a:t>When you aren’t sure what pronouns to use, just ask! </a:t>
            </a:r>
          </a:p>
          <a:p>
            <a:pPr>
              <a:spcBef>
                <a:spcPts val="600"/>
              </a:spcBef>
              <a:spcAft>
                <a:spcPts val="600"/>
              </a:spcAft>
            </a:pPr>
            <a:r>
              <a:rPr lang="en-US" dirty="0">
                <a:latin typeface="Avenir LT Std 35 Light" panose="020B0402020203020204" pitchFamily="34" charset="0"/>
              </a:rPr>
              <a:t>The best way to ask is by first sharing your </a:t>
            </a:r>
            <a:r>
              <a:rPr lang="en-US" dirty="0" smtClean="0">
                <a:latin typeface="Avenir LT Std 35 Light" panose="020B0402020203020204" pitchFamily="34" charset="0"/>
              </a:rPr>
              <a:t>pronouns</a:t>
            </a:r>
            <a:r>
              <a:rPr lang="en-US" dirty="0">
                <a:solidFill>
                  <a:srgbClr val="FF0000"/>
                </a:solidFill>
                <a:latin typeface="Avenir LT Std 35 Light" panose="020B0402020203020204" pitchFamily="34" charset="0"/>
              </a:rPr>
              <a:t> </a:t>
            </a:r>
            <a:r>
              <a:rPr lang="en-US" dirty="0" smtClean="0">
                <a:latin typeface="Avenir LT Std 35 Light" panose="020B0402020203020204" pitchFamily="34" charset="0"/>
              </a:rPr>
              <a:t>and </a:t>
            </a:r>
            <a:r>
              <a:rPr lang="en-US" dirty="0">
                <a:latin typeface="Avenir LT Std 35 Light" panose="020B0402020203020204" pitchFamily="34" charset="0"/>
              </a:rPr>
              <a:t>then asking others. </a:t>
            </a:r>
          </a:p>
          <a:p>
            <a:pPr>
              <a:spcBef>
                <a:spcPts val="600"/>
              </a:spcBef>
              <a:spcAft>
                <a:spcPts val="600"/>
              </a:spcAft>
            </a:pPr>
            <a:r>
              <a:rPr lang="en-US" dirty="0">
                <a:latin typeface="Avenir LT Std 35 Light" panose="020B0402020203020204" pitchFamily="34" charset="0"/>
              </a:rPr>
              <a:t>If you’re unable to ask someone's pronouns privately, </a:t>
            </a:r>
            <a:r>
              <a:rPr lang="en-US" dirty="0" smtClean="0">
                <a:latin typeface="Avenir LT Std 35 Light" panose="020B0402020203020204" pitchFamily="34" charset="0"/>
              </a:rPr>
              <a:t>use </a:t>
            </a:r>
            <a:r>
              <a:rPr lang="en-US" dirty="0">
                <a:latin typeface="Avenir LT Std 35 Light" panose="020B0402020203020204" pitchFamily="34" charset="0"/>
              </a:rPr>
              <a:t>their name until you know for sure.  </a:t>
            </a:r>
          </a:p>
        </p:txBody>
      </p:sp>
      <p:sp>
        <p:nvSpPr>
          <p:cNvPr id="37" name="Rectangle 36"/>
          <p:cNvSpPr/>
          <p:nvPr/>
        </p:nvSpPr>
        <p:spPr>
          <a:xfrm>
            <a:off x="232893" y="695461"/>
            <a:ext cx="4572085" cy="307777"/>
          </a:xfrm>
          <a:prstGeom prst="rect">
            <a:avLst/>
          </a:prstGeom>
        </p:spPr>
        <p:txBody>
          <a:bodyPr wrap="none">
            <a:spAutoFit/>
          </a:bodyPr>
          <a:lstStyle/>
          <a:p>
            <a:pPr lvl="0">
              <a:defRPr/>
            </a:pPr>
            <a:r>
              <a:rPr lang="en-US" sz="1400" i="1">
                <a:latin typeface="Avenir LT Std 35 Light" panose="020B0402020203020204" pitchFamily="34" charset="0"/>
                <a:cs typeface="Arial"/>
              </a:rPr>
              <a:t>Click each image to learn about the common concerns.</a:t>
            </a:r>
          </a:p>
        </p:txBody>
      </p:sp>
      <p:sp>
        <p:nvSpPr>
          <p:cNvPr id="40" name="Isosceles Triangle 39"/>
          <p:cNvSpPr/>
          <p:nvPr/>
        </p:nvSpPr>
        <p:spPr>
          <a:xfrm rot="1741739" flipV="1">
            <a:off x="1796584" y="1932571"/>
            <a:ext cx="147917" cy="632012"/>
          </a:xfrm>
          <a:prstGeom prst="triangle">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43" name="Isosceles Triangle 42"/>
          <p:cNvSpPr/>
          <p:nvPr/>
        </p:nvSpPr>
        <p:spPr>
          <a:xfrm rot="1741739" flipV="1">
            <a:off x="4838800" y="1921173"/>
            <a:ext cx="147917" cy="632012"/>
          </a:xfrm>
          <a:prstGeom prst="triangle">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tx1"/>
              </a:solidFill>
              <a:latin typeface="Avenir LT Std 35 Light" panose="020B0402020203020204" pitchFamily="34" charset="0"/>
            </a:endParaRPr>
          </a:p>
        </p:txBody>
      </p:sp>
      <p:sp>
        <p:nvSpPr>
          <p:cNvPr id="47" name="Isosceles Triangle 46"/>
          <p:cNvSpPr/>
          <p:nvPr/>
        </p:nvSpPr>
        <p:spPr>
          <a:xfrm rot="1741739" flipV="1">
            <a:off x="7881016" y="1911471"/>
            <a:ext cx="147917" cy="632012"/>
          </a:xfrm>
          <a:prstGeom prst="triangle">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tx1"/>
              </a:solidFill>
              <a:latin typeface="Avenir LT Std 35 Light" panose="020B0402020203020204" pitchFamily="34" charset="0"/>
            </a:endParaRPr>
          </a:p>
        </p:txBody>
      </p:sp>
      <p:sp>
        <p:nvSpPr>
          <p:cNvPr id="53" name="Isosceles Triangle 52"/>
          <p:cNvSpPr/>
          <p:nvPr/>
        </p:nvSpPr>
        <p:spPr>
          <a:xfrm rot="1741739" flipV="1">
            <a:off x="10923232" y="1901769"/>
            <a:ext cx="147917" cy="632012"/>
          </a:xfrm>
          <a:prstGeom prst="triangle">
            <a:avLst/>
          </a:prstGeom>
          <a:solidFill>
            <a:srgbClr val="0078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400">
              <a:solidFill>
                <a:schemeClr val="tx1"/>
              </a:solidFill>
              <a:latin typeface="Avenir LT Std 35 Light" panose="020B0402020203020204" pitchFamily="34" charset="0"/>
            </a:endParaRPr>
          </a:p>
        </p:txBody>
      </p:sp>
      <p:sp>
        <p:nvSpPr>
          <p:cNvPr id="38" name="Rounded Rectangle 37"/>
          <p:cNvSpPr/>
          <p:nvPr/>
        </p:nvSpPr>
        <p:spPr>
          <a:xfrm>
            <a:off x="165658" y="1474307"/>
            <a:ext cx="2736759" cy="621867"/>
          </a:xfrm>
          <a:prstGeom prst="roundRect">
            <a:avLst>
              <a:gd name="adj" fmla="val 12342"/>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Avenir LT Std 35 Light" panose="020B0402020203020204" pitchFamily="34" charset="0"/>
              </a:rPr>
              <a:t>It’s just too hard to say. I don’t always get how to use it.</a:t>
            </a:r>
          </a:p>
        </p:txBody>
      </p:sp>
      <p:sp>
        <p:nvSpPr>
          <p:cNvPr id="42" name="Rounded Rectangle 41"/>
          <p:cNvSpPr/>
          <p:nvPr/>
        </p:nvSpPr>
        <p:spPr>
          <a:xfrm>
            <a:off x="3207874" y="1462909"/>
            <a:ext cx="2736759" cy="621867"/>
          </a:xfrm>
          <a:prstGeom prst="roundRect">
            <a:avLst>
              <a:gd name="adj" fmla="val 12342"/>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Avenir LT Std 35 Light" panose="020B0402020203020204" pitchFamily="34" charset="0"/>
              </a:rPr>
              <a:t>I preferred it when there were only two choices.</a:t>
            </a:r>
          </a:p>
        </p:txBody>
      </p:sp>
      <p:sp>
        <p:nvSpPr>
          <p:cNvPr id="44" name="Rounded Rectangle 43"/>
          <p:cNvSpPr/>
          <p:nvPr/>
        </p:nvSpPr>
        <p:spPr>
          <a:xfrm>
            <a:off x="6250090" y="1453207"/>
            <a:ext cx="2736759" cy="621867"/>
          </a:xfrm>
          <a:prstGeom prst="roundRect">
            <a:avLst>
              <a:gd name="adj" fmla="val 12342"/>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latin typeface="Avenir LT Std 35 Light" panose="020B0402020203020204" pitchFamily="34" charset="0"/>
              </a:rPr>
              <a:t>Singular “they” </a:t>
            </a:r>
            <a:r>
              <a:rPr lang="en-US" sz="1400" dirty="0">
                <a:solidFill>
                  <a:schemeClr val="tx1"/>
                </a:solidFill>
                <a:latin typeface="Avenir LT Std 35 Light" panose="020B0402020203020204" pitchFamily="34" charset="0"/>
              </a:rPr>
              <a:t>is not grammatically correct.</a:t>
            </a:r>
          </a:p>
        </p:txBody>
      </p:sp>
      <p:sp>
        <p:nvSpPr>
          <p:cNvPr id="52" name="Rounded Rectangle 51"/>
          <p:cNvSpPr/>
          <p:nvPr/>
        </p:nvSpPr>
        <p:spPr>
          <a:xfrm>
            <a:off x="9292306" y="1443505"/>
            <a:ext cx="2736759" cy="621867"/>
          </a:xfrm>
          <a:prstGeom prst="roundRect">
            <a:avLst>
              <a:gd name="adj" fmla="val 12342"/>
            </a:avLst>
          </a:prstGeom>
          <a:solidFill>
            <a:srgbClr val="0078C1"/>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400">
                <a:solidFill>
                  <a:schemeClr val="bg1"/>
                </a:solidFill>
                <a:latin typeface="Avenir LT Std 35 Light" panose="020B0402020203020204" pitchFamily="34" charset="0"/>
              </a:rPr>
              <a:t>How am I supposed to know what pronouns someone uses?</a:t>
            </a:r>
          </a:p>
        </p:txBody>
      </p:sp>
      <p:pic>
        <p:nvPicPr>
          <p:cNvPr id="24" name="Picture 23"/>
          <p:cNvPicPr>
            <a:picLocks noChangeAspect="1"/>
          </p:cNvPicPr>
          <p:nvPr/>
        </p:nvPicPr>
        <p:blipFill rotWithShape="1">
          <a:blip r:embed="rId6">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rcRect l="26127" t="3511" r="33737" b="65470"/>
          <a:stretch/>
        </p:blipFill>
        <p:spPr>
          <a:xfrm>
            <a:off x="6744835" y="2451295"/>
            <a:ext cx="1747267" cy="1750442"/>
          </a:xfrm>
          <a:prstGeom prst="rect">
            <a:avLst/>
          </a:prstGeom>
        </p:spPr>
      </p:pic>
      <p:sp>
        <p:nvSpPr>
          <p:cNvPr id="23" name="TextBox 22">
            <a:extLst>
              <a:ext uri="{FF2B5EF4-FFF2-40B4-BE49-F238E27FC236}">
                <a16:creationId xmlns:a16="http://schemas.microsoft.com/office/drawing/2014/main" id="{DBAF40DE-96C6-4376-90BC-E1C331DADB4F}"/>
              </a:ext>
            </a:extLst>
          </p:cNvPr>
          <p:cNvSpPr txBox="1"/>
          <p:nvPr/>
        </p:nvSpPr>
        <p:spPr>
          <a:xfrm>
            <a:off x="9754228" y="6550223"/>
            <a:ext cx="2437772" cy="307777"/>
          </a:xfrm>
          <a:prstGeom prst="rect">
            <a:avLst/>
          </a:prstGeom>
          <a:noFill/>
        </p:spPr>
        <p:txBody>
          <a:bodyPr wrap="square">
            <a:spAutoFit/>
          </a:bodyPr>
          <a:lstStyle/>
          <a:p>
            <a:pPr algn="r"/>
            <a:r>
              <a:rPr lang="en-IN" sz="1400" dirty="0">
                <a:latin typeface="Avenir LT Std 35 Light" panose="020B0402020203020204"/>
              </a:rPr>
              <a:t>Click </a:t>
            </a:r>
            <a:r>
              <a:rPr lang="en-IN" sz="1400" i="1" dirty="0">
                <a:latin typeface="Avenir LT Std 35 Light" panose="020B0402020203020204"/>
              </a:rPr>
              <a:t>NEXT</a:t>
            </a:r>
            <a:r>
              <a:rPr lang="en-IN" sz="1400" dirty="0">
                <a:latin typeface="Avenir LT Std 35 Light" panose="020B0402020203020204"/>
              </a:rPr>
              <a:t> to continue.</a:t>
            </a:r>
          </a:p>
        </p:txBody>
      </p:sp>
    </p:spTree>
    <p:extLst>
      <p:ext uri="{BB962C8B-B14F-4D97-AF65-F5344CB8AC3E}">
        <p14:creationId xmlns:p14="http://schemas.microsoft.com/office/powerpoint/2010/main" val="41496317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4814" b="14814"/>
          <a:stretch/>
        </p:blipFill>
        <p:spPr>
          <a:xfrm>
            <a:off x="0" y="1076503"/>
            <a:ext cx="12192000" cy="5362397"/>
          </a:xfrm>
          <a:prstGeom prst="rect">
            <a:avLst/>
          </a:prstGeom>
        </p:spPr>
      </p:pic>
      <p:sp>
        <p:nvSpPr>
          <p:cNvPr id="18" name="Rectangle 17">
            <a:extLst>
              <a:ext uri="{FF2B5EF4-FFF2-40B4-BE49-F238E27FC236}">
                <a16:creationId xmlns:a16="http://schemas.microsoft.com/office/drawing/2014/main" id="{39A40220-13E2-45B5-A724-BA93CB507CF5}"/>
              </a:ext>
            </a:extLst>
          </p:cNvPr>
          <p:cNvSpPr/>
          <p:nvPr/>
        </p:nvSpPr>
        <p:spPr>
          <a:xfrm>
            <a:off x="0" y="1076503"/>
            <a:ext cx="12192000" cy="5362397"/>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6E1CB027-8EED-44D8-8B4C-CC3DC0E191F8}"/>
              </a:ext>
            </a:extLst>
          </p:cNvPr>
          <p:cNvSpPr>
            <a:spLocks noGrp="1"/>
          </p:cNvSpPr>
          <p:nvPr>
            <p:ph type="title"/>
          </p:nvPr>
        </p:nvSpPr>
        <p:spPr/>
        <p:txBody>
          <a:bodyPr>
            <a:normAutofit/>
          </a:bodyPr>
          <a:lstStyle/>
          <a:p>
            <a:r>
              <a:rPr lang="en-US" dirty="0">
                <a:solidFill>
                  <a:srgbClr val="006BA7"/>
                </a:solidFill>
              </a:rPr>
              <a:t>Recalling Subtle Acts of Exclusion (SAE)</a:t>
            </a:r>
          </a:p>
        </p:txBody>
      </p:sp>
      <p:sp>
        <p:nvSpPr>
          <p:cNvPr id="34" name="TextBox 33">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16 of 33</a:t>
            </a:r>
          </a:p>
        </p:txBody>
      </p:sp>
      <p:sp>
        <p:nvSpPr>
          <p:cNvPr id="30" name="Rectangle 29">
            <a:extLst>
              <a:ext uri="{FF2B5EF4-FFF2-40B4-BE49-F238E27FC236}">
                <a16:creationId xmlns:a16="http://schemas.microsoft.com/office/drawing/2014/main" id="{C4393C10-D8C4-42D5-9CC5-60614AAB8584}"/>
              </a:ext>
            </a:extLst>
          </p:cNvPr>
          <p:cNvSpPr/>
          <p:nvPr/>
        </p:nvSpPr>
        <p:spPr>
          <a:xfrm>
            <a:off x="801006" y="2084845"/>
            <a:ext cx="3023976" cy="3345712"/>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121920" tIns="121920" rIns="121920" bIns="121920" numCol="1" spcCol="1270" rtlCol="0" anchor="ctr" anchorCtr="0">
            <a:noAutofit/>
          </a:bodyPr>
          <a:lstStyle/>
          <a:p>
            <a:pPr algn="ctr"/>
            <a:endParaRPr lang="en-US" sz="3200" b="1">
              <a:solidFill>
                <a:schemeClr val="bg1"/>
              </a:solidFill>
              <a:latin typeface="Avenir LT Std 65 Medium" panose="020B0803020203020204" pitchFamily="34" charset="0"/>
            </a:endParaRPr>
          </a:p>
        </p:txBody>
      </p:sp>
      <p:sp>
        <p:nvSpPr>
          <p:cNvPr id="31" name="TextBox 30">
            <a:extLst>
              <a:ext uri="{FF2B5EF4-FFF2-40B4-BE49-F238E27FC236}">
                <a16:creationId xmlns:a16="http://schemas.microsoft.com/office/drawing/2014/main" id="{CC234456-5ECD-428F-8C68-DD49508EFFA3}"/>
              </a:ext>
            </a:extLst>
          </p:cNvPr>
          <p:cNvSpPr txBox="1"/>
          <p:nvPr/>
        </p:nvSpPr>
        <p:spPr>
          <a:xfrm>
            <a:off x="1055837" y="2931515"/>
            <a:ext cx="2605846" cy="2215991"/>
          </a:xfrm>
          <a:prstGeom prst="rect">
            <a:avLst/>
          </a:prstGeom>
          <a:noFill/>
        </p:spPr>
        <p:txBody>
          <a:bodyPr wrap="square" lIns="91440" tIns="45720" rIns="91440" bIns="45720" rtlCol="0" anchor="t">
            <a:spAutoFit/>
          </a:bodyPr>
          <a:lstStyle/>
          <a:p>
            <a:r>
              <a:rPr lang="en-US" sz="2000">
                <a:latin typeface="Avenir LT Std 35 Light"/>
              </a:rPr>
              <a:t>It doesn't always feel subtle when it happens to you, but the subtlety makes it so that it keeps happening.</a:t>
            </a:r>
          </a:p>
          <a:p>
            <a:endParaRPr lang="en-US">
              <a:latin typeface="Avenir LT Std 35 Light"/>
            </a:endParaRPr>
          </a:p>
        </p:txBody>
      </p:sp>
      <p:sp>
        <p:nvSpPr>
          <p:cNvPr id="32" name="Arrow: Pentagon 8">
            <a:extLst>
              <a:ext uri="{FF2B5EF4-FFF2-40B4-BE49-F238E27FC236}">
                <a16:creationId xmlns:a16="http://schemas.microsoft.com/office/drawing/2014/main" id="{605D1344-6CEF-4100-953B-01E13BFDAED7}"/>
              </a:ext>
            </a:extLst>
          </p:cNvPr>
          <p:cNvSpPr/>
          <p:nvPr/>
        </p:nvSpPr>
        <p:spPr>
          <a:xfrm>
            <a:off x="801006" y="2117019"/>
            <a:ext cx="1599295" cy="527050"/>
          </a:xfrm>
          <a:prstGeom prst="homePlat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a:t>Subtle</a:t>
            </a:r>
          </a:p>
        </p:txBody>
      </p:sp>
      <p:sp>
        <p:nvSpPr>
          <p:cNvPr id="27" name="Rectangle 26">
            <a:extLst>
              <a:ext uri="{FF2B5EF4-FFF2-40B4-BE49-F238E27FC236}">
                <a16:creationId xmlns:a16="http://schemas.microsoft.com/office/drawing/2014/main" id="{27C790FF-7CD6-4FF1-8F74-9D0FC920A2F6}"/>
              </a:ext>
            </a:extLst>
          </p:cNvPr>
          <p:cNvSpPr/>
          <p:nvPr/>
        </p:nvSpPr>
        <p:spPr>
          <a:xfrm>
            <a:off x="4584014" y="2084845"/>
            <a:ext cx="3023976" cy="3345712"/>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121920" tIns="121920" rIns="121920" bIns="121920" numCol="1" spcCol="1270" rtlCol="0" anchor="ctr" anchorCtr="0">
            <a:noAutofit/>
          </a:bodyPr>
          <a:lstStyle/>
          <a:p>
            <a:pPr algn="ctr"/>
            <a:endParaRPr lang="en-US" sz="3200" b="1">
              <a:solidFill>
                <a:schemeClr val="bg1"/>
              </a:solidFill>
              <a:latin typeface="Avenir LT Std 65 Medium" panose="020B0803020203020204" pitchFamily="34" charset="0"/>
            </a:endParaRPr>
          </a:p>
        </p:txBody>
      </p:sp>
      <p:sp>
        <p:nvSpPr>
          <p:cNvPr id="28" name="TextBox 27">
            <a:extLst>
              <a:ext uri="{FF2B5EF4-FFF2-40B4-BE49-F238E27FC236}">
                <a16:creationId xmlns:a16="http://schemas.microsoft.com/office/drawing/2014/main" id="{21902F0B-D398-429E-8A42-A401DF6B75CA}"/>
              </a:ext>
            </a:extLst>
          </p:cNvPr>
          <p:cNvSpPr txBox="1"/>
          <p:nvPr/>
        </p:nvSpPr>
        <p:spPr>
          <a:xfrm>
            <a:off x="4827247" y="2931515"/>
            <a:ext cx="2738770" cy="1015663"/>
          </a:xfrm>
          <a:prstGeom prst="rect">
            <a:avLst/>
          </a:prstGeom>
          <a:noFill/>
        </p:spPr>
        <p:txBody>
          <a:bodyPr wrap="square" lIns="91440" tIns="45720" rIns="91440" bIns="45720" rtlCol="0" anchor="t">
            <a:spAutoFit/>
          </a:bodyPr>
          <a:lstStyle/>
          <a:p>
            <a:r>
              <a:rPr lang="en-US" sz="2000">
                <a:latin typeface="Avenir LT Std 35 Light"/>
              </a:rPr>
              <a:t>They are things people say and do, not just intentions. </a:t>
            </a:r>
          </a:p>
        </p:txBody>
      </p:sp>
      <p:sp>
        <p:nvSpPr>
          <p:cNvPr id="29" name="Arrow: Pentagon 31">
            <a:extLst>
              <a:ext uri="{FF2B5EF4-FFF2-40B4-BE49-F238E27FC236}">
                <a16:creationId xmlns:a16="http://schemas.microsoft.com/office/drawing/2014/main" id="{5F550EB4-1826-4857-A95D-B91487B84AB1}"/>
              </a:ext>
            </a:extLst>
          </p:cNvPr>
          <p:cNvSpPr/>
          <p:nvPr/>
        </p:nvSpPr>
        <p:spPr>
          <a:xfrm>
            <a:off x="4584001" y="2114964"/>
            <a:ext cx="1599295" cy="52705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a:t>Acts</a:t>
            </a:r>
          </a:p>
        </p:txBody>
      </p:sp>
      <p:sp>
        <p:nvSpPr>
          <p:cNvPr id="23" name="Rectangle 22">
            <a:extLst>
              <a:ext uri="{FF2B5EF4-FFF2-40B4-BE49-F238E27FC236}">
                <a16:creationId xmlns:a16="http://schemas.microsoft.com/office/drawing/2014/main" id="{F09632B3-B4E3-4064-916D-B890B6CC8D0F}"/>
              </a:ext>
            </a:extLst>
          </p:cNvPr>
          <p:cNvSpPr/>
          <p:nvPr/>
        </p:nvSpPr>
        <p:spPr>
          <a:xfrm>
            <a:off x="8367022" y="2084845"/>
            <a:ext cx="3023973" cy="3345712"/>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spcFirstLastPara="0" vert="horz" wrap="square" lIns="121920" tIns="121920" rIns="121920" bIns="121920" numCol="1" spcCol="1270" rtlCol="0" anchor="ctr" anchorCtr="0">
            <a:noAutofit/>
          </a:bodyPr>
          <a:lstStyle/>
          <a:p>
            <a:pPr algn="ctr"/>
            <a:endParaRPr lang="en-US" sz="3200" b="1">
              <a:solidFill>
                <a:schemeClr val="bg1"/>
              </a:solidFill>
              <a:latin typeface="Avenir LT Std 65 Medium" panose="020B0803020203020204" pitchFamily="34" charset="0"/>
            </a:endParaRPr>
          </a:p>
        </p:txBody>
      </p:sp>
      <p:sp>
        <p:nvSpPr>
          <p:cNvPr id="24" name="TextBox 23">
            <a:extLst>
              <a:ext uri="{FF2B5EF4-FFF2-40B4-BE49-F238E27FC236}">
                <a16:creationId xmlns:a16="http://schemas.microsoft.com/office/drawing/2014/main" id="{977DE04F-7D51-49C7-AB07-E6376B158D9E}"/>
              </a:ext>
            </a:extLst>
          </p:cNvPr>
          <p:cNvSpPr txBox="1"/>
          <p:nvPr/>
        </p:nvSpPr>
        <p:spPr>
          <a:xfrm>
            <a:off x="8610255" y="2931515"/>
            <a:ext cx="2537508" cy="1938992"/>
          </a:xfrm>
          <a:prstGeom prst="rect">
            <a:avLst/>
          </a:prstGeom>
          <a:noFill/>
        </p:spPr>
        <p:txBody>
          <a:bodyPr wrap="square" lIns="91440" tIns="45720" rIns="91440" bIns="45720" rtlCol="0" anchor="t">
            <a:spAutoFit/>
          </a:bodyPr>
          <a:lstStyle/>
          <a:p>
            <a:r>
              <a:rPr lang="en-US" sz="2000" dirty="0">
                <a:latin typeface="Avenir LT Std 35 Light"/>
              </a:rPr>
              <a:t>They create and perpetuate the exclusion of people from marginalized backgrounds and identities.</a:t>
            </a:r>
          </a:p>
        </p:txBody>
      </p:sp>
      <p:sp>
        <p:nvSpPr>
          <p:cNvPr id="25" name="Arrow: Pentagon 32">
            <a:extLst>
              <a:ext uri="{FF2B5EF4-FFF2-40B4-BE49-F238E27FC236}">
                <a16:creationId xmlns:a16="http://schemas.microsoft.com/office/drawing/2014/main" id="{0B09EDDF-D6A0-4B7F-BA3B-A1E5C830E30B}"/>
              </a:ext>
            </a:extLst>
          </p:cNvPr>
          <p:cNvSpPr/>
          <p:nvPr/>
        </p:nvSpPr>
        <p:spPr>
          <a:xfrm>
            <a:off x="8366996" y="2112909"/>
            <a:ext cx="1599295" cy="527050"/>
          </a:xfrm>
          <a:prstGeom prst="homePlat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a:t>Exclusion</a:t>
            </a:r>
          </a:p>
        </p:txBody>
      </p:sp>
      <p:sp>
        <p:nvSpPr>
          <p:cNvPr id="17" name="TextBox 16">
            <a:extLst>
              <a:ext uri="{FF2B5EF4-FFF2-40B4-BE49-F238E27FC236}">
                <a16:creationId xmlns:a16="http://schemas.microsoft.com/office/drawing/2014/main" id="{DBAF40DE-96C6-4376-90BC-E1C331DADB4F}"/>
              </a:ext>
            </a:extLst>
          </p:cNvPr>
          <p:cNvSpPr txBox="1"/>
          <p:nvPr/>
        </p:nvSpPr>
        <p:spPr>
          <a:xfrm>
            <a:off x="9754228" y="6550223"/>
            <a:ext cx="2437772" cy="307777"/>
          </a:xfrm>
          <a:prstGeom prst="rect">
            <a:avLst/>
          </a:prstGeom>
          <a:noFill/>
        </p:spPr>
        <p:txBody>
          <a:bodyPr wrap="square">
            <a:spAutoFit/>
          </a:bodyPr>
          <a:lstStyle/>
          <a:p>
            <a:pPr algn="r"/>
            <a:r>
              <a:rPr lang="en-IN" sz="1400" dirty="0">
                <a:latin typeface="Avenir LT Std 35 Light" panose="020B0402020203020204"/>
              </a:rPr>
              <a:t>Click </a:t>
            </a:r>
            <a:r>
              <a:rPr lang="en-IN" sz="1400" i="1" dirty="0">
                <a:latin typeface="Avenir LT Std 35 Light" panose="020B0402020203020204"/>
              </a:rPr>
              <a:t>NEXT</a:t>
            </a:r>
            <a:r>
              <a:rPr lang="en-IN" sz="1400" dirty="0">
                <a:latin typeface="Avenir LT Std 35 Light" panose="020B0402020203020204"/>
              </a:rPr>
              <a:t> to continue.</a:t>
            </a:r>
          </a:p>
        </p:txBody>
      </p:sp>
      <p:sp>
        <p:nvSpPr>
          <p:cNvPr id="16" name="Rectangle 15"/>
          <p:cNvSpPr/>
          <p:nvPr/>
        </p:nvSpPr>
        <p:spPr>
          <a:xfrm>
            <a:off x="12335774" y="182880"/>
            <a:ext cx="1559520" cy="139490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Update AS</a:t>
            </a:r>
            <a:endParaRPr lang="en-IN" dirty="0"/>
          </a:p>
        </p:txBody>
      </p:sp>
    </p:spTree>
    <p:extLst>
      <p:ext uri="{BB962C8B-B14F-4D97-AF65-F5344CB8AC3E}">
        <p14:creationId xmlns:p14="http://schemas.microsoft.com/office/powerpoint/2010/main" val="21754514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Taking Action: </a:t>
            </a:r>
            <a:r>
              <a:rPr lang="en-IN"/>
              <a:t>Build Empathy – Scenario 1 </a:t>
            </a:r>
          </a:p>
        </p:txBody>
      </p:sp>
      <p:sp>
        <p:nvSpPr>
          <p:cNvPr id="5" name="TextBox 4">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17 of 33</a:t>
            </a:r>
          </a:p>
        </p:txBody>
      </p:sp>
      <p:sp>
        <p:nvSpPr>
          <p:cNvPr id="6" name="Rectangle 5">
            <a:extLst>
              <a:ext uri="{FF2B5EF4-FFF2-40B4-BE49-F238E27FC236}">
                <a16:creationId xmlns:a16="http://schemas.microsoft.com/office/drawing/2014/main" id="{2F7FD296-FAA1-4E12-A64B-1053BEE73956}"/>
              </a:ext>
            </a:extLst>
          </p:cNvPr>
          <p:cNvSpPr/>
          <p:nvPr/>
        </p:nvSpPr>
        <p:spPr>
          <a:xfrm>
            <a:off x="6008914" y="2074716"/>
            <a:ext cx="6031977" cy="4408778"/>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US" sz="1350"/>
          </a:p>
        </p:txBody>
      </p:sp>
      <p:sp>
        <p:nvSpPr>
          <p:cNvPr id="7" name="Rectangle 6">
            <a:extLst>
              <a:ext uri="{FF2B5EF4-FFF2-40B4-BE49-F238E27FC236}">
                <a16:creationId xmlns:a16="http://schemas.microsoft.com/office/drawing/2014/main" id="{2F7FD296-FAA1-4E12-A64B-1053BEE73956}"/>
              </a:ext>
            </a:extLst>
          </p:cNvPr>
          <p:cNvSpPr/>
          <p:nvPr/>
        </p:nvSpPr>
        <p:spPr>
          <a:xfrm>
            <a:off x="6188530" y="2228850"/>
            <a:ext cx="5691566" cy="41044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8" name="Rectangle 7"/>
          <p:cNvSpPr/>
          <p:nvPr/>
        </p:nvSpPr>
        <p:spPr>
          <a:xfrm>
            <a:off x="10606535" y="5729552"/>
            <a:ext cx="1075267" cy="4478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a:latin typeface="Avenir LT Std 35 Light" panose="020B0402020203020204" pitchFamily="34" charset="0"/>
              </a:rPr>
              <a:t>CHECK</a:t>
            </a:r>
          </a:p>
        </p:txBody>
      </p:sp>
      <p:sp>
        <p:nvSpPr>
          <p:cNvPr id="14" name="Rectangle 13">
            <a:extLst>
              <a:ext uri="{FF2B5EF4-FFF2-40B4-BE49-F238E27FC236}">
                <a16:creationId xmlns:a16="http://schemas.microsoft.com/office/drawing/2014/main" id="{2F7FD296-FAA1-4E12-A64B-1053BEE73956}"/>
              </a:ext>
            </a:extLst>
          </p:cNvPr>
          <p:cNvSpPr/>
          <p:nvPr/>
        </p:nvSpPr>
        <p:spPr>
          <a:xfrm>
            <a:off x="6008914" y="736602"/>
            <a:ext cx="6033269" cy="12311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19" name="TextBox 18">
            <a:extLst>
              <a:ext uri="{FF2B5EF4-FFF2-40B4-BE49-F238E27FC236}">
                <a16:creationId xmlns:a16="http://schemas.microsoft.com/office/drawing/2014/main" id="{A1FB48D3-C702-4614-8CA7-F437FF2611F6}"/>
              </a:ext>
            </a:extLst>
          </p:cNvPr>
          <p:cNvSpPr txBox="1"/>
          <p:nvPr/>
        </p:nvSpPr>
        <p:spPr>
          <a:xfrm>
            <a:off x="6128347" y="844369"/>
            <a:ext cx="5722722" cy="1015663"/>
          </a:xfrm>
          <a:prstGeom prst="rect">
            <a:avLst/>
          </a:prstGeom>
          <a:noFill/>
        </p:spPr>
        <p:txBody>
          <a:bodyPr wrap="square" lIns="91440" tIns="45720" rIns="91440" bIns="45720" rtlCol="0" anchor="t">
            <a:spAutoFit/>
          </a:bodyPr>
          <a:lstStyle/>
          <a:p>
            <a:pPr>
              <a:spcAft>
                <a:spcPts val="1200"/>
              </a:spcAft>
            </a:pPr>
            <a:r>
              <a:rPr lang="en-US" dirty="0">
                <a:solidFill>
                  <a:schemeClr val="bg1"/>
                </a:solidFill>
                <a:latin typeface="Avenir LT Std 35 Light"/>
              </a:rPr>
              <a:t>How can Matthew’s colleagues help ensure this doesn’t keep happening? </a:t>
            </a:r>
            <a:endParaRPr lang="en-US" dirty="0">
              <a:solidFill>
                <a:schemeClr val="bg1"/>
              </a:solidFill>
              <a:latin typeface="Avenir LT Std 35 Light" panose="020B0402020203020204" pitchFamily="34" charset="0"/>
            </a:endParaRPr>
          </a:p>
          <a:p>
            <a:r>
              <a:rPr lang="en-US" sz="1400" i="1" dirty="0">
                <a:solidFill>
                  <a:schemeClr val="bg1"/>
                </a:solidFill>
                <a:latin typeface="Avenir LT Std 35 Light" panose="020B0402020203020204" pitchFamily="34" charset="0"/>
              </a:rPr>
              <a:t>Select the correct answer and click CHECK.</a:t>
            </a:r>
          </a:p>
        </p:txBody>
      </p:sp>
      <p:pic>
        <p:nvPicPr>
          <p:cNvPr id="15" name="Picture 14" descr="A picture containing person, person, suit, outdoor&#10;&#10;Description automatically generated">
            <a:extLst>
              <a:ext uri="{FF2B5EF4-FFF2-40B4-BE49-F238E27FC236}">
                <a16:creationId xmlns:a16="http://schemas.microsoft.com/office/drawing/2014/main" id="{27981356-60DA-4252-B668-F19D2EB871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21" t="2883" r="7765" b="20350"/>
          <a:stretch/>
        </p:blipFill>
        <p:spPr>
          <a:xfrm flipH="1">
            <a:off x="-3" y="736602"/>
            <a:ext cx="5848119" cy="3295072"/>
          </a:xfrm>
          <a:prstGeom prst="rect">
            <a:avLst/>
          </a:prstGeom>
        </p:spPr>
      </p:pic>
      <p:sp>
        <p:nvSpPr>
          <p:cNvPr id="18" name="Rectangle 17">
            <a:extLst>
              <a:ext uri="{FF2B5EF4-FFF2-40B4-BE49-F238E27FC236}">
                <a16:creationId xmlns:a16="http://schemas.microsoft.com/office/drawing/2014/main" id="{2F7FD296-FAA1-4E12-A64B-1053BEE73956}"/>
              </a:ext>
            </a:extLst>
          </p:cNvPr>
          <p:cNvSpPr/>
          <p:nvPr/>
        </p:nvSpPr>
        <p:spPr>
          <a:xfrm>
            <a:off x="0" y="3577389"/>
            <a:ext cx="5848119" cy="29061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228600" rIns="91440" bIns="45720" rtlCol="0" anchor="t"/>
          <a:lstStyle/>
          <a:p>
            <a:r>
              <a:rPr lang="en-US" sz="1600" dirty="0">
                <a:solidFill>
                  <a:schemeClr val="bg1"/>
                </a:solidFill>
                <a:latin typeface="Avenir LT Std 35 Light"/>
              </a:rPr>
              <a:t>When Matthew started his new job, it was around the holidays, and there were lots of parties taking place both virtual and in person. People would ask him if his girlfriend or wife would be attending. Every time this happened, his heart would pound, his palms would sweat, knowing he’d have to come out, again, to his coworkers. “I have a husband,” he’d say and watch various ranges of surprise take over their faces.</a:t>
            </a:r>
          </a:p>
        </p:txBody>
      </p:sp>
      <p:sp>
        <p:nvSpPr>
          <p:cNvPr id="17" name="Rectangle 16"/>
          <p:cNvSpPr/>
          <p:nvPr/>
        </p:nvSpPr>
        <p:spPr>
          <a:xfrm>
            <a:off x="7075484" y="2516255"/>
            <a:ext cx="4492400" cy="1733808"/>
          </a:xfrm>
          <a:prstGeom prst="rect">
            <a:avLst/>
          </a:prstGeom>
        </p:spPr>
        <p:txBody>
          <a:bodyPr wrap="square" lIns="91440" tIns="45720" rIns="91440" bIns="45720" anchor="t">
            <a:spAutoFit/>
          </a:bodyPr>
          <a:lstStyle/>
          <a:p>
            <a:pPr>
              <a:spcBef>
                <a:spcPts val="1000"/>
              </a:spcBef>
              <a:spcAft>
                <a:spcPts val="600"/>
              </a:spcAft>
            </a:pPr>
            <a:r>
              <a:rPr lang="en-US" sz="1600" dirty="0">
                <a:latin typeface="Avenir LT Std 35 Light"/>
                <a:cs typeface="Arial"/>
              </a:rPr>
              <a:t>They can have a policy to ask everyone's gender identity</a:t>
            </a:r>
          </a:p>
          <a:p>
            <a:pPr>
              <a:spcBef>
                <a:spcPts val="1000"/>
              </a:spcBef>
              <a:spcAft>
                <a:spcPts val="600"/>
              </a:spcAft>
            </a:pPr>
            <a:r>
              <a:rPr lang="en-US" sz="1600" dirty="0">
                <a:latin typeface="Avenir LT Std 35 Light"/>
                <a:cs typeface="Arial"/>
              </a:rPr>
              <a:t>They can make a point to always use </a:t>
            </a:r>
            <a:r>
              <a:rPr lang="en-US" sz="1600" dirty="0" smtClean="0">
                <a:latin typeface="Avenir LT Std 35 Light"/>
                <a:cs typeface="Arial"/>
              </a:rPr>
              <a:t>gender-neutral </a:t>
            </a:r>
            <a:r>
              <a:rPr lang="en-US" sz="1600" dirty="0">
                <a:latin typeface="Avenir LT Std 35 Light"/>
                <a:cs typeface="Arial"/>
              </a:rPr>
              <a:t>terms for significant others</a:t>
            </a:r>
          </a:p>
          <a:p>
            <a:pPr>
              <a:spcBef>
                <a:spcPts val="1000"/>
              </a:spcBef>
              <a:spcAft>
                <a:spcPts val="600"/>
              </a:spcAft>
            </a:pPr>
            <a:r>
              <a:rPr lang="en-US" sz="1600" dirty="0">
                <a:latin typeface="Avenir LT Std 35 Light"/>
                <a:cs typeface="Arial"/>
              </a:rPr>
              <a:t>They should ask </a:t>
            </a:r>
            <a:r>
              <a:rPr lang="en-US" sz="1600" dirty="0" smtClean="0">
                <a:latin typeface="Avenir LT Std 35 Light"/>
                <a:cs typeface="Arial"/>
              </a:rPr>
              <a:t>Matthew</a:t>
            </a:r>
            <a:r>
              <a:rPr lang="en-US" sz="1600" dirty="0">
                <a:latin typeface="Avenir LT Std 35 Light"/>
                <a:cs typeface="Arial"/>
              </a:rPr>
              <a:t> if he is straight or gay</a:t>
            </a:r>
          </a:p>
        </p:txBody>
      </p:sp>
      <p:sp>
        <p:nvSpPr>
          <p:cNvPr id="24" name="Oval 23"/>
          <p:cNvSpPr/>
          <p:nvPr/>
        </p:nvSpPr>
        <p:spPr>
          <a:xfrm>
            <a:off x="6695158" y="2562682"/>
            <a:ext cx="245961" cy="245961"/>
          </a:xfrm>
          <a:prstGeom prst="ellipse">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Oval 24"/>
          <p:cNvSpPr/>
          <p:nvPr/>
        </p:nvSpPr>
        <p:spPr>
          <a:xfrm>
            <a:off x="6694129" y="3265718"/>
            <a:ext cx="245961" cy="245961"/>
          </a:xfrm>
          <a:prstGeom prst="ellipse">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Oval 25"/>
          <p:cNvSpPr/>
          <p:nvPr/>
        </p:nvSpPr>
        <p:spPr>
          <a:xfrm>
            <a:off x="6693100" y="3976029"/>
            <a:ext cx="245961" cy="245961"/>
          </a:xfrm>
          <a:prstGeom prst="ellipse">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045052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7FD296-FAA1-4E12-A64B-1053BEE73956}"/>
              </a:ext>
            </a:extLst>
          </p:cNvPr>
          <p:cNvSpPr/>
          <p:nvPr/>
        </p:nvSpPr>
        <p:spPr>
          <a:xfrm>
            <a:off x="6008914" y="2074716"/>
            <a:ext cx="6031977" cy="4408778"/>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US" sz="1350"/>
          </a:p>
        </p:txBody>
      </p:sp>
      <p:sp>
        <p:nvSpPr>
          <p:cNvPr id="32" name="Rectangle 31">
            <a:extLst>
              <a:ext uri="{FF2B5EF4-FFF2-40B4-BE49-F238E27FC236}">
                <a16:creationId xmlns:a16="http://schemas.microsoft.com/office/drawing/2014/main" id="{2F7FD296-FAA1-4E12-A64B-1053BEE73956}"/>
              </a:ext>
            </a:extLst>
          </p:cNvPr>
          <p:cNvSpPr/>
          <p:nvPr/>
        </p:nvSpPr>
        <p:spPr>
          <a:xfrm>
            <a:off x="6188530" y="2228850"/>
            <a:ext cx="5691566" cy="41044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3" name="Title 2"/>
          <p:cNvSpPr>
            <a:spLocks noGrp="1"/>
          </p:cNvSpPr>
          <p:nvPr>
            <p:ph type="title"/>
          </p:nvPr>
        </p:nvSpPr>
        <p:spPr/>
        <p:txBody>
          <a:bodyPr/>
          <a:lstStyle/>
          <a:p>
            <a:r>
              <a:rPr lang="en-US"/>
              <a:t>Taking Action: </a:t>
            </a:r>
            <a:r>
              <a:rPr lang="en-IN"/>
              <a:t>Build Empathy – Scenario 1 </a:t>
            </a:r>
          </a:p>
        </p:txBody>
      </p:sp>
      <p:sp>
        <p:nvSpPr>
          <p:cNvPr id="5" name="TextBox 4">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17 of 33</a:t>
            </a:r>
          </a:p>
        </p:txBody>
      </p:sp>
      <p:sp>
        <p:nvSpPr>
          <p:cNvPr id="14" name="Rectangle 13">
            <a:extLst>
              <a:ext uri="{FF2B5EF4-FFF2-40B4-BE49-F238E27FC236}">
                <a16:creationId xmlns:a16="http://schemas.microsoft.com/office/drawing/2014/main" id="{2F7FD296-FAA1-4E12-A64B-1053BEE73956}"/>
              </a:ext>
            </a:extLst>
          </p:cNvPr>
          <p:cNvSpPr/>
          <p:nvPr/>
        </p:nvSpPr>
        <p:spPr>
          <a:xfrm>
            <a:off x="6008914" y="736602"/>
            <a:ext cx="6033269" cy="12311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19" name="TextBox 18">
            <a:extLst>
              <a:ext uri="{FF2B5EF4-FFF2-40B4-BE49-F238E27FC236}">
                <a16:creationId xmlns:a16="http://schemas.microsoft.com/office/drawing/2014/main" id="{A1FB48D3-C702-4614-8CA7-F437FF2611F6}"/>
              </a:ext>
            </a:extLst>
          </p:cNvPr>
          <p:cNvSpPr txBox="1"/>
          <p:nvPr/>
        </p:nvSpPr>
        <p:spPr>
          <a:xfrm>
            <a:off x="6128347" y="844369"/>
            <a:ext cx="5722722" cy="1015663"/>
          </a:xfrm>
          <a:prstGeom prst="rect">
            <a:avLst/>
          </a:prstGeom>
          <a:noFill/>
        </p:spPr>
        <p:txBody>
          <a:bodyPr wrap="square" rtlCol="0" anchor="t">
            <a:spAutoFit/>
          </a:bodyPr>
          <a:lstStyle/>
          <a:p>
            <a:pPr>
              <a:spcAft>
                <a:spcPts val="1200"/>
              </a:spcAft>
            </a:pPr>
            <a:r>
              <a:rPr lang="en-US" dirty="0">
                <a:solidFill>
                  <a:schemeClr val="bg1"/>
                </a:solidFill>
                <a:latin typeface="Avenir LT Std 35 Light"/>
              </a:rPr>
              <a:t>How can Matthew’s colleagues help ensure this doesn’t keep happening? </a:t>
            </a:r>
            <a:endParaRPr lang="en-US" dirty="0">
              <a:solidFill>
                <a:schemeClr val="bg1"/>
              </a:solidFill>
              <a:latin typeface="Avenir LT Std 35 Light" panose="020B0402020203020204" pitchFamily="34" charset="0"/>
            </a:endParaRPr>
          </a:p>
          <a:p>
            <a:r>
              <a:rPr lang="en-US" sz="1400" i="1" dirty="0">
                <a:solidFill>
                  <a:schemeClr val="bg1"/>
                </a:solidFill>
                <a:latin typeface="Avenir LT Std 35 Light" panose="020B0402020203020204" pitchFamily="34" charset="0"/>
              </a:rPr>
              <a:t>Select the correct answer and click CHECK.</a:t>
            </a:r>
          </a:p>
        </p:txBody>
      </p:sp>
      <p:sp>
        <p:nvSpPr>
          <p:cNvPr id="18" name="Rectangle 17"/>
          <p:cNvSpPr/>
          <p:nvPr/>
        </p:nvSpPr>
        <p:spPr>
          <a:xfrm>
            <a:off x="6489902" y="5215275"/>
            <a:ext cx="4700612" cy="830997"/>
          </a:xfrm>
          <a:prstGeom prst="rect">
            <a:avLst/>
          </a:prstGeom>
        </p:spPr>
        <p:txBody>
          <a:bodyPr wrap="square">
            <a:spAutoFit/>
          </a:bodyPr>
          <a:lstStyle/>
          <a:p>
            <a:pPr>
              <a:spcBef>
                <a:spcPts val="1000"/>
              </a:spcBef>
              <a:spcAft>
                <a:spcPts val="600"/>
              </a:spcAft>
            </a:pPr>
            <a:r>
              <a:rPr lang="en-US" sz="1600" b="1" dirty="0">
                <a:latin typeface="Avenir LT Std 35 Light" panose="020B0402020203020204" pitchFamily="34" charset="0"/>
                <a:cs typeface="Arial"/>
              </a:rPr>
              <a:t>Excellent! </a:t>
            </a:r>
            <a:r>
              <a:rPr lang="en-US" sz="1600" dirty="0">
                <a:latin typeface="Avenir LT Std 35 Light" panose="020B0402020203020204" pitchFamily="34" charset="0"/>
                <a:cs typeface="Arial"/>
              </a:rPr>
              <a:t>Matthew’s colleagues should use gender-neutral terms like “spouse” or “partner” to refer to his significant other.</a:t>
            </a:r>
          </a:p>
        </p:txBody>
      </p:sp>
      <p:pic>
        <p:nvPicPr>
          <p:cNvPr id="20" name="Picture 19" descr="A picture containing person, person, suit, outdoor&#10;&#10;Description automatically generated">
            <a:extLst>
              <a:ext uri="{FF2B5EF4-FFF2-40B4-BE49-F238E27FC236}">
                <a16:creationId xmlns:a16="http://schemas.microsoft.com/office/drawing/2014/main" id="{27981356-60DA-4252-B668-F19D2EB871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21" t="2883" r="7765" b="20350"/>
          <a:stretch/>
        </p:blipFill>
        <p:spPr>
          <a:xfrm flipH="1">
            <a:off x="-3" y="736602"/>
            <a:ext cx="5848119" cy="3295072"/>
          </a:xfrm>
          <a:prstGeom prst="rect">
            <a:avLst/>
          </a:prstGeom>
        </p:spPr>
      </p:pic>
      <p:sp>
        <p:nvSpPr>
          <p:cNvPr id="21" name="Rectangle 20">
            <a:extLst>
              <a:ext uri="{FF2B5EF4-FFF2-40B4-BE49-F238E27FC236}">
                <a16:creationId xmlns:a16="http://schemas.microsoft.com/office/drawing/2014/main" id="{2F7FD296-FAA1-4E12-A64B-1053BEE73956}"/>
              </a:ext>
            </a:extLst>
          </p:cNvPr>
          <p:cNvSpPr/>
          <p:nvPr/>
        </p:nvSpPr>
        <p:spPr>
          <a:xfrm>
            <a:off x="0" y="3577389"/>
            <a:ext cx="5848119" cy="29061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228600" rIns="91440" rtlCol="0" anchor="t"/>
          <a:lstStyle/>
          <a:p>
            <a:r>
              <a:rPr lang="en-US" sz="1600" dirty="0">
                <a:latin typeface="Avenir LT Std 35 Light" panose="020B0402020203020204" pitchFamily="34" charset="0"/>
              </a:rPr>
              <a:t>When Matthew started his new job, it was around the holidays, and there were lots of parties taking place both virtual and in person. People would ask him if his girlfriend or wife would be attending. Every time this happened, his heart would pound, his palms would sweat, knowing he’d have to come out, again, to his coworkers. “I have a husband,” he’d say and watch various ranges of surprise take over their faces.</a:t>
            </a:r>
          </a:p>
        </p:txBody>
      </p:sp>
      <p:sp>
        <p:nvSpPr>
          <p:cNvPr id="17" name="Rectangle 16"/>
          <p:cNvSpPr/>
          <p:nvPr/>
        </p:nvSpPr>
        <p:spPr>
          <a:xfrm>
            <a:off x="7075484" y="2516255"/>
            <a:ext cx="4492400" cy="1733808"/>
          </a:xfrm>
          <a:prstGeom prst="rect">
            <a:avLst/>
          </a:prstGeom>
        </p:spPr>
        <p:txBody>
          <a:bodyPr wrap="square">
            <a:spAutoFit/>
          </a:bodyPr>
          <a:lstStyle/>
          <a:p>
            <a:pPr>
              <a:spcBef>
                <a:spcPts val="1000"/>
              </a:spcBef>
              <a:spcAft>
                <a:spcPts val="600"/>
              </a:spcAft>
            </a:pPr>
            <a:r>
              <a:rPr lang="en-US" sz="1600" dirty="0">
                <a:latin typeface="Avenir LT Std 35 Light"/>
                <a:cs typeface="Arial"/>
              </a:rPr>
              <a:t>They can have a policy to ask everyone's gender identity</a:t>
            </a:r>
          </a:p>
          <a:p>
            <a:pPr>
              <a:spcBef>
                <a:spcPts val="1000"/>
              </a:spcBef>
              <a:spcAft>
                <a:spcPts val="600"/>
              </a:spcAft>
            </a:pPr>
            <a:r>
              <a:rPr lang="en-US" sz="1600" dirty="0">
                <a:latin typeface="Avenir LT Std 35 Light"/>
                <a:cs typeface="Arial"/>
              </a:rPr>
              <a:t>They can make a point to always use gender-neutral terms for significant others</a:t>
            </a:r>
          </a:p>
          <a:p>
            <a:pPr>
              <a:spcBef>
                <a:spcPts val="1000"/>
              </a:spcBef>
              <a:spcAft>
                <a:spcPts val="600"/>
              </a:spcAft>
            </a:pPr>
            <a:r>
              <a:rPr lang="en-US" sz="1600" dirty="0">
                <a:latin typeface="Avenir LT Std 35 Light"/>
                <a:cs typeface="Arial"/>
              </a:rPr>
              <a:t>They should ask </a:t>
            </a:r>
            <a:r>
              <a:rPr lang="en-US" sz="1600" dirty="0" smtClean="0">
                <a:latin typeface="Avenir LT Std 35 Light"/>
                <a:cs typeface="Arial"/>
              </a:rPr>
              <a:t>Matthew</a:t>
            </a:r>
            <a:r>
              <a:rPr lang="en-US" sz="1600" dirty="0">
                <a:latin typeface="Avenir LT Std 35 Light"/>
                <a:cs typeface="Arial"/>
              </a:rPr>
              <a:t> if he is straight or gay</a:t>
            </a:r>
          </a:p>
        </p:txBody>
      </p:sp>
      <p:sp>
        <p:nvSpPr>
          <p:cNvPr id="23" name="Graphic 3" descr="Checkmark">
            <a:extLst>
              <a:ext uri="{FF2B5EF4-FFF2-40B4-BE49-F238E27FC236}">
                <a16:creationId xmlns:a16="http://schemas.microsoft.com/office/drawing/2014/main" id="{9235DD3A-2F1E-4D02-8D43-BA56C794F608}"/>
              </a:ext>
            </a:extLst>
          </p:cNvPr>
          <p:cNvSpPr>
            <a:spLocks noChangeAspect="1"/>
          </p:cNvSpPr>
          <p:nvPr/>
        </p:nvSpPr>
        <p:spPr>
          <a:xfrm>
            <a:off x="6350488" y="3298979"/>
            <a:ext cx="253833" cy="176579"/>
          </a:xfrm>
          <a:custGeom>
            <a:avLst/>
            <a:gdLst>
              <a:gd name="connsiteX0" fmla="*/ 281432 w 307138"/>
              <a:gd name="connsiteY0" fmla="*/ 0 h 213661"/>
              <a:gd name="connsiteX1" fmla="*/ 110503 w 307138"/>
              <a:gd name="connsiteY1" fmla="*/ 161581 h 213661"/>
              <a:gd name="connsiteX2" fmla="*/ 28377 w 307138"/>
              <a:gd name="connsiteY2" fmla="*/ 77452 h 213661"/>
              <a:gd name="connsiteX3" fmla="*/ 0 w 307138"/>
              <a:gd name="connsiteY3" fmla="*/ 104494 h 213661"/>
              <a:gd name="connsiteX4" fmla="*/ 109168 w 307138"/>
              <a:gd name="connsiteY4" fmla="*/ 216666 h 213661"/>
              <a:gd name="connsiteX5" fmla="*/ 137878 w 307138"/>
              <a:gd name="connsiteY5" fmla="*/ 189958 h 213661"/>
              <a:gd name="connsiteX6" fmla="*/ 308474 w 307138"/>
              <a:gd name="connsiteY6" fmla="*/ 28043 h 21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138" h="213661">
                <a:moveTo>
                  <a:pt x="281432" y="0"/>
                </a:moveTo>
                <a:lnTo>
                  <a:pt x="110503" y="161581"/>
                </a:lnTo>
                <a:lnTo>
                  <a:pt x="28377" y="77452"/>
                </a:lnTo>
                <a:lnTo>
                  <a:pt x="0" y="104494"/>
                </a:lnTo>
                <a:lnTo>
                  <a:pt x="109168" y="216666"/>
                </a:lnTo>
                <a:lnTo>
                  <a:pt x="137878" y="189958"/>
                </a:lnTo>
                <a:lnTo>
                  <a:pt x="308474" y="28043"/>
                </a:lnTo>
                <a:close/>
              </a:path>
            </a:pathLst>
          </a:custGeom>
          <a:solidFill>
            <a:schemeClr val="accent4"/>
          </a:solidFill>
          <a:ln w="3274" cap="flat">
            <a:noFill/>
            <a:prstDash val="solid"/>
            <a:miter/>
          </a:ln>
        </p:spPr>
        <p:txBody>
          <a:bodyPr rtlCol="0" anchor="ctr"/>
          <a:lstStyle/>
          <a:p>
            <a:endParaRPr lang="en-IN"/>
          </a:p>
        </p:txBody>
      </p:sp>
      <p:sp>
        <p:nvSpPr>
          <p:cNvPr id="28" name="Oval 27"/>
          <p:cNvSpPr/>
          <p:nvPr/>
        </p:nvSpPr>
        <p:spPr>
          <a:xfrm>
            <a:off x="6695158" y="2562682"/>
            <a:ext cx="245961" cy="245961"/>
          </a:xfrm>
          <a:prstGeom prst="ellipse">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p:cNvSpPr/>
          <p:nvPr/>
        </p:nvSpPr>
        <p:spPr>
          <a:xfrm>
            <a:off x="6694129" y="3265718"/>
            <a:ext cx="245961" cy="245961"/>
          </a:xfrm>
          <a:prstGeom prst="ellipse">
            <a:avLst/>
          </a:prstGeom>
          <a:gradFill flip="none" rotWithShape="1">
            <a:gsLst>
              <a:gs pos="37000">
                <a:schemeClr val="tx2"/>
              </a:gs>
              <a:gs pos="37000">
                <a:schemeClr val="tx2">
                  <a:tint val="66000"/>
                  <a:satMod val="160000"/>
                </a:schemeClr>
              </a:gs>
              <a:gs pos="37000">
                <a:schemeClr val="bg1"/>
              </a:gs>
            </a:gsLst>
            <a:path path="circle">
              <a:fillToRect l="50000" t="50000" r="50000" b="50000"/>
            </a:path>
            <a:tileRect/>
          </a:gra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p:cNvSpPr/>
          <p:nvPr/>
        </p:nvSpPr>
        <p:spPr>
          <a:xfrm>
            <a:off x="6693100" y="3976029"/>
            <a:ext cx="245961" cy="245961"/>
          </a:xfrm>
          <a:prstGeom prst="ellipse">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DBAF40DE-96C6-4376-90BC-E1C331DADB4F}"/>
              </a:ext>
            </a:extLst>
          </p:cNvPr>
          <p:cNvSpPr txBox="1"/>
          <p:nvPr/>
        </p:nvSpPr>
        <p:spPr>
          <a:xfrm>
            <a:off x="9754228" y="6550223"/>
            <a:ext cx="2437772" cy="307777"/>
          </a:xfrm>
          <a:prstGeom prst="rect">
            <a:avLst/>
          </a:prstGeom>
          <a:noFill/>
        </p:spPr>
        <p:txBody>
          <a:bodyPr wrap="square">
            <a:spAutoFit/>
          </a:bodyPr>
          <a:lstStyle/>
          <a:p>
            <a:pPr algn="r"/>
            <a:r>
              <a:rPr lang="en-IN" sz="1400" dirty="0">
                <a:latin typeface="Avenir LT Std 35 Light" panose="020B0402020203020204"/>
              </a:rPr>
              <a:t>Click </a:t>
            </a:r>
            <a:r>
              <a:rPr lang="en-IN" sz="1400" i="1" dirty="0">
                <a:latin typeface="Avenir LT Std 35 Light" panose="020B0402020203020204"/>
              </a:rPr>
              <a:t>NEXT</a:t>
            </a:r>
            <a:r>
              <a:rPr lang="en-IN" sz="1400" dirty="0">
                <a:latin typeface="Avenir LT Std 35 Light" panose="020B0402020203020204"/>
              </a:rPr>
              <a:t> to continue.</a:t>
            </a:r>
          </a:p>
        </p:txBody>
      </p:sp>
      <p:sp>
        <p:nvSpPr>
          <p:cNvPr id="22" name="Rectangle 21"/>
          <p:cNvSpPr/>
          <p:nvPr/>
        </p:nvSpPr>
        <p:spPr>
          <a:xfrm>
            <a:off x="12335774" y="182880"/>
            <a:ext cx="1559520" cy="139490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Added AS</a:t>
            </a:r>
            <a:endParaRPr lang="en-IN" dirty="0"/>
          </a:p>
        </p:txBody>
      </p:sp>
    </p:spTree>
    <p:extLst>
      <p:ext uri="{BB962C8B-B14F-4D97-AF65-F5344CB8AC3E}">
        <p14:creationId xmlns:p14="http://schemas.microsoft.com/office/powerpoint/2010/main" val="5176191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picture containing person, person, suit, outdoor&#10;&#10;Description automatically generated">
            <a:extLst>
              <a:ext uri="{FF2B5EF4-FFF2-40B4-BE49-F238E27FC236}">
                <a16:creationId xmlns:a16="http://schemas.microsoft.com/office/drawing/2014/main" id="{27981356-60DA-4252-B668-F19D2EB871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421" t="2883" r="7765" b="20350"/>
          <a:stretch/>
        </p:blipFill>
        <p:spPr>
          <a:xfrm flipH="1">
            <a:off x="-3" y="736602"/>
            <a:ext cx="5848119" cy="3295072"/>
          </a:xfrm>
          <a:prstGeom prst="rect">
            <a:avLst/>
          </a:prstGeom>
        </p:spPr>
      </p:pic>
      <p:sp>
        <p:nvSpPr>
          <p:cNvPr id="18" name="Rectangle 17">
            <a:extLst>
              <a:ext uri="{FF2B5EF4-FFF2-40B4-BE49-F238E27FC236}">
                <a16:creationId xmlns:a16="http://schemas.microsoft.com/office/drawing/2014/main" id="{2F7FD296-FAA1-4E12-A64B-1053BEE73956}"/>
              </a:ext>
            </a:extLst>
          </p:cNvPr>
          <p:cNvSpPr/>
          <p:nvPr/>
        </p:nvSpPr>
        <p:spPr>
          <a:xfrm>
            <a:off x="0" y="3577389"/>
            <a:ext cx="5848119" cy="29061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228600" rIns="91440" rtlCol="0" anchor="t"/>
          <a:lstStyle/>
          <a:p>
            <a:r>
              <a:rPr lang="en-US" sz="1600" dirty="0">
                <a:latin typeface="Avenir LT Std 35 Light" panose="020B0402020203020204" pitchFamily="34" charset="0"/>
              </a:rPr>
              <a:t>When Matthew started his new job, it was around the holidays, and there were lots of parties taking place both virtual and in person. People would ask him if his girlfriend or wife would be attending. Every time this happened, his heart would pound, his palms would sweat, knowing he’d have to come out, again, to his coworkers. “I have a husband,” he’d say and watch various ranges of surprise take over their faces.</a:t>
            </a:r>
          </a:p>
        </p:txBody>
      </p:sp>
      <p:sp>
        <p:nvSpPr>
          <p:cNvPr id="3" name="Title 2"/>
          <p:cNvSpPr>
            <a:spLocks noGrp="1"/>
          </p:cNvSpPr>
          <p:nvPr>
            <p:ph type="title"/>
          </p:nvPr>
        </p:nvSpPr>
        <p:spPr/>
        <p:txBody>
          <a:bodyPr/>
          <a:lstStyle/>
          <a:p>
            <a:r>
              <a:rPr lang="en-US"/>
              <a:t>Taking Action: </a:t>
            </a:r>
            <a:r>
              <a:rPr lang="en-IN"/>
              <a:t>Build Empathy – Scenario 1 </a:t>
            </a:r>
          </a:p>
        </p:txBody>
      </p:sp>
      <p:sp>
        <p:nvSpPr>
          <p:cNvPr id="5" name="TextBox 4">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17 of 33</a:t>
            </a:r>
          </a:p>
        </p:txBody>
      </p:sp>
      <p:sp>
        <p:nvSpPr>
          <p:cNvPr id="6" name="Rectangle 5">
            <a:extLst>
              <a:ext uri="{FF2B5EF4-FFF2-40B4-BE49-F238E27FC236}">
                <a16:creationId xmlns:a16="http://schemas.microsoft.com/office/drawing/2014/main" id="{2F7FD296-FAA1-4E12-A64B-1053BEE73956}"/>
              </a:ext>
            </a:extLst>
          </p:cNvPr>
          <p:cNvSpPr/>
          <p:nvPr/>
        </p:nvSpPr>
        <p:spPr>
          <a:xfrm>
            <a:off x="6008914" y="2074716"/>
            <a:ext cx="6031977" cy="4408778"/>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US" sz="1350"/>
          </a:p>
        </p:txBody>
      </p:sp>
      <p:sp>
        <p:nvSpPr>
          <p:cNvPr id="7" name="Rectangle 6">
            <a:extLst>
              <a:ext uri="{FF2B5EF4-FFF2-40B4-BE49-F238E27FC236}">
                <a16:creationId xmlns:a16="http://schemas.microsoft.com/office/drawing/2014/main" id="{2F7FD296-FAA1-4E12-A64B-1053BEE73956}"/>
              </a:ext>
            </a:extLst>
          </p:cNvPr>
          <p:cNvSpPr/>
          <p:nvPr/>
        </p:nvSpPr>
        <p:spPr>
          <a:xfrm>
            <a:off x="6188530" y="2228850"/>
            <a:ext cx="5691566" cy="41044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14" name="Rectangle 13">
            <a:extLst>
              <a:ext uri="{FF2B5EF4-FFF2-40B4-BE49-F238E27FC236}">
                <a16:creationId xmlns:a16="http://schemas.microsoft.com/office/drawing/2014/main" id="{2F7FD296-FAA1-4E12-A64B-1053BEE73956}"/>
              </a:ext>
            </a:extLst>
          </p:cNvPr>
          <p:cNvSpPr/>
          <p:nvPr/>
        </p:nvSpPr>
        <p:spPr>
          <a:xfrm>
            <a:off x="6008914" y="736602"/>
            <a:ext cx="6033269" cy="12311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19" name="TextBox 18">
            <a:extLst>
              <a:ext uri="{FF2B5EF4-FFF2-40B4-BE49-F238E27FC236}">
                <a16:creationId xmlns:a16="http://schemas.microsoft.com/office/drawing/2014/main" id="{A1FB48D3-C702-4614-8CA7-F437FF2611F6}"/>
              </a:ext>
            </a:extLst>
          </p:cNvPr>
          <p:cNvSpPr txBox="1"/>
          <p:nvPr/>
        </p:nvSpPr>
        <p:spPr>
          <a:xfrm>
            <a:off x="6128347" y="844369"/>
            <a:ext cx="5722722" cy="1015663"/>
          </a:xfrm>
          <a:prstGeom prst="rect">
            <a:avLst/>
          </a:prstGeom>
          <a:noFill/>
        </p:spPr>
        <p:txBody>
          <a:bodyPr wrap="square" rtlCol="0" anchor="t">
            <a:spAutoFit/>
          </a:bodyPr>
          <a:lstStyle/>
          <a:p>
            <a:pPr>
              <a:spcAft>
                <a:spcPts val="1200"/>
              </a:spcAft>
            </a:pPr>
            <a:r>
              <a:rPr lang="en-US" dirty="0">
                <a:solidFill>
                  <a:schemeClr val="bg1"/>
                </a:solidFill>
                <a:latin typeface="Avenir LT Std 35 Light"/>
              </a:rPr>
              <a:t>How can Matthew’s colleagues help ensure this doesn’t keep happening? </a:t>
            </a:r>
            <a:endParaRPr lang="en-US" dirty="0">
              <a:solidFill>
                <a:schemeClr val="bg1"/>
              </a:solidFill>
              <a:latin typeface="Avenir LT Std 35 Light" panose="020B0402020203020204" pitchFamily="34" charset="0"/>
            </a:endParaRPr>
          </a:p>
          <a:p>
            <a:r>
              <a:rPr lang="en-US" sz="1400" i="1" dirty="0">
                <a:solidFill>
                  <a:schemeClr val="bg1"/>
                </a:solidFill>
                <a:latin typeface="Avenir LT Std 35 Light" panose="020B0402020203020204" pitchFamily="34" charset="0"/>
              </a:rPr>
              <a:t>Select the correct answer and click CHECK.</a:t>
            </a:r>
          </a:p>
        </p:txBody>
      </p:sp>
      <p:sp>
        <p:nvSpPr>
          <p:cNvPr id="24" name="Rectangle 23"/>
          <p:cNvSpPr/>
          <p:nvPr/>
        </p:nvSpPr>
        <p:spPr>
          <a:xfrm>
            <a:off x="6489902" y="5215275"/>
            <a:ext cx="4802212" cy="830997"/>
          </a:xfrm>
          <a:prstGeom prst="rect">
            <a:avLst/>
          </a:prstGeom>
        </p:spPr>
        <p:txBody>
          <a:bodyPr wrap="square">
            <a:spAutoFit/>
          </a:bodyPr>
          <a:lstStyle/>
          <a:p>
            <a:pPr>
              <a:spcBef>
                <a:spcPts val="1000"/>
              </a:spcBef>
              <a:spcAft>
                <a:spcPts val="600"/>
              </a:spcAft>
            </a:pPr>
            <a:r>
              <a:rPr lang="en-US" sz="1600" b="1" dirty="0">
                <a:latin typeface="Avenir LT Std 35 Light" panose="020B0402020203020204" pitchFamily="34" charset="0"/>
                <a:cs typeface="Arial"/>
              </a:rPr>
              <a:t>Not quite. </a:t>
            </a:r>
            <a:r>
              <a:rPr lang="en-US" sz="1600" dirty="0">
                <a:latin typeface="Avenir LT Std 35 Light" panose="020B0402020203020204" pitchFamily="34" charset="0"/>
                <a:cs typeface="Arial"/>
              </a:rPr>
              <a:t>Matthew’s colleagues should use gender-neutral terms like “spouse” or” partner” to refer to his significant other.</a:t>
            </a:r>
          </a:p>
        </p:txBody>
      </p:sp>
      <p:sp>
        <p:nvSpPr>
          <p:cNvPr id="22" name="Rectangle 21"/>
          <p:cNvSpPr/>
          <p:nvPr/>
        </p:nvSpPr>
        <p:spPr>
          <a:xfrm>
            <a:off x="7075484" y="2516255"/>
            <a:ext cx="4492400" cy="1733808"/>
          </a:xfrm>
          <a:prstGeom prst="rect">
            <a:avLst/>
          </a:prstGeom>
        </p:spPr>
        <p:txBody>
          <a:bodyPr wrap="square">
            <a:spAutoFit/>
          </a:bodyPr>
          <a:lstStyle/>
          <a:p>
            <a:pPr>
              <a:spcBef>
                <a:spcPts val="1000"/>
              </a:spcBef>
              <a:spcAft>
                <a:spcPts val="600"/>
              </a:spcAft>
            </a:pPr>
            <a:r>
              <a:rPr lang="en-US" sz="1600" dirty="0">
                <a:latin typeface="Avenir LT Std 35 Light"/>
                <a:cs typeface="Arial"/>
              </a:rPr>
              <a:t>They can have a policy to ask everyone's gender identity</a:t>
            </a:r>
          </a:p>
          <a:p>
            <a:pPr>
              <a:spcBef>
                <a:spcPts val="1000"/>
              </a:spcBef>
              <a:spcAft>
                <a:spcPts val="600"/>
              </a:spcAft>
            </a:pPr>
            <a:r>
              <a:rPr lang="en-US" sz="1600" dirty="0">
                <a:latin typeface="Avenir LT Std 35 Light"/>
                <a:cs typeface="Arial"/>
              </a:rPr>
              <a:t>They can make a point to always use gender-neutral terms for significant others</a:t>
            </a:r>
          </a:p>
          <a:p>
            <a:pPr>
              <a:spcBef>
                <a:spcPts val="1000"/>
              </a:spcBef>
              <a:spcAft>
                <a:spcPts val="600"/>
              </a:spcAft>
            </a:pPr>
            <a:r>
              <a:rPr lang="en-US" sz="1600" dirty="0">
                <a:latin typeface="Avenir LT Std 35 Light"/>
                <a:cs typeface="Arial"/>
              </a:rPr>
              <a:t>They should ask </a:t>
            </a:r>
            <a:r>
              <a:rPr lang="en-US" sz="1600" dirty="0" smtClean="0">
                <a:latin typeface="Avenir LT Std 35 Light"/>
                <a:cs typeface="Arial"/>
              </a:rPr>
              <a:t>Matthew</a:t>
            </a:r>
            <a:r>
              <a:rPr lang="en-US" sz="1600" dirty="0">
                <a:latin typeface="Avenir LT Std 35 Light"/>
                <a:cs typeface="Arial"/>
              </a:rPr>
              <a:t> if he is straight or gay</a:t>
            </a:r>
          </a:p>
        </p:txBody>
      </p:sp>
      <p:sp>
        <p:nvSpPr>
          <p:cNvPr id="23" name="Graphic 3" descr="Checkmark">
            <a:extLst>
              <a:ext uri="{FF2B5EF4-FFF2-40B4-BE49-F238E27FC236}">
                <a16:creationId xmlns:a16="http://schemas.microsoft.com/office/drawing/2014/main" id="{9235DD3A-2F1E-4D02-8D43-BA56C794F608}"/>
              </a:ext>
            </a:extLst>
          </p:cNvPr>
          <p:cNvSpPr>
            <a:spLocks noChangeAspect="1"/>
          </p:cNvSpPr>
          <p:nvPr/>
        </p:nvSpPr>
        <p:spPr>
          <a:xfrm>
            <a:off x="6350488" y="3298979"/>
            <a:ext cx="253833" cy="176579"/>
          </a:xfrm>
          <a:custGeom>
            <a:avLst/>
            <a:gdLst>
              <a:gd name="connsiteX0" fmla="*/ 281432 w 307138"/>
              <a:gd name="connsiteY0" fmla="*/ 0 h 213661"/>
              <a:gd name="connsiteX1" fmla="*/ 110503 w 307138"/>
              <a:gd name="connsiteY1" fmla="*/ 161581 h 213661"/>
              <a:gd name="connsiteX2" fmla="*/ 28377 w 307138"/>
              <a:gd name="connsiteY2" fmla="*/ 77452 h 213661"/>
              <a:gd name="connsiteX3" fmla="*/ 0 w 307138"/>
              <a:gd name="connsiteY3" fmla="*/ 104494 h 213661"/>
              <a:gd name="connsiteX4" fmla="*/ 109168 w 307138"/>
              <a:gd name="connsiteY4" fmla="*/ 216666 h 213661"/>
              <a:gd name="connsiteX5" fmla="*/ 137878 w 307138"/>
              <a:gd name="connsiteY5" fmla="*/ 189958 h 213661"/>
              <a:gd name="connsiteX6" fmla="*/ 308474 w 307138"/>
              <a:gd name="connsiteY6" fmla="*/ 28043 h 21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138" h="213661">
                <a:moveTo>
                  <a:pt x="281432" y="0"/>
                </a:moveTo>
                <a:lnTo>
                  <a:pt x="110503" y="161581"/>
                </a:lnTo>
                <a:lnTo>
                  <a:pt x="28377" y="77452"/>
                </a:lnTo>
                <a:lnTo>
                  <a:pt x="0" y="104494"/>
                </a:lnTo>
                <a:lnTo>
                  <a:pt x="109168" y="216666"/>
                </a:lnTo>
                <a:lnTo>
                  <a:pt x="137878" y="189958"/>
                </a:lnTo>
                <a:lnTo>
                  <a:pt x="308474" y="28043"/>
                </a:lnTo>
                <a:close/>
              </a:path>
            </a:pathLst>
          </a:custGeom>
          <a:solidFill>
            <a:schemeClr val="accent4"/>
          </a:solidFill>
          <a:ln w="3274" cap="flat">
            <a:noFill/>
            <a:prstDash val="solid"/>
            <a:miter/>
          </a:ln>
        </p:spPr>
        <p:txBody>
          <a:bodyPr rtlCol="0" anchor="ctr"/>
          <a:lstStyle/>
          <a:p>
            <a:endParaRPr lang="en-IN"/>
          </a:p>
        </p:txBody>
      </p:sp>
      <p:sp>
        <p:nvSpPr>
          <p:cNvPr id="29" name="Oval 28"/>
          <p:cNvSpPr/>
          <p:nvPr/>
        </p:nvSpPr>
        <p:spPr>
          <a:xfrm>
            <a:off x="6695158" y="2562682"/>
            <a:ext cx="245961" cy="245961"/>
          </a:xfrm>
          <a:prstGeom prst="ellipse">
            <a:avLst/>
          </a:prstGeom>
          <a:gradFill flip="none" rotWithShape="1">
            <a:gsLst>
              <a:gs pos="37000">
                <a:schemeClr val="tx2"/>
              </a:gs>
              <a:gs pos="37000">
                <a:schemeClr val="tx2">
                  <a:tint val="66000"/>
                  <a:satMod val="160000"/>
                </a:schemeClr>
              </a:gs>
              <a:gs pos="37000">
                <a:schemeClr val="bg1"/>
              </a:gs>
            </a:gsLst>
            <a:path path="circle">
              <a:fillToRect l="50000" t="50000" r="50000" b="50000"/>
            </a:path>
            <a:tileRect/>
          </a:gra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p:cNvSpPr/>
          <p:nvPr/>
        </p:nvSpPr>
        <p:spPr>
          <a:xfrm>
            <a:off x="6694129" y="3265718"/>
            <a:ext cx="245961" cy="245961"/>
          </a:xfrm>
          <a:prstGeom prst="ellipse">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Oval 32"/>
          <p:cNvSpPr/>
          <p:nvPr/>
        </p:nvSpPr>
        <p:spPr>
          <a:xfrm>
            <a:off x="6693100" y="3976029"/>
            <a:ext cx="245961" cy="245961"/>
          </a:xfrm>
          <a:prstGeom prst="ellipse">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DBAF40DE-96C6-4376-90BC-E1C331DADB4F}"/>
              </a:ext>
            </a:extLst>
          </p:cNvPr>
          <p:cNvSpPr txBox="1"/>
          <p:nvPr/>
        </p:nvSpPr>
        <p:spPr>
          <a:xfrm>
            <a:off x="9754228" y="6550223"/>
            <a:ext cx="2437772" cy="307777"/>
          </a:xfrm>
          <a:prstGeom prst="rect">
            <a:avLst/>
          </a:prstGeom>
          <a:noFill/>
        </p:spPr>
        <p:txBody>
          <a:bodyPr wrap="square">
            <a:spAutoFit/>
          </a:bodyPr>
          <a:lstStyle/>
          <a:p>
            <a:pPr algn="r"/>
            <a:r>
              <a:rPr lang="en-IN" sz="1400" dirty="0">
                <a:latin typeface="Avenir LT Std 35 Light" panose="020B0402020203020204"/>
              </a:rPr>
              <a:t>Click </a:t>
            </a:r>
            <a:r>
              <a:rPr lang="en-IN" sz="1400" i="1" dirty="0">
                <a:latin typeface="Avenir LT Std 35 Light" panose="020B0402020203020204"/>
              </a:rPr>
              <a:t>NEXT</a:t>
            </a:r>
            <a:r>
              <a:rPr lang="en-IN" sz="1400" dirty="0">
                <a:latin typeface="Avenir LT Std 35 Light" panose="020B0402020203020204"/>
              </a:rPr>
              <a:t> to continue.</a:t>
            </a:r>
          </a:p>
        </p:txBody>
      </p:sp>
      <p:sp>
        <p:nvSpPr>
          <p:cNvPr id="26" name="Rectangle 25"/>
          <p:cNvSpPr/>
          <p:nvPr/>
        </p:nvSpPr>
        <p:spPr>
          <a:xfrm>
            <a:off x="12335774" y="182880"/>
            <a:ext cx="1559520" cy="139490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Added AS</a:t>
            </a:r>
            <a:endParaRPr lang="en-IN" dirty="0"/>
          </a:p>
        </p:txBody>
      </p:sp>
    </p:spTree>
    <p:extLst>
      <p:ext uri="{BB962C8B-B14F-4D97-AF65-F5344CB8AC3E}">
        <p14:creationId xmlns:p14="http://schemas.microsoft.com/office/powerpoint/2010/main" val="220878630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picture containing person&#10;&#10;Description automatically generated">
            <a:extLst>
              <a:ext uri="{FF2B5EF4-FFF2-40B4-BE49-F238E27FC236}">
                <a16:creationId xmlns:a16="http://schemas.microsoft.com/office/drawing/2014/main" id="{0CB5CC25-C7B5-4FA3-B601-2302BD3C564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784" t="1987" r="4665" b="31048"/>
          <a:stretch/>
        </p:blipFill>
        <p:spPr>
          <a:xfrm>
            <a:off x="-4" y="736601"/>
            <a:ext cx="5846831" cy="3281215"/>
          </a:xfrm>
          <a:prstGeom prst="rect">
            <a:avLst/>
          </a:prstGeom>
        </p:spPr>
      </p:pic>
      <p:sp>
        <p:nvSpPr>
          <p:cNvPr id="2" name="Title 1"/>
          <p:cNvSpPr>
            <a:spLocks noGrp="1"/>
          </p:cNvSpPr>
          <p:nvPr>
            <p:ph type="title"/>
          </p:nvPr>
        </p:nvSpPr>
        <p:spPr/>
        <p:txBody>
          <a:bodyPr/>
          <a:lstStyle/>
          <a:p>
            <a:r>
              <a:rPr lang="en-US"/>
              <a:t>Taking Action: </a:t>
            </a:r>
            <a:r>
              <a:rPr lang="en-IN"/>
              <a:t>Build Empathy – Scenario 2 </a:t>
            </a:r>
          </a:p>
        </p:txBody>
      </p:sp>
      <p:sp>
        <p:nvSpPr>
          <p:cNvPr id="3" name="TextBox 2">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18 of 33</a:t>
            </a:r>
          </a:p>
        </p:txBody>
      </p:sp>
      <p:sp>
        <p:nvSpPr>
          <p:cNvPr id="6" name="Rectangle 5">
            <a:extLst>
              <a:ext uri="{FF2B5EF4-FFF2-40B4-BE49-F238E27FC236}">
                <a16:creationId xmlns:a16="http://schemas.microsoft.com/office/drawing/2014/main" id="{2F7FD296-FAA1-4E12-A64B-1053BEE73956}"/>
              </a:ext>
            </a:extLst>
          </p:cNvPr>
          <p:cNvSpPr/>
          <p:nvPr/>
        </p:nvSpPr>
        <p:spPr>
          <a:xfrm>
            <a:off x="6008914" y="2074716"/>
            <a:ext cx="6031977" cy="4408778"/>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US" sz="1350"/>
          </a:p>
        </p:txBody>
      </p:sp>
      <p:sp>
        <p:nvSpPr>
          <p:cNvPr id="7" name="Rectangle 6">
            <a:extLst>
              <a:ext uri="{FF2B5EF4-FFF2-40B4-BE49-F238E27FC236}">
                <a16:creationId xmlns:a16="http://schemas.microsoft.com/office/drawing/2014/main" id="{2F7FD296-FAA1-4E12-A64B-1053BEE73956}"/>
              </a:ext>
            </a:extLst>
          </p:cNvPr>
          <p:cNvSpPr/>
          <p:nvPr/>
        </p:nvSpPr>
        <p:spPr>
          <a:xfrm>
            <a:off x="6188530" y="2228850"/>
            <a:ext cx="5691566" cy="41044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8" name="Rectangle 7"/>
          <p:cNvSpPr/>
          <p:nvPr/>
        </p:nvSpPr>
        <p:spPr>
          <a:xfrm>
            <a:off x="10606535" y="5729552"/>
            <a:ext cx="1075267" cy="4478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a:latin typeface="Avenir LT Std 35 Light" panose="020B0402020203020204" pitchFamily="34" charset="0"/>
              </a:rPr>
              <a:t>CHECK</a:t>
            </a:r>
          </a:p>
        </p:txBody>
      </p:sp>
      <p:sp>
        <p:nvSpPr>
          <p:cNvPr id="16" name="Rectangle 15">
            <a:extLst>
              <a:ext uri="{FF2B5EF4-FFF2-40B4-BE49-F238E27FC236}">
                <a16:creationId xmlns:a16="http://schemas.microsoft.com/office/drawing/2014/main" id="{2F7FD296-FAA1-4E12-A64B-1053BEE73956}"/>
              </a:ext>
            </a:extLst>
          </p:cNvPr>
          <p:cNvSpPr/>
          <p:nvPr/>
        </p:nvSpPr>
        <p:spPr>
          <a:xfrm>
            <a:off x="6008914" y="736602"/>
            <a:ext cx="6033269" cy="12311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18" name="TextBox 17">
            <a:extLst>
              <a:ext uri="{FF2B5EF4-FFF2-40B4-BE49-F238E27FC236}">
                <a16:creationId xmlns:a16="http://schemas.microsoft.com/office/drawing/2014/main" id="{A1FB48D3-C702-4614-8CA7-F437FF2611F6}"/>
              </a:ext>
            </a:extLst>
          </p:cNvPr>
          <p:cNvSpPr txBox="1"/>
          <p:nvPr/>
        </p:nvSpPr>
        <p:spPr>
          <a:xfrm>
            <a:off x="6128347" y="982868"/>
            <a:ext cx="5722722" cy="738664"/>
          </a:xfrm>
          <a:prstGeom prst="rect">
            <a:avLst/>
          </a:prstGeom>
          <a:noFill/>
        </p:spPr>
        <p:txBody>
          <a:bodyPr wrap="square" rtlCol="0" anchor="t">
            <a:spAutoFit/>
          </a:bodyPr>
          <a:lstStyle/>
          <a:p>
            <a:pPr>
              <a:spcAft>
                <a:spcPts val="1200"/>
              </a:spcAft>
            </a:pPr>
            <a:r>
              <a:rPr lang="en-US" dirty="0">
                <a:solidFill>
                  <a:schemeClr val="bg1"/>
                </a:solidFill>
                <a:latin typeface="Avenir LT Std 35 Light" panose="020B0402020203020204" pitchFamily="34" charset="0"/>
              </a:rPr>
              <a:t>Do you think introducing </a:t>
            </a:r>
            <a:r>
              <a:rPr lang="en-US" dirty="0" smtClean="0">
                <a:solidFill>
                  <a:schemeClr val="bg1"/>
                </a:solidFill>
                <a:latin typeface="Avenir LT Std 35 Light" panose="020B0402020203020204" pitchFamily="34" charset="0"/>
              </a:rPr>
              <a:t>pronouns </a:t>
            </a:r>
            <a:r>
              <a:rPr lang="en-US" dirty="0">
                <a:solidFill>
                  <a:schemeClr val="bg1"/>
                </a:solidFill>
                <a:latin typeface="Avenir LT Std 35 Light" panose="020B0402020203020204" pitchFamily="34" charset="0"/>
              </a:rPr>
              <a:t>was necessary?</a:t>
            </a:r>
          </a:p>
          <a:p>
            <a:r>
              <a:rPr lang="en-US" sz="1400" i="1" dirty="0">
                <a:solidFill>
                  <a:schemeClr val="bg1"/>
                </a:solidFill>
                <a:latin typeface="Avenir LT Std 35 Light" panose="020B0402020203020204" pitchFamily="34" charset="0"/>
              </a:rPr>
              <a:t>Select the correct answer and click CHECK.</a:t>
            </a:r>
          </a:p>
        </p:txBody>
      </p:sp>
      <p:sp>
        <p:nvSpPr>
          <p:cNvPr id="19" name="Rectangle 18"/>
          <p:cNvSpPr/>
          <p:nvPr/>
        </p:nvSpPr>
        <p:spPr>
          <a:xfrm>
            <a:off x="7075484" y="2516255"/>
            <a:ext cx="4492400" cy="789960"/>
          </a:xfrm>
          <a:prstGeom prst="rect">
            <a:avLst/>
          </a:prstGeom>
        </p:spPr>
        <p:txBody>
          <a:bodyPr wrap="square">
            <a:spAutoFit/>
          </a:bodyPr>
          <a:lstStyle/>
          <a:p>
            <a:pPr>
              <a:spcBef>
                <a:spcPts val="1000"/>
              </a:spcBef>
              <a:spcAft>
                <a:spcPts val="600"/>
              </a:spcAft>
            </a:pPr>
            <a:r>
              <a:rPr lang="en-US" sz="1600">
                <a:latin typeface="Avenir LT Std 35 Light" panose="020B0402020203020204" pitchFamily="34" charset="0"/>
                <a:cs typeface="Arial"/>
              </a:rPr>
              <a:t>Yes</a:t>
            </a:r>
          </a:p>
          <a:p>
            <a:pPr>
              <a:spcBef>
                <a:spcPts val="1000"/>
              </a:spcBef>
              <a:spcAft>
                <a:spcPts val="600"/>
              </a:spcAft>
            </a:pPr>
            <a:r>
              <a:rPr lang="en-US" sz="1600">
                <a:latin typeface="Avenir LT Std 35 Light" panose="020B0402020203020204" pitchFamily="34" charset="0"/>
                <a:cs typeface="Arial"/>
              </a:rPr>
              <a:t>No</a:t>
            </a:r>
          </a:p>
        </p:txBody>
      </p:sp>
      <p:sp>
        <p:nvSpPr>
          <p:cNvPr id="20" name="Oval 19"/>
          <p:cNvSpPr/>
          <p:nvPr/>
        </p:nvSpPr>
        <p:spPr>
          <a:xfrm>
            <a:off x="6695158" y="2562682"/>
            <a:ext cx="245961" cy="245961"/>
          </a:xfrm>
          <a:prstGeom prst="ellipse">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p:cNvSpPr/>
          <p:nvPr/>
        </p:nvSpPr>
        <p:spPr>
          <a:xfrm>
            <a:off x="6694129" y="3006926"/>
            <a:ext cx="245961" cy="245961"/>
          </a:xfrm>
          <a:prstGeom prst="ellipse">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2F7FD296-FAA1-4E12-A64B-1053BEE73956}"/>
              </a:ext>
            </a:extLst>
          </p:cNvPr>
          <p:cNvSpPr/>
          <p:nvPr/>
        </p:nvSpPr>
        <p:spPr>
          <a:xfrm>
            <a:off x="0" y="3577389"/>
            <a:ext cx="5848119" cy="29061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228600" rIns="91440" bIns="45720" rtlCol="0" anchor="t"/>
          <a:lstStyle/>
          <a:p>
            <a:pPr>
              <a:defRPr/>
            </a:pPr>
            <a:r>
              <a:rPr lang="en-US" sz="1600" dirty="0">
                <a:solidFill>
                  <a:schemeClr val="bg1"/>
                </a:solidFill>
                <a:latin typeface="Avenir LT Std 35 Light"/>
              </a:rPr>
              <a:t>After Dani signed a new client, they became the primary point of contact. Anticipating the awkward moment and blank stares they often get when they share their pronouns as they/them, Dani reached out to the program manager to introduce themselves. Before they said anything, the program manager said, “Hi! I’m Emily, and I use she/her pronouns. I’m looking forward to working with you! What pronouns do you use?” Dani felt at ease and took a deep breath. </a:t>
            </a:r>
            <a:endParaRPr lang="en-US" dirty="0">
              <a:solidFill>
                <a:schemeClr val="bg1"/>
              </a:solidFill>
            </a:endParaRPr>
          </a:p>
          <a:p>
            <a:pPr lvl="0">
              <a:defRPr/>
            </a:pPr>
            <a:endParaRPr lang="en-US" sz="1600" dirty="0">
              <a:solidFill>
                <a:schemeClr val="bg1"/>
              </a:solidFill>
              <a:latin typeface="Avenir LT Std 35 Light" panose="020B0402020203020204" pitchFamily="34" charset="0"/>
            </a:endParaRPr>
          </a:p>
          <a:p>
            <a:endParaRPr lang="en-IN" sz="1600" dirty="0">
              <a:solidFill>
                <a:schemeClr val="bg1"/>
              </a:solidFill>
            </a:endParaRPr>
          </a:p>
        </p:txBody>
      </p:sp>
      <p:sp>
        <p:nvSpPr>
          <p:cNvPr id="15" name="Rectangle 14"/>
          <p:cNvSpPr/>
          <p:nvPr/>
        </p:nvSpPr>
        <p:spPr>
          <a:xfrm>
            <a:off x="12335774" y="182880"/>
            <a:ext cx="1559520" cy="139490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Update AS</a:t>
            </a:r>
            <a:endParaRPr lang="en-IN" dirty="0"/>
          </a:p>
        </p:txBody>
      </p:sp>
    </p:spTree>
    <p:extLst>
      <p:ext uri="{BB962C8B-B14F-4D97-AF65-F5344CB8AC3E}">
        <p14:creationId xmlns:p14="http://schemas.microsoft.com/office/powerpoint/2010/main" val="42218113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rotWithShape="1">
          <a:blip r:embed="rId3">
            <a:extLst>
              <a:ext uri="{28A0092B-C50C-407E-A947-70E740481C1C}">
                <a14:useLocalDpi xmlns:a14="http://schemas.microsoft.com/office/drawing/2010/main" val="0"/>
              </a:ext>
            </a:extLst>
          </a:blip>
          <a:srcRect l="553" t="1389" r="1203" b="29127"/>
          <a:stretch/>
        </p:blipFill>
        <p:spPr>
          <a:xfrm>
            <a:off x="0" y="736600"/>
            <a:ext cx="12192000" cy="5746892"/>
          </a:xfrm>
          <a:prstGeom prst="rect">
            <a:avLst/>
          </a:prstGeom>
        </p:spPr>
      </p:pic>
      <p:sp>
        <p:nvSpPr>
          <p:cNvPr id="2" name="Title 1"/>
          <p:cNvSpPr>
            <a:spLocks noGrp="1"/>
          </p:cNvSpPr>
          <p:nvPr>
            <p:ph type="title"/>
          </p:nvPr>
        </p:nvSpPr>
        <p:spPr/>
        <p:txBody>
          <a:bodyPr/>
          <a:lstStyle/>
          <a:p>
            <a:r>
              <a:rPr lang="en-IN"/>
              <a:t>Course Structure</a:t>
            </a:r>
          </a:p>
        </p:txBody>
      </p:sp>
      <p:sp>
        <p:nvSpPr>
          <p:cNvPr id="9" name="Rectangle 8">
            <a:extLst>
              <a:ext uri="{FF2B5EF4-FFF2-40B4-BE49-F238E27FC236}">
                <a16:creationId xmlns:a16="http://schemas.microsoft.com/office/drawing/2014/main" id="{2F7FD296-FAA1-4E12-A64B-1053BEE73956}"/>
              </a:ext>
            </a:extLst>
          </p:cNvPr>
          <p:cNvSpPr/>
          <p:nvPr/>
        </p:nvSpPr>
        <p:spPr>
          <a:xfrm>
            <a:off x="0" y="4572000"/>
            <a:ext cx="12192000" cy="1586128"/>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10" name="Oval 9"/>
          <p:cNvSpPr/>
          <p:nvPr/>
        </p:nvSpPr>
        <p:spPr>
          <a:xfrm flipH="1">
            <a:off x="926639" y="3776297"/>
            <a:ext cx="1583277" cy="1583277"/>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p:cNvSpPr/>
          <p:nvPr/>
        </p:nvSpPr>
        <p:spPr>
          <a:xfrm flipH="1">
            <a:off x="3815357" y="3776297"/>
            <a:ext cx="1583277" cy="1583277"/>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Oval 11"/>
          <p:cNvSpPr/>
          <p:nvPr/>
        </p:nvSpPr>
        <p:spPr>
          <a:xfrm flipH="1">
            <a:off x="6704075" y="3776297"/>
            <a:ext cx="1583277" cy="1583277"/>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p:cNvSpPr/>
          <p:nvPr/>
        </p:nvSpPr>
        <p:spPr>
          <a:xfrm flipH="1">
            <a:off x="9592793" y="3776297"/>
            <a:ext cx="1583277" cy="1583277"/>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p:nvSpPr>
        <p:spPr>
          <a:xfrm>
            <a:off x="677767" y="5509281"/>
            <a:ext cx="2081019" cy="389850"/>
          </a:xfrm>
          <a:prstGeom prst="rect">
            <a:avLst/>
          </a:prstGeom>
        </p:spPr>
        <p:txBody>
          <a:bodyPr wrap="none">
            <a:spAutoFit/>
          </a:bodyPr>
          <a:lstStyle/>
          <a:p>
            <a:pPr algn="ctr">
              <a:lnSpc>
                <a:spcPct val="115000"/>
              </a:lnSpc>
            </a:pPr>
            <a:r>
              <a:rPr lang="en-IN" b="1">
                <a:solidFill>
                  <a:schemeClr val="bg1"/>
                </a:solidFill>
                <a:uFill>
                  <a:solidFill>
                    <a:srgbClr val="000000"/>
                  </a:solidFill>
                </a:uFill>
                <a:latin typeface="Avenir LT Std 35 Light" panose="020B0402020203020204" pitchFamily="34" charset="0"/>
                <a:ea typeface="Calibri" panose="020F0502020204030204" pitchFamily="34" charset="0"/>
              </a:rPr>
              <a:t>Gender Identities</a:t>
            </a:r>
          </a:p>
        </p:txBody>
      </p:sp>
      <p:sp>
        <p:nvSpPr>
          <p:cNvPr id="4" name="Rectangle 3"/>
          <p:cNvSpPr/>
          <p:nvPr/>
        </p:nvSpPr>
        <p:spPr>
          <a:xfrm>
            <a:off x="3565363" y="5509281"/>
            <a:ext cx="2083263" cy="389850"/>
          </a:xfrm>
          <a:prstGeom prst="rect">
            <a:avLst/>
          </a:prstGeom>
        </p:spPr>
        <p:txBody>
          <a:bodyPr wrap="none">
            <a:spAutoFit/>
          </a:bodyPr>
          <a:lstStyle/>
          <a:p>
            <a:pPr algn="ctr">
              <a:lnSpc>
                <a:spcPct val="115000"/>
              </a:lnSpc>
            </a:pPr>
            <a:r>
              <a:rPr lang="en-IN" b="1">
                <a:solidFill>
                  <a:schemeClr val="bg1"/>
                </a:solidFill>
                <a:uFill>
                  <a:solidFill>
                    <a:srgbClr val="000000"/>
                  </a:solidFill>
                </a:uFill>
                <a:latin typeface="Avenir LT Std 35 Light" panose="020B0402020203020204" pitchFamily="34" charset="0"/>
                <a:ea typeface="Calibri" panose="020F0502020204030204" pitchFamily="34" charset="0"/>
              </a:rPr>
              <a:t>Gender Pronouns</a:t>
            </a:r>
          </a:p>
        </p:txBody>
      </p:sp>
      <p:sp>
        <p:nvSpPr>
          <p:cNvPr id="5" name="Rectangle 4"/>
          <p:cNvSpPr/>
          <p:nvPr/>
        </p:nvSpPr>
        <p:spPr>
          <a:xfrm>
            <a:off x="6391083" y="5509281"/>
            <a:ext cx="2209259" cy="389850"/>
          </a:xfrm>
          <a:prstGeom prst="rect">
            <a:avLst/>
          </a:prstGeom>
        </p:spPr>
        <p:txBody>
          <a:bodyPr wrap="none">
            <a:spAutoFit/>
          </a:bodyPr>
          <a:lstStyle/>
          <a:p>
            <a:pPr algn="ctr">
              <a:lnSpc>
                <a:spcPct val="115000"/>
              </a:lnSpc>
            </a:pPr>
            <a:r>
              <a:rPr lang="en-IN" b="1">
                <a:solidFill>
                  <a:schemeClr val="bg1"/>
                </a:solidFill>
                <a:uFill>
                  <a:solidFill>
                    <a:srgbClr val="000000"/>
                  </a:solidFill>
                </a:uFill>
                <a:latin typeface="Avenir LT Std 35 Light" panose="020B0402020203020204" pitchFamily="34" charset="0"/>
                <a:ea typeface="Calibri" panose="020F0502020204030204" pitchFamily="34" charset="0"/>
              </a:rPr>
              <a:t>Shift your Thinking</a:t>
            </a:r>
          </a:p>
        </p:txBody>
      </p:sp>
      <p:sp>
        <p:nvSpPr>
          <p:cNvPr id="6" name="Rectangle 5"/>
          <p:cNvSpPr/>
          <p:nvPr/>
        </p:nvSpPr>
        <p:spPr>
          <a:xfrm>
            <a:off x="9791960" y="5516335"/>
            <a:ext cx="1184940" cy="389850"/>
          </a:xfrm>
          <a:prstGeom prst="rect">
            <a:avLst/>
          </a:prstGeom>
        </p:spPr>
        <p:txBody>
          <a:bodyPr wrap="none" anchor="ctr">
            <a:spAutoFit/>
          </a:bodyPr>
          <a:lstStyle/>
          <a:p>
            <a:pPr algn="ctr">
              <a:lnSpc>
                <a:spcPct val="115000"/>
              </a:lnSpc>
            </a:pPr>
            <a:r>
              <a:rPr lang="en-IN" b="1" dirty="0" smtClean="0">
                <a:solidFill>
                  <a:schemeClr val="bg1"/>
                </a:solidFill>
                <a:uFill>
                  <a:solidFill>
                    <a:srgbClr val="000000"/>
                  </a:solidFill>
                </a:uFill>
                <a:latin typeface="Avenir LT Std 35 Light" panose="020B0402020203020204" pitchFamily="34" charset="0"/>
                <a:ea typeface="Calibri" panose="020F0502020204030204" pitchFamily="34" charset="0"/>
              </a:rPr>
              <a:t>Summary</a:t>
            </a:r>
            <a:endParaRPr lang="en-IN" b="1" strike="sngStrike" dirty="0">
              <a:solidFill>
                <a:srgbClr val="FF0000"/>
              </a:solidFill>
              <a:uFill>
                <a:solidFill>
                  <a:srgbClr val="000000"/>
                </a:solidFill>
              </a:uFill>
              <a:latin typeface="Avenir LT Std 35 Light" panose="020B0402020203020204" pitchFamily="34" charset="0"/>
              <a:ea typeface="Calibri" panose="020F0502020204030204" pitchFamily="34" charset="0"/>
            </a:endParaRPr>
          </a:p>
        </p:txBody>
      </p:sp>
      <p:sp>
        <p:nvSpPr>
          <p:cNvPr id="15" name="TextBox 14">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04 of 33</a:t>
            </a: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1036" y="4109583"/>
            <a:ext cx="914479" cy="914479"/>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9754" y="4104197"/>
            <a:ext cx="914479" cy="914479"/>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5405" y="4134424"/>
            <a:ext cx="914479" cy="1086291"/>
          </a:xfrm>
          <a:prstGeom prst="rect">
            <a:avLst/>
          </a:prstGeom>
        </p:spPr>
      </p:pic>
      <p:grpSp>
        <p:nvGrpSpPr>
          <p:cNvPr id="41" name="Group 40">
            <a:extLst>
              <a:ext uri="{FF2B5EF4-FFF2-40B4-BE49-F238E27FC236}">
                <a16:creationId xmlns:a16="http://schemas.microsoft.com/office/drawing/2014/main" id="{034886A3-4A81-4B26-B4B8-F8A25E4890FF}"/>
              </a:ext>
            </a:extLst>
          </p:cNvPr>
          <p:cNvGrpSpPr/>
          <p:nvPr/>
        </p:nvGrpSpPr>
        <p:grpSpPr>
          <a:xfrm>
            <a:off x="10111662" y="4228870"/>
            <a:ext cx="708886" cy="695611"/>
            <a:chOff x="12432332" y="3091329"/>
            <a:chExt cx="1329719" cy="1304818"/>
          </a:xfrm>
        </p:grpSpPr>
        <p:grpSp>
          <p:nvGrpSpPr>
            <p:cNvPr id="42" name="Group 9">
              <a:extLst>
                <a:ext uri="{FF2B5EF4-FFF2-40B4-BE49-F238E27FC236}">
                  <a16:creationId xmlns:a16="http://schemas.microsoft.com/office/drawing/2014/main" id="{FF6D19E9-E24F-4075-B7B3-813035E3C14C}"/>
                </a:ext>
              </a:extLst>
            </p:cNvPr>
            <p:cNvGrpSpPr>
              <a:grpSpLocks noChangeAspect="1"/>
            </p:cNvGrpSpPr>
            <p:nvPr/>
          </p:nvGrpSpPr>
          <p:grpSpPr bwMode="auto">
            <a:xfrm>
              <a:off x="12612244" y="3542470"/>
              <a:ext cx="168095" cy="153956"/>
              <a:chOff x="2278" y="-267"/>
              <a:chExt cx="214" cy="196"/>
            </a:xfrm>
            <a:solidFill>
              <a:schemeClr val="bg1"/>
            </a:solidFill>
          </p:grpSpPr>
          <p:sp>
            <p:nvSpPr>
              <p:cNvPr id="60" name="Freeform 10">
                <a:extLst>
                  <a:ext uri="{FF2B5EF4-FFF2-40B4-BE49-F238E27FC236}">
                    <a16:creationId xmlns:a16="http://schemas.microsoft.com/office/drawing/2014/main" id="{F9081BB4-1E40-4A7A-8614-4C06B8A6C73B}"/>
                  </a:ext>
                </a:extLst>
              </p:cNvPr>
              <p:cNvSpPr>
                <a:spLocks/>
              </p:cNvSpPr>
              <p:nvPr/>
            </p:nvSpPr>
            <p:spPr bwMode="auto">
              <a:xfrm>
                <a:off x="2278" y="-267"/>
                <a:ext cx="195" cy="196"/>
              </a:xfrm>
              <a:custGeom>
                <a:avLst/>
                <a:gdLst>
                  <a:gd name="T0" fmla="*/ 48 w 95"/>
                  <a:gd name="T1" fmla="*/ 95 h 95"/>
                  <a:gd name="T2" fmla="*/ 0 w 95"/>
                  <a:gd name="T3" fmla="*/ 47 h 95"/>
                  <a:gd name="T4" fmla="*/ 48 w 95"/>
                  <a:gd name="T5" fmla="*/ 0 h 95"/>
                  <a:gd name="T6" fmla="*/ 80 w 95"/>
                  <a:gd name="T7" fmla="*/ 12 h 95"/>
                  <a:gd name="T8" fmla="*/ 81 w 95"/>
                  <a:gd name="T9" fmla="*/ 17 h 95"/>
                  <a:gd name="T10" fmla="*/ 76 w 95"/>
                  <a:gd name="T11" fmla="*/ 17 h 95"/>
                  <a:gd name="T12" fmla="*/ 48 w 95"/>
                  <a:gd name="T13" fmla="*/ 7 h 95"/>
                  <a:gd name="T14" fmla="*/ 7 w 95"/>
                  <a:gd name="T15" fmla="*/ 47 h 95"/>
                  <a:gd name="T16" fmla="*/ 48 w 95"/>
                  <a:gd name="T17" fmla="*/ 88 h 95"/>
                  <a:gd name="T18" fmla="*/ 88 w 95"/>
                  <a:gd name="T19" fmla="*/ 47 h 95"/>
                  <a:gd name="T20" fmla="*/ 88 w 95"/>
                  <a:gd name="T21" fmla="*/ 39 h 95"/>
                  <a:gd name="T22" fmla="*/ 90 w 95"/>
                  <a:gd name="T23" fmla="*/ 35 h 95"/>
                  <a:gd name="T24" fmla="*/ 95 w 95"/>
                  <a:gd name="T25" fmla="*/ 37 h 95"/>
                  <a:gd name="T26" fmla="*/ 95 w 95"/>
                  <a:gd name="T27" fmla="*/ 47 h 95"/>
                  <a:gd name="T28" fmla="*/ 48 w 95"/>
                  <a:gd name="T2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95">
                    <a:moveTo>
                      <a:pt x="48" y="95"/>
                    </a:moveTo>
                    <a:cubicBezTo>
                      <a:pt x="22" y="95"/>
                      <a:pt x="0" y="73"/>
                      <a:pt x="0" y="47"/>
                    </a:cubicBezTo>
                    <a:cubicBezTo>
                      <a:pt x="0" y="21"/>
                      <a:pt x="22" y="0"/>
                      <a:pt x="48" y="0"/>
                    </a:cubicBezTo>
                    <a:cubicBezTo>
                      <a:pt x="60" y="0"/>
                      <a:pt x="72" y="4"/>
                      <a:pt x="80" y="12"/>
                    </a:cubicBezTo>
                    <a:cubicBezTo>
                      <a:pt x="82" y="14"/>
                      <a:pt x="82" y="16"/>
                      <a:pt x="81" y="17"/>
                    </a:cubicBezTo>
                    <a:cubicBezTo>
                      <a:pt x="79" y="19"/>
                      <a:pt x="77" y="19"/>
                      <a:pt x="76" y="17"/>
                    </a:cubicBezTo>
                    <a:cubicBezTo>
                      <a:pt x="68" y="10"/>
                      <a:pt x="58" y="7"/>
                      <a:pt x="48" y="7"/>
                    </a:cubicBezTo>
                    <a:cubicBezTo>
                      <a:pt x="26" y="7"/>
                      <a:pt x="7" y="25"/>
                      <a:pt x="7" y="47"/>
                    </a:cubicBezTo>
                    <a:cubicBezTo>
                      <a:pt x="7" y="69"/>
                      <a:pt x="26" y="88"/>
                      <a:pt x="48" y="88"/>
                    </a:cubicBezTo>
                    <a:cubicBezTo>
                      <a:pt x="70" y="88"/>
                      <a:pt x="88" y="69"/>
                      <a:pt x="88" y="47"/>
                    </a:cubicBezTo>
                    <a:cubicBezTo>
                      <a:pt x="88" y="44"/>
                      <a:pt x="88" y="41"/>
                      <a:pt x="88" y="39"/>
                    </a:cubicBezTo>
                    <a:cubicBezTo>
                      <a:pt x="87" y="37"/>
                      <a:pt x="89" y="35"/>
                      <a:pt x="90" y="35"/>
                    </a:cubicBezTo>
                    <a:cubicBezTo>
                      <a:pt x="92" y="34"/>
                      <a:pt x="94" y="36"/>
                      <a:pt x="95" y="37"/>
                    </a:cubicBezTo>
                    <a:cubicBezTo>
                      <a:pt x="95" y="41"/>
                      <a:pt x="95" y="44"/>
                      <a:pt x="95" y="47"/>
                    </a:cubicBezTo>
                    <a:cubicBezTo>
                      <a:pt x="95" y="73"/>
                      <a:pt x="74" y="95"/>
                      <a:pt x="48" y="9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baseline="-25000"/>
              </a:p>
            </p:txBody>
          </p:sp>
          <p:sp>
            <p:nvSpPr>
              <p:cNvPr id="61" name="Freeform 11">
                <a:extLst>
                  <a:ext uri="{FF2B5EF4-FFF2-40B4-BE49-F238E27FC236}">
                    <a16:creationId xmlns:a16="http://schemas.microsoft.com/office/drawing/2014/main" id="{8A4A58DD-26B4-4D18-80C9-DEB02AE44E2A}"/>
                  </a:ext>
                </a:extLst>
              </p:cNvPr>
              <p:cNvSpPr>
                <a:spLocks/>
              </p:cNvSpPr>
              <p:nvPr/>
            </p:nvSpPr>
            <p:spPr bwMode="auto">
              <a:xfrm>
                <a:off x="2327" y="-253"/>
                <a:ext cx="165" cy="114"/>
              </a:xfrm>
              <a:custGeom>
                <a:avLst/>
                <a:gdLst>
                  <a:gd name="T0" fmla="*/ 28 w 80"/>
                  <a:gd name="T1" fmla="*/ 55 h 55"/>
                  <a:gd name="T2" fmla="*/ 26 w 80"/>
                  <a:gd name="T3" fmla="*/ 55 h 55"/>
                  <a:gd name="T4" fmla="*/ 2 w 80"/>
                  <a:gd name="T5" fmla="*/ 35 h 55"/>
                  <a:gd name="T6" fmla="*/ 1 w 80"/>
                  <a:gd name="T7" fmla="*/ 30 h 55"/>
                  <a:gd name="T8" fmla="*/ 6 w 80"/>
                  <a:gd name="T9" fmla="*/ 29 h 55"/>
                  <a:gd name="T10" fmla="*/ 28 w 80"/>
                  <a:gd name="T11" fmla="*/ 47 h 55"/>
                  <a:gd name="T12" fmla="*/ 74 w 80"/>
                  <a:gd name="T13" fmla="*/ 2 h 55"/>
                  <a:gd name="T14" fmla="*/ 78 w 80"/>
                  <a:gd name="T15" fmla="*/ 2 h 55"/>
                  <a:gd name="T16" fmla="*/ 78 w 80"/>
                  <a:gd name="T17" fmla="*/ 6 h 55"/>
                  <a:gd name="T18" fmla="*/ 30 w 80"/>
                  <a:gd name="T19" fmla="*/ 54 h 55"/>
                  <a:gd name="T20" fmla="*/ 28 w 80"/>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55">
                    <a:moveTo>
                      <a:pt x="28" y="55"/>
                    </a:moveTo>
                    <a:cubicBezTo>
                      <a:pt x="27" y="55"/>
                      <a:pt x="26" y="55"/>
                      <a:pt x="26" y="55"/>
                    </a:cubicBezTo>
                    <a:cubicBezTo>
                      <a:pt x="2" y="35"/>
                      <a:pt x="2" y="35"/>
                      <a:pt x="2" y="35"/>
                    </a:cubicBezTo>
                    <a:cubicBezTo>
                      <a:pt x="0" y="33"/>
                      <a:pt x="0" y="31"/>
                      <a:pt x="1" y="30"/>
                    </a:cubicBezTo>
                    <a:cubicBezTo>
                      <a:pt x="3" y="28"/>
                      <a:pt x="5" y="28"/>
                      <a:pt x="6" y="29"/>
                    </a:cubicBezTo>
                    <a:cubicBezTo>
                      <a:pt x="28" y="47"/>
                      <a:pt x="28" y="47"/>
                      <a:pt x="28" y="47"/>
                    </a:cubicBezTo>
                    <a:cubicBezTo>
                      <a:pt x="74" y="2"/>
                      <a:pt x="74" y="2"/>
                      <a:pt x="74" y="2"/>
                    </a:cubicBezTo>
                    <a:cubicBezTo>
                      <a:pt x="75" y="0"/>
                      <a:pt x="77" y="0"/>
                      <a:pt x="78" y="2"/>
                    </a:cubicBezTo>
                    <a:cubicBezTo>
                      <a:pt x="80" y="3"/>
                      <a:pt x="80" y="5"/>
                      <a:pt x="78" y="6"/>
                    </a:cubicBezTo>
                    <a:cubicBezTo>
                      <a:pt x="30" y="54"/>
                      <a:pt x="30" y="54"/>
                      <a:pt x="30" y="54"/>
                    </a:cubicBezTo>
                    <a:cubicBezTo>
                      <a:pt x="30" y="55"/>
                      <a:pt x="29" y="55"/>
                      <a:pt x="28" y="5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baseline="-25000"/>
              </a:p>
            </p:txBody>
          </p:sp>
        </p:grpSp>
        <p:grpSp>
          <p:nvGrpSpPr>
            <p:cNvPr id="43" name="Group 9">
              <a:extLst>
                <a:ext uri="{FF2B5EF4-FFF2-40B4-BE49-F238E27FC236}">
                  <a16:creationId xmlns:a16="http://schemas.microsoft.com/office/drawing/2014/main" id="{E85F439C-2D43-40A3-B662-F9FD2FA09203}"/>
                </a:ext>
              </a:extLst>
            </p:cNvPr>
            <p:cNvGrpSpPr>
              <a:grpSpLocks noChangeAspect="1"/>
            </p:cNvGrpSpPr>
            <p:nvPr/>
          </p:nvGrpSpPr>
          <p:grpSpPr bwMode="auto">
            <a:xfrm>
              <a:off x="12612244" y="3744169"/>
              <a:ext cx="168095" cy="153956"/>
              <a:chOff x="2278" y="-267"/>
              <a:chExt cx="214" cy="196"/>
            </a:xfrm>
            <a:solidFill>
              <a:schemeClr val="bg1"/>
            </a:solidFill>
          </p:grpSpPr>
          <p:sp>
            <p:nvSpPr>
              <p:cNvPr id="58" name="Freeform 10">
                <a:extLst>
                  <a:ext uri="{FF2B5EF4-FFF2-40B4-BE49-F238E27FC236}">
                    <a16:creationId xmlns:a16="http://schemas.microsoft.com/office/drawing/2014/main" id="{017F3BA2-6A2C-43F4-86D3-04E3FF24E5DE}"/>
                  </a:ext>
                </a:extLst>
              </p:cNvPr>
              <p:cNvSpPr>
                <a:spLocks/>
              </p:cNvSpPr>
              <p:nvPr/>
            </p:nvSpPr>
            <p:spPr bwMode="auto">
              <a:xfrm>
                <a:off x="2278" y="-267"/>
                <a:ext cx="195" cy="196"/>
              </a:xfrm>
              <a:custGeom>
                <a:avLst/>
                <a:gdLst>
                  <a:gd name="T0" fmla="*/ 48 w 95"/>
                  <a:gd name="T1" fmla="*/ 95 h 95"/>
                  <a:gd name="T2" fmla="*/ 0 w 95"/>
                  <a:gd name="T3" fmla="*/ 47 h 95"/>
                  <a:gd name="T4" fmla="*/ 48 w 95"/>
                  <a:gd name="T5" fmla="*/ 0 h 95"/>
                  <a:gd name="T6" fmla="*/ 80 w 95"/>
                  <a:gd name="T7" fmla="*/ 12 h 95"/>
                  <a:gd name="T8" fmla="*/ 81 w 95"/>
                  <a:gd name="T9" fmla="*/ 17 h 95"/>
                  <a:gd name="T10" fmla="*/ 76 w 95"/>
                  <a:gd name="T11" fmla="*/ 17 h 95"/>
                  <a:gd name="T12" fmla="*/ 48 w 95"/>
                  <a:gd name="T13" fmla="*/ 7 h 95"/>
                  <a:gd name="T14" fmla="*/ 7 w 95"/>
                  <a:gd name="T15" fmla="*/ 47 h 95"/>
                  <a:gd name="T16" fmla="*/ 48 w 95"/>
                  <a:gd name="T17" fmla="*/ 88 h 95"/>
                  <a:gd name="T18" fmla="*/ 88 w 95"/>
                  <a:gd name="T19" fmla="*/ 47 h 95"/>
                  <a:gd name="T20" fmla="*/ 88 w 95"/>
                  <a:gd name="T21" fmla="*/ 39 h 95"/>
                  <a:gd name="T22" fmla="*/ 90 w 95"/>
                  <a:gd name="T23" fmla="*/ 35 h 95"/>
                  <a:gd name="T24" fmla="*/ 95 w 95"/>
                  <a:gd name="T25" fmla="*/ 37 h 95"/>
                  <a:gd name="T26" fmla="*/ 95 w 95"/>
                  <a:gd name="T27" fmla="*/ 47 h 95"/>
                  <a:gd name="T28" fmla="*/ 48 w 95"/>
                  <a:gd name="T2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95">
                    <a:moveTo>
                      <a:pt x="48" y="95"/>
                    </a:moveTo>
                    <a:cubicBezTo>
                      <a:pt x="22" y="95"/>
                      <a:pt x="0" y="73"/>
                      <a:pt x="0" y="47"/>
                    </a:cubicBezTo>
                    <a:cubicBezTo>
                      <a:pt x="0" y="21"/>
                      <a:pt x="22" y="0"/>
                      <a:pt x="48" y="0"/>
                    </a:cubicBezTo>
                    <a:cubicBezTo>
                      <a:pt x="60" y="0"/>
                      <a:pt x="72" y="4"/>
                      <a:pt x="80" y="12"/>
                    </a:cubicBezTo>
                    <a:cubicBezTo>
                      <a:pt x="82" y="14"/>
                      <a:pt x="82" y="16"/>
                      <a:pt x="81" y="17"/>
                    </a:cubicBezTo>
                    <a:cubicBezTo>
                      <a:pt x="79" y="19"/>
                      <a:pt x="77" y="19"/>
                      <a:pt x="76" y="17"/>
                    </a:cubicBezTo>
                    <a:cubicBezTo>
                      <a:pt x="68" y="10"/>
                      <a:pt x="58" y="7"/>
                      <a:pt x="48" y="7"/>
                    </a:cubicBezTo>
                    <a:cubicBezTo>
                      <a:pt x="26" y="7"/>
                      <a:pt x="7" y="25"/>
                      <a:pt x="7" y="47"/>
                    </a:cubicBezTo>
                    <a:cubicBezTo>
                      <a:pt x="7" y="69"/>
                      <a:pt x="26" y="88"/>
                      <a:pt x="48" y="88"/>
                    </a:cubicBezTo>
                    <a:cubicBezTo>
                      <a:pt x="70" y="88"/>
                      <a:pt x="88" y="69"/>
                      <a:pt x="88" y="47"/>
                    </a:cubicBezTo>
                    <a:cubicBezTo>
                      <a:pt x="88" y="44"/>
                      <a:pt x="88" y="41"/>
                      <a:pt x="88" y="39"/>
                    </a:cubicBezTo>
                    <a:cubicBezTo>
                      <a:pt x="87" y="37"/>
                      <a:pt x="89" y="35"/>
                      <a:pt x="90" y="35"/>
                    </a:cubicBezTo>
                    <a:cubicBezTo>
                      <a:pt x="92" y="34"/>
                      <a:pt x="94" y="36"/>
                      <a:pt x="95" y="37"/>
                    </a:cubicBezTo>
                    <a:cubicBezTo>
                      <a:pt x="95" y="41"/>
                      <a:pt x="95" y="44"/>
                      <a:pt x="95" y="47"/>
                    </a:cubicBezTo>
                    <a:cubicBezTo>
                      <a:pt x="95" y="73"/>
                      <a:pt x="74" y="95"/>
                      <a:pt x="48" y="9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baseline="-25000"/>
              </a:p>
            </p:txBody>
          </p:sp>
          <p:sp>
            <p:nvSpPr>
              <p:cNvPr id="59" name="Freeform 11">
                <a:extLst>
                  <a:ext uri="{FF2B5EF4-FFF2-40B4-BE49-F238E27FC236}">
                    <a16:creationId xmlns:a16="http://schemas.microsoft.com/office/drawing/2014/main" id="{4860889C-C56E-42CA-8680-E94F6718E6EB}"/>
                  </a:ext>
                </a:extLst>
              </p:cNvPr>
              <p:cNvSpPr>
                <a:spLocks/>
              </p:cNvSpPr>
              <p:nvPr/>
            </p:nvSpPr>
            <p:spPr bwMode="auto">
              <a:xfrm>
                <a:off x="2327" y="-253"/>
                <a:ext cx="165" cy="114"/>
              </a:xfrm>
              <a:custGeom>
                <a:avLst/>
                <a:gdLst>
                  <a:gd name="T0" fmla="*/ 28 w 80"/>
                  <a:gd name="T1" fmla="*/ 55 h 55"/>
                  <a:gd name="T2" fmla="*/ 26 w 80"/>
                  <a:gd name="T3" fmla="*/ 55 h 55"/>
                  <a:gd name="T4" fmla="*/ 2 w 80"/>
                  <a:gd name="T5" fmla="*/ 35 h 55"/>
                  <a:gd name="T6" fmla="*/ 1 w 80"/>
                  <a:gd name="T7" fmla="*/ 30 h 55"/>
                  <a:gd name="T8" fmla="*/ 6 w 80"/>
                  <a:gd name="T9" fmla="*/ 29 h 55"/>
                  <a:gd name="T10" fmla="*/ 28 w 80"/>
                  <a:gd name="T11" fmla="*/ 47 h 55"/>
                  <a:gd name="T12" fmla="*/ 74 w 80"/>
                  <a:gd name="T13" fmla="*/ 2 h 55"/>
                  <a:gd name="T14" fmla="*/ 78 w 80"/>
                  <a:gd name="T15" fmla="*/ 2 h 55"/>
                  <a:gd name="T16" fmla="*/ 78 w 80"/>
                  <a:gd name="T17" fmla="*/ 6 h 55"/>
                  <a:gd name="T18" fmla="*/ 30 w 80"/>
                  <a:gd name="T19" fmla="*/ 54 h 55"/>
                  <a:gd name="T20" fmla="*/ 28 w 80"/>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55">
                    <a:moveTo>
                      <a:pt x="28" y="55"/>
                    </a:moveTo>
                    <a:cubicBezTo>
                      <a:pt x="27" y="55"/>
                      <a:pt x="26" y="55"/>
                      <a:pt x="26" y="55"/>
                    </a:cubicBezTo>
                    <a:cubicBezTo>
                      <a:pt x="2" y="35"/>
                      <a:pt x="2" y="35"/>
                      <a:pt x="2" y="35"/>
                    </a:cubicBezTo>
                    <a:cubicBezTo>
                      <a:pt x="0" y="33"/>
                      <a:pt x="0" y="31"/>
                      <a:pt x="1" y="30"/>
                    </a:cubicBezTo>
                    <a:cubicBezTo>
                      <a:pt x="3" y="28"/>
                      <a:pt x="5" y="28"/>
                      <a:pt x="6" y="29"/>
                    </a:cubicBezTo>
                    <a:cubicBezTo>
                      <a:pt x="28" y="47"/>
                      <a:pt x="28" y="47"/>
                      <a:pt x="28" y="47"/>
                    </a:cubicBezTo>
                    <a:cubicBezTo>
                      <a:pt x="74" y="2"/>
                      <a:pt x="74" y="2"/>
                      <a:pt x="74" y="2"/>
                    </a:cubicBezTo>
                    <a:cubicBezTo>
                      <a:pt x="75" y="0"/>
                      <a:pt x="77" y="0"/>
                      <a:pt x="78" y="2"/>
                    </a:cubicBezTo>
                    <a:cubicBezTo>
                      <a:pt x="80" y="3"/>
                      <a:pt x="80" y="5"/>
                      <a:pt x="78" y="6"/>
                    </a:cubicBezTo>
                    <a:cubicBezTo>
                      <a:pt x="30" y="54"/>
                      <a:pt x="30" y="54"/>
                      <a:pt x="30" y="54"/>
                    </a:cubicBezTo>
                    <a:cubicBezTo>
                      <a:pt x="30" y="55"/>
                      <a:pt x="29" y="55"/>
                      <a:pt x="28" y="5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baseline="-25000"/>
              </a:p>
            </p:txBody>
          </p:sp>
        </p:grpSp>
        <p:grpSp>
          <p:nvGrpSpPr>
            <p:cNvPr id="44" name="Group 9">
              <a:extLst>
                <a:ext uri="{FF2B5EF4-FFF2-40B4-BE49-F238E27FC236}">
                  <a16:creationId xmlns:a16="http://schemas.microsoft.com/office/drawing/2014/main" id="{1278866D-C2B0-4D04-84F0-0AC4E717A9B1}"/>
                </a:ext>
              </a:extLst>
            </p:cNvPr>
            <p:cNvGrpSpPr>
              <a:grpSpLocks noChangeAspect="1"/>
            </p:cNvGrpSpPr>
            <p:nvPr/>
          </p:nvGrpSpPr>
          <p:grpSpPr bwMode="auto">
            <a:xfrm>
              <a:off x="12612244" y="3945868"/>
              <a:ext cx="168095" cy="153956"/>
              <a:chOff x="2278" y="-267"/>
              <a:chExt cx="214" cy="196"/>
            </a:xfrm>
            <a:solidFill>
              <a:schemeClr val="bg1"/>
            </a:solidFill>
          </p:grpSpPr>
          <p:sp>
            <p:nvSpPr>
              <p:cNvPr id="56" name="Freeform 10">
                <a:extLst>
                  <a:ext uri="{FF2B5EF4-FFF2-40B4-BE49-F238E27FC236}">
                    <a16:creationId xmlns:a16="http://schemas.microsoft.com/office/drawing/2014/main" id="{C5B8431A-6C59-45BD-B925-1AFF0B2B79C0}"/>
                  </a:ext>
                </a:extLst>
              </p:cNvPr>
              <p:cNvSpPr>
                <a:spLocks/>
              </p:cNvSpPr>
              <p:nvPr/>
            </p:nvSpPr>
            <p:spPr bwMode="auto">
              <a:xfrm>
                <a:off x="2278" y="-267"/>
                <a:ext cx="195" cy="196"/>
              </a:xfrm>
              <a:custGeom>
                <a:avLst/>
                <a:gdLst>
                  <a:gd name="T0" fmla="*/ 48 w 95"/>
                  <a:gd name="T1" fmla="*/ 95 h 95"/>
                  <a:gd name="T2" fmla="*/ 0 w 95"/>
                  <a:gd name="T3" fmla="*/ 47 h 95"/>
                  <a:gd name="T4" fmla="*/ 48 w 95"/>
                  <a:gd name="T5" fmla="*/ 0 h 95"/>
                  <a:gd name="T6" fmla="*/ 80 w 95"/>
                  <a:gd name="T7" fmla="*/ 12 h 95"/>
                  <a:gd name="T8" fmla="*/ 81 w 95"/>
                  <a:gd name="T9" fmla="*/ 17 h 95"/>
                  <a:gd name="T10" fmla="*/ 76 w 95"/>
                  <a:gd name="T11" fmla="*/ 17 h 95"/>
                  <a:gd name="T12" fmla="*/ 48 w 95"/>
                  <a:gd name="T13" fmla="*/ 7 h 95"/>
                  <a:gd name="T14" fmla="*/ 7 w 95"/>
                  <a:gd name="T15" fmla="*/ 47 h 95"/>
                  <a:gd name="T16" fmla="*/ 48 w 95"/>
                  <a:gd name="T17" fmla="*/ 88 h 95"/>
                  <a:gd name="T18" fmla="*/ 88 w 95"/>
                  <a:gd name="T19" fmla="*/ 47 h 95"/>
                  <a:gd name="T20" fmla="*/ 88 w 95"/>
                  <a:gd name="T21" fmla="*/ 39 h 95"/>
                  <a:gd name="T22" fmla="*/ 90 w 95"/>
                  <a:gd name="T23" fmla="*/ 35 h 95"/>
                  <a:gd name="T24" fmla="*/ 95 w 95"/>
                  <a:gd name="T25" fmla="*/ 37 h 95"/>
                  <a:gd name="T26" fmla="*/ 95 w 95"/>
                  <a:gd name="T27" fmla="*/ 47 h 95"/>
                  <a:gd name="T28" fmla="*/ 48 w 95"/>
                  <a:gd name="T2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95">
                    <a:moveTo>
                      <a:pt x="48" y="95"/>
                    </a:moveTo>
                    <a:cubicBezTo>
                      <a:pt x="22" y="95"/>
                      <a:pt x="0" y="73"/>
                      <a:pt x="0" y="47"/>
                    </a:cubicBezTo>
                    <a:cubicBezTo>
                      <a:pt x="0" y="21"/>
                      <a:pt x="22" y="0"/>
                      <a:pt x="48" y="0"/>
                    </a:cubicBezTo>
                    <a:cubicBezTo>
                      <a:pt x="60" y="0"/>
                      <a:pt x="72" y="4"/>
                      <a:pt x="80" y="12"/>
                    </a:cubicBezTo>
                    <a:cubicBezTo>
                      <a:pt x="82" y="14"/>
                      <a:pt x="82" y="16"/>
                      <a:pt x="81" y="17"/>
                    </a:cubicBezTo>
                    <a:cubicBezTo>
                      <a:pt x="79" y="19"/>
                      <a:pt x="77" y="19"/>
                      <a:pt x="76" y="17"/>
                    </a:cubicBezTo>
                    <a:cubicBezTo>
                      <a:pt x="68" y="10"/>
                      <a:pt x="58" y="7"/>
                      <a:pt x="48" y="7"/>
                    </a:cubicBezTo>
                    <a:cubicBezTo>
                      <a:pt x="26" y="7"/>
                      <a:pt x="7" y="25"/>
                      <a:pt x="7" y="47"/>
                    </a:cubicBezTo>
                    <a:cubicBezTo>
                      <a:pt x="7" y="69"/>
                      <a:pt x="26" y="88"/>
                      <a:pt x="48" y="88"/>
                    </a:cubicBezTo>
                    <a:cubicBezTo>
                      <a:pt x="70" y="88"/>
                      <a:pt x="88" y="69"/>
                      <a:pt x="88" y="47"/>
                    </a:cubicBezTo>
                    <a:cubicBezTo>
                      <a:pt x="88" y="44"/>
                      <a:pt x="88" y="41"/>
                      <a:pt x="88" y="39"/>
                    </a:cubicBezTo>
                    <a:cubicBezTo>
                      <a:pt x="87" y="37"/>
                      <a:pt x="89" y="35"/>
                      <a:pt x="90" y="35"/>
                    </a:cubicBezTo>
                    <a:cubicBezTo>
                      <a:pt x="92" y="34"/>
                      <a:pt x="94" y="36"/>
                      <a:pt x="95" y="37"/>
                    </a:cubicBezTo>
                    <a:cubicBezTo>
                      <a:pt x="95" y="41"/>
                      <a:pt x="95" y="44"/>
                      <a:pt x="95" y="47"/>
                    </a:cubicBezTo>
                    <a:cubicBezTo>
                      <a:pt x="95" y="73"/>
                      <a:pt x="74" y="95"/>
                      <a:pt x="48" y="9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baseline="-25000"/>
              </a:p>
            </p:txBody>
          </p:sp>
          <p:sp>
            <p:nvSpPr>
              <p:cNvPr id="57" name="Freeform 11">
                <a:extLst>
                  <a:ext uri="{FF2B5EF4-FFF2-40B4-BE49-F238E27FC236}">
                    <a16:creationId xmlns:a16="http://schemas.microsoft.com/office/drawing/2014/main" id="{1A67676F-850D-48EE-B7E4-5904C12F9FBB}"/>
                  </a:ext>
                </a:extLst>
              </p:cNvPr>
              <p:cNvSpPr>
                <a:spLocks/>
              </p:cNvSpPr>
              <p:nvPr/>
            </p:nvSpPr>
            <p:spPr bwMode="auto">
              <a:xfrm>
                <a:off x="2327" y="-253"/>
                <a:ext cx="165" cy="114"/>
              </a:xfrm>
              <a:custGeom>
                <a:avLst/>
                <a:gdLst>
                  <a:gd name="T0" fmla="*/ 28 w 80"/>
                  <a:gd name="T1" fmla="*/ 55 h 55"/>
                  <a:gd name="T2" fmla="*/ 26 w 80"/>
                  <a:gd name="T3" fmla="*/ 55 h 55"/>
                  <a:gd name="T4" fmla="*/ 2 w 80"/>
                  <a:gd name="T5" fmla="*/ 35 h 55"/>
                  <a:gd name="T6" fmla="*/ 1 w 80"/>
                  <a:gd name="T7" fmla="*/ 30 h 55"/>
                  <a:gd name="T8" fmla="*/ 6 w 80"/>
                  <a:gd name="T9" fmla="*/ 29 h 55"/>
                  <a:gd name="T10" fmla="*/ 28 w 80"/>
                  <a:gd name="T11" fmla="*/ 47 h 55"/>
                  <a:gd name="T12" fmla="*/ 74 w 80"/>
                  <a:gd name="T13" fmla="*/ 2 h 55"/>
                  <a:gd name="T14" fmla="*/ 78 w 80"/>
                  <a:gd name="T15" fmla="*/ 2 h 55"/>
                  <a:gd name="T16" fmla="*/ 78 w 80"/>
                  <a:gd name="T17" fmla="*/ 6 h 55"/>
                  <a:gd name="T18" fmla="*/ 30 w 80"/>
                  <a:gd name="T19" fmla="*/ 54 h 55"/>
                  <a:gd name="T20" fmla="*/ 28 w 80"/>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55">
                    <a:moveTo>
                      <a:pt x="28" y="55"/>
                    </a:moveTo>
                    <a:cubicBezTo>
                      <a:pt x="27" y="55"/>
                      <a:pt x="26" y="55"/>
                      <a:pt x="26" y="55"/>
                    </a:cubicBezTo>
                    <a:cubicBezTo>
                      <a:pt x="2" y="35"/>
                      <a:pt x="2" y="35"/>
                      <a:pt x="2" y="35"/>
                    </a:cubicBezTo>
                    <a:cubicBezTo>
                      <a:pt x="0" y="33"/>
                      <a:pt x="0" y="31"/>
                      <a:pt x="1" y="30"/>
                    </a:cubicBezTo>
                    <a:cubicBezTo>
                      <a:pt x="3" y="28"/>
                      <a:pt x="5" y="28"/>
                      <a:pt x="6" y="29"/>
                    </a:cubicBezTo>
                    <a:cubicBezTo>
                      <a:pt x="28" y="47"/>
                      <a:pt x="28" y="47"/>
                      <a:pt x="28" y="47"/>
                    </a:cubicBezTo>
                    <a:cubicBezTo>
                      <a:pt x="74" y="2"/>
                      <a:pt x="74" y="2"/>
                      <a:pt x="74" y="2"/>
                    </a:cubicBezTo>
                    <a:cubicBezTo>
                      <a:pt x="75" y="0"/>
                      <a:pt x="77" y="0"/>
                      <a:pt x="78" y="2"/>
                    </a:cubicBezTo>
                    <a:cubicBezTo>
                      <a:pt x="80" y="3"/>
                      <a:pt x="80" y="5"/>
                      <a:pt x="78" y="6"/>
                    </a:cubicBezTo>
                    <a:cubicBezTo>
                      <a:pt x="30" y="54"/>
                      <a:pt x="30" y="54"/>
                      <a:pt x="30" y="54"/>
                    </a:cubicBezTo>
                    <a:cubicBezTo>
                      <a:pt x="30" y="55"/>
                      <a:pt x="29" y="55"/>
                      <a:pt x="28" y="5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baseline="-25000"/>
              </a:p>
            </p:txBody>
          </p:sp>
        </p:grpSp>
        <p:grpSp>
          <p:nvGrpSpPr>
            <p:cNvPr id="45" name="Group 9">
              <a:extLst>
                <a:ext uri="{FF2B5EF4-FFF2-40B4-BE49-F238E27FC236}">
                  <a16:creationId xmlns:a16="http://schemas.microsoft.com/office/drawing/2014/main" id="{DE7C7A2B-A0C0-46E0-83CD-150E023AC6ED}"/>
                </a:ext>
              </a:extLst>
            </p:cNvPr>
            <p:cNvGrpSpPr>
              <a:grpSpLocks noChangeAspect="1"/>
            </p:cNvGrpSpPr>
            <p:nvPr/>
          </p:nvGrpSpPr>
          <p:grpSpPr bwMode="auto">
            <a:xfrm>
              <a:off x="12612244" y="4135001"/>
              <a:ext cx="168095" cy="153955"/>
              <a:chOff x="2278" y="-267"/>
              <a:chExt cx="214" cy="196"/>
            </a:xfrm>
            <a:solidFill>
              <a:schemeClr val="bg1"/>
            </a:solidFill>
          </p:grpSpPr>
          <p:sp>
            <p:nvSpPr>
              <p:cNvPr id="54" name="Freeform 10">
                <a:extLst>
                  <a:ext uri="{FF2B5EF4-FFF2-40B4-BE49-F238E27FC236}">
                    <a16:creationId xmlns:a16="http://schemas.microsoft.com/office/drawing/2014/main" id="{92C248BF-75B2-4F8A-B822-6B901838B00D}"/>
                  </a:ext>
                </a:extLst>
              </p:cNvPr>
              <p:cNvSpPr>
                <a:spLocks/>
              </p:cNvSpPr>
              <p:nvPr/>
            </p:nvSpPr>
            <p:spPr bwMode="auto">
              <a:xfrm>
                <a:off x="2278" y="-267"/>
                <a:ext cx="195" cy="196"/>
              </a:xfrm>
              <a:custGeom>
                <a:avLst/>
                <a:gdLst>
                  <a:gd name="T0" fmla="*/ 48 w 95"/>
                  <a:gd name="T1" fmla="*/ 95 h 95"/>
                  <a:gd name="T2" fmla="*/ 0 w 95"/>
                  <a:gd name="T3" fmla="*/ 47 h 95"/>
                  <a:gd name="T4" fmla="*/ 48 w 95"/>
                  <a:gd name="T5" fmla="*/ 0 h 95"/>
                  <a:gd name="T6" fmla="*/ 80 w 95"/>
                  <a:gd name="T7" fmla="*/ 12 h 95"/>
                  <a:gd name="T8" fmla="*/ 81 w 95"/>
                  <a:gd name="T9" fmla="*/ 17 h 95"/>
                  <a:gd name="T10" fmla="*/ 76 w 95"/>
                  <a:gd name="T11" fmla="*/ 17 h 95"/>
                  <a:gd name="T12" fmla="*/ 48 w 95"/>
                  <a:gd name="T13" fmla="*/ 7 h 95"/>
                  <a:gd name="T14" fmla="*/ 7 w 95"/>
                  <a:gd name="T15" fmla="*/ 47 h 95"/>
                  <a:gd name="T16" fmla="*/ 48 w 95"/>
                  <a:gd name="T17" fmla="*/ 88 h 95"/>
                  <a:gd name="T18" fmla="*/ 88 w 95"/>
                  <a:gd name="T19" fmla="*/ 47 h 95"/>
                  <a:gd name="T20" fmla="*/ 88 w 95"/>
                  <a:gd name="T21" fmla="*/ 39 h 95"/>
                  <a:gd name="T22" fmla="*/ 90 w 95"/>
                  <a:gd name="T23" fmla="*/ 35 h 95"/>
                  <a:gd name="T24" fmla="*/ 95 w 95"/>
                  <a:gd name="T25" fmla="*/ 37 h 95"/>
                  <a:gd name="T26" fmla="*/ 95 w 95"/>
                  <a:gd name="T27" fmla="*/ 47 h 95"/>
                  <a:gd name="T28" fmla="*/ 48 w 95"/>
                  <a:gd name="T2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95">
                    <a:moveTo>
                      <a:pt x="48" y="95"/>
                    </a:moveTo>
                    <a:cubicBezTo>
                      <a:pt x="22" y="95"/>
                      <a:pt x="0" y="73"/>
                      <a:pt x="0" y="47"/>
                    </a:cubicBezTo>
                    <a:cubicBezTo>
                      <a:pt x="0" y="21"/>
                      <a:pt x="22" y="0"/>
                      <a:pt x="48" y="0"/>
                    </a:cubicBezTo>
                    <a:cubicBezTo>
                      <a:pt x="60" y="0"/>
                      <a:pt x="72" y="4"/>
                      <a:pt x="80" y="12"/>
                    </a:cubicBezTo>
                    <a:cubicBezTo>
                      <a:pt x="82" y="14"/>
                      <a:pt x="82" y="16"/>
                      <a:pt x="81" y="17"/>
                    </a:cubicBezTo>
                    <a:cubicBezTo>
                      <a:pt x="79" y="19"/>
                      <a:pt x="77" y="19"/>
                      <a:pt x="76" y="17"/>
                    </a:cubicBezTo>
                    <a:cubicBezTo>
                      <a:pt x="68" y="10"/>
                      <a:pt x="58" y="7"/>
                      <a:pt x="48" y="7"/>
                    </a:cubicBezTo>
                    <a:cubicBezTo>
                      <a:pt x="26" y="7"/>
                      <a:pt x="7" y="25"/>
                      <a:pt x="7" y="47"/>
                    </a:cubicBezTo>
                    <a:cubicBezTo>
                      <a:pt x="7" y="69"/>
                      <a:pt x="26" y="88"/>
                      <a:pt x="48" y="88"/>
                    </a:cubicBezTo>
                    <a:cubicBezTo>
                      <a:pt x="70" y="88"/>
                      <a:pt x="88" y="69"/>
                      <a:pt x="88" y="47"/>
                    </a:cubicBezTo>
                    <a:cubicBezTo>
                      <a:pt x="88" y="44"/>
                      <a:pt x="88" y="41"/>
                      <a:pt x="88" y="39"/>
                    </a:cubicBezTo>
                    <a:cubicBezTo>
                      <a:pt x="87" y="37"/>
                      <a:pt x="89" y="35"/>
                      <a:pt x="90" y="35"/>
                    </a:cubicBezTo>
                    <a:cubicBezTo>
                      <a:pt x="92" y="34"/>
                      <a:pt x="94" y="36"/>
                      <a:pt x="95" y="37"/>
                    </a:cubicBezTo>
                    <a:cubicBezTo>
                      <a:pt x="95" y="41"/>
                      <a:pt x="95" y="44"/>
                      <a:pt x="95" y="47"/>
                    </a:cubicBezTo>
                    <a:cubicBezTo>
                      <a:pt x="95" y="73"/>
                      <a:pt x="74" y="95"/>
                      <a:pt x="48" y="9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baseline="-25000"/>
              </a:p>
            </p:txBody>
          </p:sp>
          <p:sp>
            <p:nvSpPr>
              <p:cNvPr id="55" name="Freeform 11">
                <a:extLst>
                  <a:ext uri="{FF2B5EF4-FFF2-40B4-BE49-F238E27FC236}">
                    <a16:creationId xmlns:a16="http://schemas.microsoft.com/office/drawing/2014/main" id="{FC7F8BE7-E591-4F13-AC12-D957874C1E68}"/>
                  </a:ext>
                </a:extLst>
              </p:cNvPr>
              <p:cNvSpPr>
                <a:spLocks/>
              </p:cNvSpPr>
              <p:nvPr/>
            </p:nvSpPr>
            <p:spPr bwMode="auto">
              <a:xfrm>
                <a:off x="2327" y="-253"/>
                <a:ext cx="165" cy="114"/>
              </a:xfrm>
              <a:custGeom>
                <a:avLst/>
                <a:gdLst>
                  <a:gd name="T0" fmla="*/ 28 w 80"/>
                  <a:gd name="T1" fmla="*/ 55 h 55"/>
                  <a:gd name="T2" fmla="*/ 26 w 80"/>
                  <a:gd name="T3" fmla="*/ 55 h 55"/>
                  <a:gd name="T4" fmla="*/ 2 w 80"/>
                  <a:gd name="T5" fmla="*/ 35 h 55"/>
                  <a:gd name="T6" fmla="*/ 1 w 80"/>
                  <a:gd name="T7" fmla="*/ 30 h 55"/>
                  <a:gd name="T8" fmla="*/ 6 w 80"/>
                  <a:gd name="T9" fmla="*/ 29 h 55"/>
                  <a:gd name="T10" fmla="*/ 28 w 80"/>
                  <a:gd name="T11" fmla="*/ 47 h 55"/>
                  <a:gd name="T12" fmla="*/ 74 w 80"/>
                  <a:gd name="T13" fmla="*/ 2 h 55"/>
                  <a:gd name="T14" fmla="*/ 78 w 80"/>
                  <a:gd name="T15" fmla="*/ 2 h 55"/>
                  <a:gd name="T16" fmla="*/ 78 w 80"/>
                  <a:gd name="T17" fmla="*/ 6 h 55"/>
                  <a:gd name="T18" fmla="*/ 30 w 80"/>
                  <a:gd name="T19" fmla="*/ 54 h 55"/>
                  <a:gd name="T20" fmla="*/ 28 w 80"/>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55">
                    <a:moveTo>
                      <a:pt x="28" y="55"/>
                    </a:moveTo>
                    <a:cubicBezTo>
                      <a:pt x="27" y="55"/>
                      <a:pt x="26" y="55"/>
                      <a:pt x="26" y="55"/>
                    </a:cubicBezTo>
                    <a:cubicBezTo>
                      <a:pt x="2" y="35"/>
                      <a:pt x="2" y="35"/>
                      <a:pt x="2" y="35"/>
                    </a:cubicBezTo>
                    <a:cubicBezTo>
                      <a:pt x="0" y="33"/>
                      <a:pt x="0" y="31"/>
                      <a:pt x="1" y="30"/>
                    </a:cubicBezTo>
                    <a:cubicBezTo>
                      <a:pt x="3" y="28"/>
                      <a:pt x="5" y="28"/>
                      <a:pt x="6" y="29"/>
                    </a:cubicBezTo>
                    <a:cubicBezTo>
                      <a:pt x="28" y="47"/>
                      <a:pt x="28" y="47"/>
                      <a:pt x="28" y="47"/>
                    </a:cubicBezTo>
                    <a:cubicBezTo>
                      <a:pt x="74" y="2"/>
                      <a:pt x="74" y="2"/>
                      <a:pt x="74" y="2"/>
                    </a:cubicBezTo>
                    <a:cubicBezTo>
                      <a:pt x="75" y="0"/>
                      <a:pt x="77" y="0"/>
                      <a:pt x="78" y="2"/>
                    </a:cubicBezTo>
                    <a:cubicBezTo>
                      <a:pt x="80" y="3"/>
                      <a:pt x="80" y="5"/>
                      <a:pt x="78" y="6"/>
                    </a:cubicBezTo>
                    <a:cubicBezTo>
                      <a:pt x="30" y="54"/>
                      <a:pt x="30" y="54"/>
                      <a:pt x="30" y="54"/>
                    </a:cubicBezTo>
                    <a:cubicBezTo>
                      <a:pt x="30" y="55"/>
                      <a:pt x="29" y="55"/>
                      <a:pt x="28" y="5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baseline="-25000"/>
              </a:p>
            </p:txBody>
          </p:sp>
        </p:grpSp>
        <p:grpSp>
          <p:nvGrpSpPr>
            <p:cNvPr id="46" name="Group 58">
              <a:extLst>
                <a:ext uri="{FF2B5EF4-FFF2-40B4-BE49-F238E27FC236}">
                  <a16:creationId xmlns:a16="http://schemas.microsoft.com/office/drawing/2014/main" id="{F9E43DB7-50FE-4100-971F-B2B338381336}"/>
                </a:ext>
              </a:extLst>
            </p:cNvPr>
            <p:cNvGrpSpPr>
              <a:grpSpLocks noChangeAspect="1"/>
            </p:cNvGrpSpPr>
            <p:nvPr/>
          </p:nvGrpSpPr>
          <p:grpSpPr bwMode="auto">
            <a:xfrm>
              <a:off x="12432332" y="3091329"/>
              <a:ext cx="1329719" cy="1304818"/>
              <a:chOff x="2999" y="1896"/>
              <a:chExt cx="1068" cy="1048"/>
            </a:xfrm>
            <a:solidFill>
              <a:schemeClr val="bg1"/>
            </a:solidFill>
          </p:grpSpPr>
          <p:sp>
            <p:nvSpPr>
              <p:cNvPr id="47" name="Freeform 59">
                <a:extLst>
                  <a:ext uri="{FF2B5EF4-FFF2-40B4-BE49-F238E27FC236}">
                    <a16:creationId xmlns:a16="http://schemas.microsoft.com/office/drawing/2014/main" id="{211796B0-1203-4996-84B4-0A2C7C067010}"/>
                  </a:ext>
                </a:extLst>
              </p:cNvPr>
              <p:cNvSpPr>
                <a:spLocks/>
              </p:cNvSpPr>
              <p:nvPr/>
            </p:nvSpPr>
            <p:spPr bwMode="auto">
              <a:xfrm>
                <a:off x="2999" y="1896"/>
                <a:ext cx="814" cy="1048"/>
              </a:xfrm>
              <a:custGeom>
                <a:avLst/>
                <a:gdLst>
                  <a:gd name="T0" fmla="*/ 369 w 404"/>
                  <a:gd name="T1" fmla="*/ 207 h 521"/>
                  <a:gd name="T2" fmla="*/ 370 w 404"/>
                  <a:gd name="T3" fmla="*/ 164 h 521"/>
                  <a:gd name="T4" fmla="*/ 353 w 404"/>
                  <a:gd name="T5" fmla="*/ 147 h 521"/>
                  <a:gd name="T6" fmla="*/ 297 w 404"/>
                  <a:gd name="T7" fmla="*/ 147 h 521"/>
                  <a:gd name="T8" fmla="*/ 249 w 404"/>
                  <a:gd name="T9" fmla="*/ 101 h 521"/>
                  <a:gd name="T10" fmla="*/ 248 w 404"/>
                  <a:gd name="T11" fmla="*/ 47 h 521"/>
                  <a:gd name="T12" fmla="*/ 232 w 404"/>
                  <a:gd name="T13" fmla="*/ 29 h 521"/>
                  <a:gd name="T14" fmla="*/ 56 w 404"/>
                  <a:gd name="T15" fmla="*/ 29 h 521"/>
                  <a:gd name="T16" fmla="*/ 29 w 404"/>
                  <a:gd name="T17" fmla="*/ 59 h 521"/>
                  <a:gd name="T18" fmla="*/ 29 w 404"/>
                  <a:gd name="T19" fmla="*/ 283 h 521"/>
                  <a:gd name="T20" fmla="*/ 29 w 404"/>
                  <a:gd name="T21" fmla="*/ 457 h 521"/>
                  <a:gd name="T22" fmla="*/ 62 w 404"/>
                  <a:gd name="T23" fmla="*/ 491 h 521"/>
                  <a:gd name="T24" fmla="*/ 336 w 404"/>
                  <a:gd name="T25" fmla="*/ 491 h 521"/>
                  <a:gd name="T26" fmla="*/ 369 w 404"/>
                  <a:gd name="T27" fmla="*/ 459 h 521"/>
                  <a:gd name="T28" fmla="*/ 390 w 404"/>
                  <a:gd name="T29" fmla="*/ 397 h 521"/>
                  <a:gd name="T30" fmla="*/ 394 w 404"/>
                  <a:gd name="T31" fmla="*/ 393 h 521"/>
                  <a:gd name="T32" fmla="*/ 397 w 404"/>
                  <a:gd name="T33" fmla="*/ 399 h 521"/>
                  <a:gd name="T34" fmla="*/ 396 w 404"/>
                  <a:gd name="T35" fmla="*/ 479 h 521"/>
                  <a:gd name="T36" fmla="*/ 353 w 404"/>
                  <a:gd name="T37" fmla="*/ 519 h 521"/>
                  <a:gd name="T38" fmla="*/ 243 w 404"/>
                  <a:gd name="T39" fmla="*/ 520 h 521"/>
                  <a:gd name="T40" fmla="*/ 53 w 404"/>
                  <a:gd name="T41" fmla="*/ 520 h 521"/>
                  <a:gd name="T42" fmla="*/ 1 w 404"/>
                  <a:gd name="T43" fmla="*/ 467 h 521"/>
                  <a:gd name="T44" fmla="*/ 1 w 404"/>
                  <a:gd name="T45" fmla="*/ 53 h 521"/>
                  <a:gd name="T46" fmla="*/ 53 w 404"/>
                  <a:gd name="T47" fmla="*/ 0 h 521"/>
                  <a:gd name="T48" fmla="*/ 249 w 404"/>
                  <a:gd name="T49" fmla="*/ 0 h 521"/>
                  <a:gd name="T50" fmla="*/ 284 w 404"/>
                  <a:gd name="T51" fmla="*/ 15 h 521"/>
                  <a:gd name="T52" fmla="*/ 382 w 404"/>
                  <a:gd name="T53" fmla="*/ 112 h 521"/>
                  <a:gd name="T54" fmla="*/ 391 w 404"/>
                  <a:gd name="T55" fmla="*/ 181 h 521"/>
                  <a:gd name="T56" fmla="*/ 373 w 404"/>
                  <a:gd name="T57" fmla="*/ 208 h 521"/>
                  <a:gd name="T58" fmla="*/ 369 w 404"/>
                  <a:gd name="T59" fmla="*/ 207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4" h="521">
                    <a:moveTo>
                      <a:pt x="369" y="207"/>
                    </a:moveTo>
                    <a:cubicBezTo>
                      <a:pt x="369" y="193"/>
                      <a:pt x="369" y="178"/>
                      <a:pt x="370" y="164"/>
                    </a:cubicBezTo>
                    <a:cubicBezTo>
                      <a:pt x="370" y="151"/>
                      <a:pt x="365" y="147"/>
                      <a:pt x="353" y="147"/>
                    </a:cubicBezTo>
                    <a:cubicBezTo>
                      <a:pt x="334" y="148"/>
                      <a:pt x="316" y="148"/>
                      <a:pt x="297" y="147"/>
                    </a:cubicBezTo>
                    <a:cubicBezTo>
                      <a:pt x="266" y="147"/>
                      <a:pt x="250" y="131"/>
                      <a:pt x="249" y="101"/>
                    </a:cubicBezTo>
                    <a:cubicBezTo>
                      <a:pt x="248" y="83"/>
                      <a:pt x="249" y="65"/>
                      <a:pt x="248" y="47"/>
                    </a:cubicBezTo>
                    <a:cubicBezTo>
                      <a:pt x="248" y="30"/>
                      <a:pt x="247" y="29"/>
                      <a:pt x="232" y="29"/>
                    </a:cubicBezTo>
                    <a:cubicBezTo>
                      <a:pt x="173" y="28"/>
                      <a:pt x="114" y="28"/>
                      <a:pt x="56" y="29"/>
                    </a:cubicBezTo>
                    <a:cubicBezTo>
                      <a:pt x="34" y="29"/>
                      <a:pt x="30" y="35"/>
                      <a:pt x="29" y="59"/>
                    </a:cubicBezTo>
                    <a:cubicBezTo>
                      <a:pt x="29" y="134"/>
                      <a:pt x="29" y="209"/>
                      <a:pt x="29" y="283"/>
                    </a:cubicBezTo>
                    <a:cubicBezTo>
                      <a:pt x="29" y="341"/>
                      <a:pt x="29" y="399"/>
                      <a:pt x="29" y="457"/>
                    </a:cubicBezTo>
                    <a:cubicBezTo>
                      <a:pt x="30" y="487"/>
                      <a:pt x="33" y="491"/>
                      <a:pt x="62" y="491"/>
                    </a:cubicBezTo>
                    <a:cubicBezTo>
                      <a:pt x="154" y="492"/>
                      <a:pt x="245" y="492"/>
                      <a:pt x="336" y="491"/>
                    </a:cubicBezTo>
                    <a:cubicBezTo>
                      <a:pt x="364" y="491"/>
                      <a:pt x="371" y="486"/>
                      <a:pt x="369" y="459"/>
                    </a:cubicBezTo>
                    <a:cubicBezTo>
                      <a:pt x="367" y="434"/>
                      <a:pt x="379" y="416"/>
                      <a:pt x="390" y="397"/>
                    </a:cubicBezTo>
                    <a:cubicBezTo>
                      <a:pt x="391" y="395"/>
                      <a:pt x="393" y="393"/>
                      <a:pt x="394" y="393"/>
                    </a:cubicBezTo>
                    <a:cubicBezTo>
                      <a:pt x="398" y="393"/>
                      <a:pt x="397" y="397"/>
                      <a:pt x="397" y="399"/>
                    </a:cubicBezTo>
                    <a:cubicBezTo>
                      <a:pt x="397" y="426"/>
                      <a:pt x="398" y="452"/>
                      <a:pt x="396" y="479"/>
                    </a:cubicBezTo>
                    <a:cubicBezTo>
                      <a:pt x="395" y="503"/>
                      <a:pt x="378" y="519"/>
                      <a:pt x="353" y="519"/>
                    </a:cubicBezTo>
                    <a:cubicBezTo>
                      <a:pt x="317" y="520"/>
                      <a:pt x="280" y="520"/>
                      <a:pt x="243" y="520"/>
                    </a:cubicBezTo>
                    <a:cubicBezTo>
                      <a:pt x="180" y="520"/>
                      <a:pt x="117" y="518"/>
                      <a:pt x="53" y="520"/>
                    </a:cubicBezTo>
                    <a:cubicBezTo>
                      <a:pt x="23" y="521"/>
                      <a:pt x="0" y="501"/>
                      <a:pt x="1" y="467"/>
                    </a:cubicBezTo>
                    <a:cubicBezTo>
                      <a:pt x="2" y="329"/>
                      <a:pt x="2" y="191"/>
                      <a:pt x="1" y="53"/>
                    </a:cubicBezTo>
                    <a:cubicBezTo>
                      <a:pt x="1" y="17"/>
                      <a:pt x="24" y="0"/>
                      <a:pt x="53" y="0"/>
                    </a:cubicBezTo>
                    <a:cubicBezTo>
                      <a:pt x="118" y="1"/>
                      <a:pt x="184" y="1"/>
                      <a:pt x="249" y="0"/>
                    </a:cubicBezTo>
                    <a:cubicBezTo>
                      <a:pt x="263" y="0"/>
                      <a:pt x="274" y="5"/>
                      <a:pt x="284" y="15"/>
                    </a:cubicBezTo>
                    <a:cubicBezTo>
                      <a:pt x="317" y="48"/>
                      <a:pt x="350" y="79"/>
                      <a:pt x="382" y="112"/>
                    </a:cubicBezTo>
                    <a:cubicBezTo>
                      <a:pt x="400" y="129"/>
                      <a:pt x="404" y="160"/>
                      <a:pt x="391" y="181"/>
                    </a:cubicBezTo>
                    <a:cubicBezTo>
                      <a:pt x="385" y="190"/>
                      <a:pt x="379" y="199"/>
                      <a:pt x="373" y="208"/>
                    </a:cubicBezTo>
                    <a:cubicBezTo>
                      <a:pt x="372" y="208"/>
                      <a:pt x="371" y="207"/>
                      <a:pt x="369" y="207"/>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60">
                <a:extLst>
                  <a:ext uri="{FF2B5EF4-FFF2-40B4-BE49-F238E27FC236}">
                    <a16:creationId xmlns:a16="http://schemas.microsoft.com/office/drawing/2014/main" id="{B2833F77-A0EF-4AD6-A1BC-C54E7A815C42}"/>
                  </a:ext>
                </a:extLst>
              </p:cNvPr>
              <p:cNvSpPr>
                <a:spLocks noEditPoints="1"/>
              </p:cNvSpPr>
              <p:nvPr/>
            </p:nvSpPr>
            <p:spPr bwMode="auto">
              <a:xfrm>
                <a:off x="3579" y="2039"/>
                <a:ext cx="488" cy="716"/>
              </a:xfrm>
              <a:custGeom>
                <a:avLst/>
                <a:gdLst>
                  <a:gd name="T0" fmla="*/ 54 w 242"/>
                  <a:gd name="T1" fmla="*/ 356 h 356"/>
                  <a:gd name="T2" fmla="*/ 48 w 242"/>
                  <a:gd name="T3" fmla="*/ 352 h 356"/>
                  <a:gd name="T4" fmla="*/ 7 w 242"/>
                  <a:gd name="T5" fmla="*/ 328 h 356"/>
                  <a:gd name="T6" fmla="*/ 4 w 242"/>
                  <a:gd name="T7" fmla="*/ 313 h 356"/>
                  <a:gd name="T8" fmla="*/ 28 w 242"/>
                  <a:gd name="T9" fmla="*/ 274 h 356"/>
                  <a:gd name="T10" fmla="*/ 167 w 242"/>
                  <a:gd name="T11" fmla="*/ 46 h 356"/>
                  <a:gd name="T12" fmla="*/ 189 w 242"/>
                  <a:gd name="T13" fmla="*/ 30 h 356"/>
                  <a:gd name="T14" fmla="*/ 204 w 242"/>
                  <a:gd name="T15" fmla="*/ 15 h 356"/>
                  <a:gd name="T16" fmla="*/ 232 w 242"/>
                  <a:gd name="T17" fmla="*/ 10 h 356"/>
                  <a:gd name="T18" fmla="*/ 237 w 242"/>
                  <a:gd name="T19" fmla="*/ 30 h 356"/>
                  <a:gd name="T20" fmla="*/ 232 w 242"/>
                  <a:gd name="T21" fmla="*/ 62 h 356"/>
                  <a:gd name="T22" fmla="*/ 228 w 242"/>
                  <a:gd name="T23" fmla="*/ 76 h 356"/>
                  <a:gd name="T24" fmla="*/ 63 w 242"/>
                  <a:gd name="T25" fmla="*/ 347 h 356"/>
                  <a:gd name="T26" fmla="*/ 54 w 242"/>
                  <a:gd name="T27" fmla="*/ 356 h 356"/>
                  <a:gd name="T28" fmla="*/ 128 w 242"/>
                  <a:gd name="T29" fmla="*/ 182 h 356"/>
                  <a:gd name="T30" fmla="*/ 141 w 242"/>
                  <a:gd name="T31" fmla="*/ 174 h 356"/>
                  <a:gd name="T32" fmla="*/ 199 w 242"/>
                  <a:gd name="T33" fmla="*/ 79 h 356"/>
                  <a:gd name="T34" fmla="*/ 196 w 242"/>
                  <a:gd name="T35" fmla="*/ 61 h 356"/>
                  <a:gd name="T36" fmla="*/ 181 w 242"/>
                  <a:gd name="T37" fmla="*/ 66 h 356"/>
                  <a:gd name="T38" fmla="*/ 177 w 242"/>
                  <a:gd name="T39" fmla="*/ 73 h 356"/>
                  <a:gd name="T40" fmla="*/ 125 w 242"/>
                  <a:gd name="T41" fmla="*/ 158 h 356"/>
                  <a:gd name="T42" fmla="*/ 119 w 242"/>
                  <a:gd name="T43" fmla="*/ 171 h 356"/>
                  <a:gd name="T44" fmla="*/ 128 w 242"/>
                  <a:gd name="T45" fmla="*/ 182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2" h="356">
                    <a:moveTo>
                      <a:pt x="54" y="356"/>
                    </a:moveTo>
                    <a:cubicBezTo>
                      <a:pt x="52" y="355"/>
                      <a:pt x="50" y="354"/>
                      <a:pt x="48" y="352"/>
                    </a:cubicBezTo>
                    <a:cubicBezTo>
                      <a:pt x="34" y="344"/>
                      <a:pt x="20" y="336"/>
                      <a:pt x="7" y="328"/>
                    </a:cubicBezTo>
                    <a:cubicBezTo>
                      <a:pt x="0" y="324"/>
                      <a:pt x="0" y="319"/>
                      <a:pt x="4" y="313"/>
                    </a:cubicBezTo>
                    <a:cubicBezTo>
                      <a:pt x="12" y="300"/>
                      <a:pt x="20" y="287"/>
                      <a:pt x="28" y="274"/>
                    </a:cubicBezTo>
                    <a:cubicBezTo>
                      <a:pt x="74" y="198"/>
                      <a:pt x="120" y="122"/>
                      <a:pt x="167" y="46"/>
                    </a:cubicBezTo>
                    <a:cubicBezTo>
                      <a:pt x="172" y="37"/>
                      <a:pt x="176" y="28"/>
                      <a:pt x="189" y="30"/>
                    </a:cubicBezTo>
                    <a:cubicBezTo>
                      <a:pt x="198" y="31"/>
                      <a:pt x="200" y="21"/>
                      <a:pt x="204" y="15"/>
                    </a:cubicBezTo>
                    <a:cubicBezTo>
                      <a:pt x="214" y="0"/>
                      <a:pt x="217" y="0"/>
                      <a:pt x="232" y="10"/>
                    </a:cubicBezTo>
                    <a:cubicBezTo>
                      <a:pt x="240" y="15"/>
                      <a:pt x="242" y="21"/>
                      <a:pt x="237" y="30"/>
                    </a:cubicBezTo>
                    <a:cubicBezTo>
                      <a:pt x="231" y="40"/>
                      <a:pt x="222" y="48"/>
                      <a:pt x="232" y="62"/>
                    </a:cubicBezTo>
                    <a:cubicBezTo>
                      <a:pt x="235" y="66"/>
                      <a:pt x="230" y="72"/>
                      <a:pt x="228" y="76"/>
                    </a:cubicBezTo>
                    <a:cubicBezTo>
                      <a:pt x="173" y="167"/>
                      <a:pt x="118" y="257"/>
                      <a:pt x="63" y="347"/>
                    </a:cubicBezTo>
                    <a:cubicBezTo>
                      <a:pt x="61" y="351"/>
                      <a:pt x="60" y="355"/>
                      <a:pt x="54" y="356"/>
                    </a:cubicBezTo>
                    <a:close/>
                    <a:moveTo>
                      <a:pt x="128" y="182"/>
                    </a:moveTo>
                    <a:cubicBezTo>
                      <a:pt x="134" y="182"/>
                      <a:pt x="138" y="179"/>
                      <a:pt x="141" y="174"/>
                    </a:cubicBezTo>
                    <a:cubicBezTo>
                      <a:pt x="160" y="142"/>
                      <a:pt x="180" y="110"/>
                      <a:pt x="199" y="79"/>
                    </a:cubicBezTo>
                    <a:cubicBezTo>
                      <a:pt x="203" y="72"/>
                      <a:pt x="204" y="66"/>
                      <a:pt x="196" y="61"/>
                    </a:cubicBezTo>
                    <a:cubicBezTo>
                      <a:pt x="190" y="58"/>
                      <a:pt x="185" y="61"/>
                      <a:pt x="181" y="66"/>
                    </a:cubicBezTo>
                    <a:cubicBezTo>
                      <a:pt x="179" y="68"/>
                      <a:pt x="178" y="71"/>
                      <a:pt x="177" y="73"/>
                    </a:cubicBezTo>
                    <a:cubicBezTo>
                      <a:pt x="159" y="101"/>
                      <a:pt x="142" y="130"/>
                      <a:pt x="125" y="158"/>
                    </a:cubicBezTo>
                    <a:cubicBezTo>
                      <a:pt x="123" y="162"/>
                      <a:pt x="120" y="166"/>
                      <a:pt x="119" y="171"/>
                    </a:cubicBezTo>
                    <a:cubicBezTo>
                      <a:pt x="119" y="177"/>
                      <a:pt x="121" y="181"/>
                      <a:pt x="128" y="182"/>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61">
                <a:extLst>
                  <a:ext uri="{FF2B5EF4-FFF2-40B4-BE49-F238E27FC236}">
                    <a16:creationId xmlns:a16="http://schemas.microsoft.com/office/drawing/2014/main" id="{11A97F80-4FB6-47C5-801D-02A2A34CC6E6}"/>
                  </a:ext>
                </a:extLst>
              </p:cNvPr>
              <p:cNvSpPr>
                <a:spLocks/>
              </p:cNvSpPr>
              <p:nvPr/>
            </p:nvSpPr>
            <p:spPr bwMode="auto">
              <a:xfrm>
                <a:off x="3317" y="2461"/>
                <a:ext cx="321" cy="53"/>
              </a:xfrm>
              <a:custGeom>
                <a:avLst/>
                <a:gdLst>
                  <a:gd name="T0" fmla="*/ 79 w 159"/>
                  <a:gd name="T1" fmla="*/ 0 h 26"/>
                  <a:gd name="T2" fmla="*/ 143 w 159"/>
                  <a:gd name="T3" fmla="*/ 0 h 26"/>
                  <a:gd name="T4" fmla="*/ 159 w 159"/>
                  <a:gd name="T5" fmla="*/ 12 h 26"/>
                  <a:gd name="T6" fmla="*/ 144 w 159"/>
                  <a:gd name="T7" fmla="*/ 26 h 26"/>
                  <a:gd name="T8" fmla="*/ 13 w 159"/>
                  <a:gd name="T9" fmla="*/ 24 h 26"/>
                  <a:gd name="T10" fmla="*/ 0 w 159"/>
                  <a:gd name="T11" fmla="*/ 13 h 26"/>
                  <a:gd name="T12" fmla="*/ 14 w 159"/>
                  <a:gd name="T13" fmla="*/ 0 h 26"/>
                  <a:gd name="T14" fmla="*/ 79 w 159"/>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6">
                    <a:moveTo>
                      <a:pt x="79" y="0"/>
                    </a:moveTo>
                    <a:cubicBezTo>
                      <a:pt x="101" y="0"/>
                      <a:pt x="122" y="0"/>
                      <a:pt x="143" y="0"/>
                    </a:cubicBezTo>
                    <a:cubicBezTo>
                      <a:pt x="152" y="0"/>
                      <a:pt x="159" y="0"/>
                      <a:pt x="159" y="12"/>
                    </a:cubicBezTo>
                    <a:cubicBezTo>
                      <a:pt x="159" y="22"/>
                      <a:pt x="154" y="26"/>
                      <a:pt x="144" y="26"/>
                    </a:cubicBezTo>
                    <a:cubicBezTo>
                      <a:pt x="101" y="25"/>
                      <a:pt x="57" y="24"/>
                      <a:pt x="13" y="24"/>
                    </a:cubicBezTo>
                    <a:cubicBezTo>
                      <a:pt x="6" y="23"/>
                      <a:pt x="0" y="22"/>
                      <a:pt x="0" y="13"/>
                    </a:cubicBezTo>
                    <a:cubicBezTo>
                      <a:pt x="0" y="3"/>
                      <a:pt x="5" y="0"/>
                      <a:pt x="14" y="0"/>
                    </a:cubicBezTo>
                    <a:cubicBezTo>
                      <a:pt x="36" y="0"/>
                      <a:pt x="57" y="0"/>
                      <a:pt x="79" y="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62">
                <a:extLst>
                  <a:ext uri="{FF2B5EF4-FFF2-40B4-BE49-F238E27FC236}">
                    <a16:creationId xmlns:a16="http://schemas.microsoft.com/office/drawing/2014/main" id="{399E7E16-0ACA-46DB-AE89-1C61C0CDDED3}"/>
                  </a:ext>
                </a:extLst>
              </p:cNvPr>
              <p:cNvSpPr>
                <a:spLocks/>
              </p:cNvSpPr>
              <p:nvPr/>
            </p:nvSpPr>
            <p:spPr bwMode="auto">
              <a:xfrm>
                <a:off x="3317" y="2298"/>
                <a:ext cx="327" cy="49"/>
              </a:xfrm>
              <a:custGeom>
                <a:avLst/>
                <a:gdLst>
                  <a:gd name="T0" fmla="*/ 81 w 162"/>
                  <a:gd name="T1" fmla="*/ 23 h 24"/>
                  <a:gd name="T2" fmla="*/ 15 w 162"/>
                  <a:gd name="T3" fmla="*/ 23 h 24"/>
                  <a:gd name="T4" fmla="*/ 0 w 162"/>
                  <a:gd name="T5" fmla="*/ 12 h 24"/>
                  <a:gd name="T6" fmla="*/ 16 w 162"/>
                  <a:gd name="T7" fmla="*/ 0 h 24"/>
                  <a:gd name="T8" fmla="*/ 146 w 162"/>
                  <a:gd name="T9" fmla="*/ 1 h 24"/>
                  <a:gd name="T10" fmla="*/ 161 w 162"/>
                  <a:gd name="T11" fmla="*/ 12 h 24"/>
                  <a:gd name="T12" fmla="*/ 145 w 162"/>
                  <a:gd name="T13" fmla="*/ 24 h 24"/>
                  <a:gd name="T14" fmla="*/ 81 w 162"/>
                  <a:gd name="T15" fmla="*/ 23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24">
                    <a:moveTo>
                      <a:pt x="81" y="23"/>
                    </a:moveTo>
                    <a:cubicBezTo>
                      <a:pt x="59" y="23"/>
                      <a:pt x="37" y="23"/>
                      <a:pt x="15" y="23"/>
                    </a:cubicBezTo>
                    <a:cubicBezTo>
                      <a:pt x="7" y="23"/>
                      <a:pt x="0" y="23"/>
                      <a:pt x="0" y="12"/>
                    </a:cubicBezTo>
                    <a:cubicBezTo>
                      <a:pt x="0" y="1"/>
                      <a:pt x="8" y="0"/>
                      <a:pt x="16" y="0"/>
                    </a:cubicBezTo>
                    <a:cubicBezTo>
                      <a:pt x="59" y="0"/>
                      <a:pt x="103" y="0"/>
                      <a:pt x="146" y="1"/>
                    </a:cubicBezTo>
                    <a:cubicBezTo>
                      <a:pt x="154" y="1"/>
                      <a:pt x="161" y="1"/>
                      <a:pt x="161" y="12"/>
                    </a:cubicBezTo>
                    <a:cubicBezTo>
                      <a:pt x="162" y="23"/>
                      <a:pt x="154" y="24"/>
                      <a:pt x="145" y="24"/>
                    </a:cubicBezTo>
                    <a:cubicBezTo>
                      <a:pt x="124" y="23"/>
                      <a:pt x="102" y="23"/>
                      <a:pt x="81" y="23"/>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63">
                <a:extLst>
                  <a:ext uri="{FF2B5EF4-FFF2-40B4-BE49-F238E27FC236}">
                    <a16:creationId xmlns:a16="http://schemas.microsoft.com/office/drawing/2014/main" id="{677BF12C-E931-4749-BFC0-AEC1D91F9C07}"/>
                  </a:ext>
                </a:extLst>
              </p:cNvPr>
              <p:cNvSpPr>
                <a:spLocks/>
              </p:cNvSpPr>
              <p:nvPr/>
            </p:nvSpPr>
            <p:spPr bwMode="auto">
              <a:xfrm>
                <a:off x="3317" y="2606"/>
                <a:ext cx="190" cy="52"/>
              </a:xfrm>
              <a:custGeom>
                <a:avLst/>
                <a:gdLst>
                  <a:gd name="T0" fmla="*/ 47 w 94"/>
                  <a:gd name="T1" fmla="*/ 0 h 26"/>
                  <a:gd name="T2" fmla="*/ 81 w 94"/>
                  <a:gd name="T3" fmla="*/ 0 h 26"/>
                  <a:gd name="T4" fmla="*/ 94 w 94"/>
                  <a:gd name="T5" fmla="*/ 13 h 26"/>
                  <a:gd name="T6" fmla="*/ 81 w 94"/>
                  <a:gd name="T7" fmla="*/ 26 h 26"/>
                  <a:gd name="T8" fmla="*/ 13 w 94"/>
                  <a:gd name="T9" fmla="*/ 26 h 26"/>
                  <a:gd name="T10" fmla="*/ 0 w 94"/>
                  <a:gd name="T11" fmla="*/ 13 h 26"/>
                  <a:gd name="T12" fmla="*/ 14 w 94"/>
                  <a:gd name="T13" fmla="*/ 0 h 26"/>
                  <a:gd name="T14" fmla="*/ 47 w 94"/>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6">
                    <a:moveTo>
                      <a:pt x="47" y="0"/>
                    </a:moveTo>
                    <a:cubicBezTo>
                      <a:pt x="59" y="0"/>
                      <a:pt x="70" y="1"/>
                      <a:pt x="81" y="0"/>
                    </a:cubicBezTo>
                    <a:cubicBezTo>
                      <a:pt x="90" y="0"/>
                      <a:pt x="94" y="4"/>
                      <a:pt x="94" y="13"/>
                    </a:cubicBezTo>
                    <a:cubicBezTo>
                      <a:pt x="94" y="23"/>
                      <a:pt x="90" y="26"/>
                      <a:pt x="81" y="26"/>
                    </a:cubicBezTo>
                    <a:cubicBezTo>
                      <a:pt x="58" y="26"/>
                      <a:pt x="36" y="26"/>
                      <a:pt x="13" y="26"/>
                    </a:cubicBezTo>
                    <a:cubicBezTo>
                      <a:pt x="4" y="26"/>
                      <a:pt x="0" y="22"/>
                      <a:pt x="0" y="13"/>
                    </a:cubicBezTo>
                    <a:cubicBezTo>
                      <a:pt x="0" y="3"/>
                      <a:pt x="5" y="0"/>
                      <a:pt x="14" y="0"/>
                    </a:cubicBezTo>
                    <a:cubicBezTo>
                      <a:pt x="25" y="1"/>
                      <a:pt x="36" y="0"/>
                      <a:pt x="47" y="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4">
                <a:extLst>
                  <a:ext uri="{FF2B5EF4-FFF2-40B4-BE49-F238E27FC236}">
                    <a16:creationId xmlns:a16="http://schemas.microsoft.com/office/drawing/2014/main" id="{DBD2B0A8-C249-42A1-AA11-16056AAC4D3C}"/>
                  </a:ext>
                </a:extLst>
              </p:cNvPr>
              <p:cNvSpPr>
                <a:spLocks/>
              </p:cNvSpPr>
              <p:nvPr/>
            </p:nvSpPr>
            <p:spPr bwMode="auto">
              <a:xfrm>
                <a:off x="3551" y="2713"/>
                <a:ext cx="127" cy="142"/>
              </a:xfrm>
              <a:custGeom>
                <a:avLst/>
                <a:gdLst>
                  <a:gd name="T0" fmla="*/ 0 w 63"/>
                  <a:gd name="T1" fmla="*/ 55 h 71"/>
                  <a:gd name="T2" fmla="*/ 4 w 63"/>
                  <a:gd name="T3" fmla="*/ 7 h 71"/>
                  <a:gd name="T4" fmla="*/ 12 w 63"/>
                  <a:gd name="T5" fmla="*/ 2 h 71"/>
                  <a:gd name="T6" fmla="*/ 56 w 63"/>
                  <a:gd name="T7" fmla="*/ 29 h 71"/>
                  <a:gd name="T8" fmla="*/ 55 w 63"/>
                  <a:gd name="T9" fmla="*/ 39 h 71"/>
                  <a:gd name="T10" fmla="*/ 13 w 63"/>
                  <a:gd name="T11" fmla="*/ 65 h 71"/>
                  <a:gd name="T12" fmla="*/ 0 w 63"/>
                  <a:gd name="T13" fmla="*/ 58 h 71"/>
                  <a:gd name="T14" fmla="*/ 0 w 63"/>
                  <a:gd name="T15" fmla="*/ 55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1">
                    <a:moveTo>
                      <a:pt x="0" y="55"/>
                    </a:moveTo>
                    <a:cubicBezTo>
                      <a:pt x="2" y="37"/>
                      <a:pt x="3" y="22"/>
                      <a:pt x="4" y="7"/>
                    </a:cubicBezTo>
                    <a:cubicBezTo>
                      <a:pt x="5" y="1"/>
                      <a:pt x="7" y="0"/>
                      <a:pt x="12" y="2"/>
                    </a:cubicBezTo>
                    <a:cubicBezTo>
                      <a:pt x="26" y="11"/>
                      <a:pt x="41" y="20"/>
                      <a:pt x="56" y="29"/>
                    </a:cubicBezTo>
                    <a:cubicBezTo>
                      <a:pt x="63" y="33"/>
                      <a:pt x="59" y="36"/>
                      <a:pt x="55" y="39"/>
                    </a:cubicBezTo>
                    <a:cubicBezTo>
                      <a:pt x="41" y="48"/>
                      <a:pt x="27" y="57"/>
                      <a:pt x="13" y="65"/>
                    </a:cubicBezTo>
                    <a:cubicBezTo>
                      <a:pt x="2" y="71"/>
                      <a:pt x="1" y="70"/>
                      <a:pt x="0" y="58"/>
                    </a:cubicBezTo>
                    <a:cubicBezTo>
                      <a:pt x="0" y="56"/>
                      <a:pt x="0" y="54"/>
                      <a:pt x="0" y="5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65">
                <a:extLst>
                  <a:ext uri="{FF2B5EF4-FFF2-40B4-BE49-F238E27FC236}">
                    <a16:creationId xmlns:a16="http://schemas.microsoft.com/office/drawing/2014/main" id="{0408656A-63FF-403A-8C32-B8C96FB8E822}"/>
                  </a:ext>
                </a:extLst>
              </p:cNvPr>
              <p:cNvSpPr>
                <a:spLocks/>
              </p:cNvSpPr>
              <p:nvPr/>
            </p:nvSpPr>
            <p:spPr bwMode="auto">
              <a:xfrm>
                <a:off x="3317" y="2773"/>
                <a:ext cx="182" cy="46"/>
              </a:xfrm>
              <a:custGeom>
                <a:avLst/>
                <a:gdLst>
                  <a:gd name="T0" fmla="*/ 44 w 90"/>
                  <a:gd name="T1" fmla="*/ 23 h 23"/>
                  <a:gd name="T2" fmla="*/ 12 w 90"/>
                  <a:gd name="T3" fmla="*/ 23 h 23"/>
                  <a:gd name="T4" fmla="*/ 0 w 90"/>
                  <a:gd name="T5" fmla="*/ 11 h 23"/>
                  <a:gd name="T6" fmla="*/ 11 w 90"/>
                  <a:gd name="T7" fmla="*/ 0 h 23"/>
                  <a:gd name="T8" fmla="*/ 78 w 90"/>
                  <a:gd name="T9" fmla="*/ 0 h 23"/>
                  <a:gd name="T10" fmla="*/ 90 w 90"/>
                  <a:gd name="T11" fmla="*/ 11 h 23"/>
                  <a:gd name="T12" fmla="*/ 77 w 90"/>
                  <a:gd name="T13" fmla="*/ 23 h 23"/>
                  <a:gd name="T14" fmla="*/ 44 w 90"/>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23">
                    <a:moveTo>
                      <a:pt x="44" y="23"/>
                    </a:moveTo>
                    <a:cubicBezTo>
                      <a:pt x="33" y="23"/>
                      <a:pt x="22" y="23"/>
                      <a:pt x="12" y="23"/>
                    </a:cubicBezTo>
                    <a:cubicBezTo>
                      <a:pt x="3" y="23"/>
                      <a:pt x="0" y="20"/>
                      <a:pt x="0" y="11"/>
                    </a:cubicBezTo>
                    <a:cubicBezTo>
                      <a:pt x="0" y="4"/>
                      <a:pt x="4" y="0"/>
                      <a:pt x="11" y="0"/>
                    </a:cubicBezTo>
                    <a:cubicBezTo>
                      <a:pt x="33" y="0"/>
                      <a:pt x="56" y="0"/>
                      <a:pt x="78" y="0"/>
                    </a:cubicBezTo>
                    <a:cubicBezTo>
                      <a:pt x="85" y="0"/>
                      <a:pt x="89" y="4"/>
                      <a:pt x="90" y="11"/>
                    </a:cubicBezTo>
                    <a:cubicBezTo>
                      <a:pt x="90" y="20"/>
                      <a:pt x="85" y="23"/>
                      <a:pt x="77" y="23"/>
                    </a:cubicBezTo>
                    <a:cubicBezTo>
                      <a:pt x="66" y="23"/>
                      <a:pt x="55" y="23"/>
                      <a:pt x="44" y="23"/>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65610527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picture containing person&#10;&#10;Description automatically generated">
            <a:extLst>
              <a:ext uri="{FF2B5EF4-FFF2-40B4-BE49-F238E27FC236}">
                <a16:creationId xmlns:a16="http://schemas.microsoft.com/office/drawing/2014/main" id="{0CB5CC25-C7B5-4FA3-B601-2302BD3C564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784" t="1987" r="4665" b="31048"/>
          <a:stretch/>
        </p:blipFill>
        <p:spPr>
          <a:xfrm>
            <a:off x="-4" y="736601"/>
            <a:ext cx="5846831" cy="3281215"/>
          </a:xfrm>
          <a:prstGeom prst="rect">
            <a:avLst/>
          </a:prstGeom>
        </p:spPr>
      </p:pic>
      <p:sp>
        <p:nvSpPr>
          <p:cNvPr id="2" name="Title 1"/>
          <p:cNvSpPr>
            <a:spLocks noGrp="1"/>
          </p:cNvSpPr>
          <p:nvPr>
            <p:ph type="title"/>
          </p:nvPr>
        </p:nvSpPr>
        <p:spPr/>
        <p:txBody>
          <a:bodyPr/>
          <a:lstStyle/>
          <a:p>
            <a:r>
              <a:rPr lang="en-US"/>
              <a:t>Taking Action: </a:t>
            </a:r>
            <a:r>
              <a:rPr lang="en-IN"/>
              <a:t>Build Empathy – Scenario 2 </a:t>
            </a:r>
          </a:p>
        </p:txBody>
      </p:sp>
      <p:sp>
        <p:nvSpPr>
          <p:cNvPr id="3" name="TextBox 2">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18 of 33</a:t>
            </a:r>
          </a:p>
        </p:txBody>
      </p:sp>
      <p:sp>
        <p:nvSpPr>
          <p:cNvPr id="6" name="Rectangle 5">
            <a:extLst>
              <a:ext uri="{FF2B5EF4-FFF2-40B4-BE49-F238E27FC236}">
                <a16:creationId xmlns:a16="http://schemas.microsoft.com/office/drawing/2014/main" id="{2F7FD296-FAA1-4E12-A64B-1053BEE73956}"/>
              </a:ext>
            </a:extLst>
          </p:cNvPr>
          <p:cNvSpPr/>
          <p:nvPr/>
        </p:nvSpPr>
        <p:spPr>
          <a:xfrm>
            <a:off x="6008914" y="2074716"/>
            <a:ext cx="6031977" cy="4408778"/>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US" sz="1350"/>
          </a:p>
        </p:txBody>
      </p:sp>
      <p:sp>
        <p:nvSpPr>
          <p:cNvPr id="7" name="Rectangle 6">
            <a:extLst>
              <a:ext uri="{FF2B5EF4-FFF2-40B4-BE49-F238E27FC236}">
                <a16:creationId xmlns:a16="http://schemas.microsoft.com/office/drawing/2014/main" id="{2F7FD296-FAA1-4E12-A64B-1053BEE73956}"/>
              </a:ext>
            </a:extLst>
          </p:cNvPr>
          <p:cNvSpPr/>
          <p:nvPr/>
        </p:nvSpPr>
        <p:spPr>
          <a:xfrm>
            <a:off x="6188530" y="2228850"/>
            <a:ext cx="5691566" cy="41044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16" name="Rectangle 15">
            <a:extLst>
              <a:ext uri="{FF2B5EF4-FFF2-40B4-BE49-F238E27FC236}">
                <a16:creationId xmlns:a16="http://schemas.microsoft.com/office/drawing/2014/main" id="{2F7FD296-FAA1-4E12-A64B-1053BEE73956}"/>
              </a:ext>
            </a:extLst>
          </p:cNvPr>
          <p:cNvSpPr/>
          <p:nvPr/>
        </p:nvSpPr>
        <p:spPr>
          <a:xfrm>
            <a:off x="6008914" y="736602"/>
            <a:ext cx="6033269" cy="12311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18" name="TextBox 17">
            <a:extLst>
              <a:ext uri="{FF2B5EF4-FFF2-40B4-BE49-F238E27FC236}">
                <a16:creationId xmlns:a16="http://schemas.microsoft.com/office/drawing/2014/main" id="{A1FB48D3-C702-4614-8CA7-F437FF2611F6}"/>
              </a:ext>
            </a:extLst>
          </p:cNvPr>
          <p:cNvSpPr txBox="1"/>
          <p:nvPr/>
        </p:nvSpPr>
        <p:spPr>
          <a:xfrm>
            <a:off x="6128347" y="982868"/>
            <a:ext cx="5722722" cy="738664"/>
          </a:xfrm>
          <a:prstGeom prst="rect">
            <a:avLst/>
          </a:prstGeom>
          <a:noFill/>
        </p:spPr>
        <p:txBody>
          <a:bodyPr wrap="square" rtlCol="0" anchor="t">
            <a:spAutoFit/>
          </a:bodyPr>
          <a:lstStyle/>
          <a:p>
            <a:pPr>
              <a:spcAft>
                <a:spcPts val="1200"/>
              </a:spcAft>
            </a:pPr>
            <a:r>
              <a:rPr lang="en-US" dirty="0">
                <a:solidFill>
                  <a:schemeClr val="bg1"/>
                </a:solidFill>
                <a:latin typeface="Avenir LT Std 35 Light" panose="020B0402020203020204" pitchFamily="34" charset="0"/>
              </a:rPr>
              <a:t>Do you think introducing pronouns was necessary?</a:t>
            </a:r>
          </a:p>
          <a:p>
            <a:r>
              <a:rPr lang="en-US" sz="1400" i="1" dirty="0">
                <a:solidFill>
                  <a:schemeClr val="bg1"/>
                </a:solidFill>
                <a:latin typeface="Avenir LT Std 35 Light" panose="020B0402020203020204" pitchFamily="34" charset="0"/>
              </a:rPr>
              <a:t>Select the correct answer and click CHECK.</a:t>
            </a:r>
          </a:p>
        </p:txBody>
      </p:sp>
      <p:sp>
        <p:nvSpPr>
          <p:cNvPr id="19" name="Rectangle 18"/>
          <p:cNvSpPr/>
          <p:nvPr/>
        </p:nvSpPr>
        <p:spPr>
          <a:xfrm>
            <a:off x="7075484" y="2516255"/>
            <a:ext cx="4492400" cy="789960"/>
          </a:xfrm>
          <a:prstGeom prst="rect">
            <a:avLst/>
          </a:prstGeom>
        </p:spPr>
        <p:txBody>
          <a:bodyPr wrap="square">
            <a:spAutoFit/>
          </a:bodyPr>
          <a:lstStyle/>
          <a:p>
            <a:pPr>
              <a:spcBef>
                <a:spcPts val="1000"/>
              </a:spcBef>
              <a:spcAft>
                <a:spcPts val="600"/>
              </a:spcAft>
            </a:pPr>
            <a:r>
              <a:rPr lang="en-US" sz="1600">
                <a:latin typeface="Avenir LT Std 35 Light" panose="020B0402020203020204" pitchFamily="34" charset="0"/>
                <a:cs typeface="Arial"/>
              </a:rPr>
              <a:t>Yes</a:t>
            </a:r>
          </a:p>
          <a:p>
            <a:pPr>
              <a:spcBef>
                <a:spcPts val="1000"/>
              </a:spcBef>
              <a:spcAft>
                <a:spcPts val="600"/>
              </a:spcAft>
            </a:pPr>
            <a:r>
              <a:rPr lang="en-US" sz="1600">
                <a:latin typeface="Avenir LT Std 35 Light" panose="020B0402020203020204" pitchFamily="34" charset="0"/>
                <a:cs typeface="Arial"/>
              </a:rPr>
              <a:t>No</a:t>
            </a:r>
          </a:p>
        </p:txBody>
      </p:sp>
      <p:sp>
        <p:nvSpPr>
          <p:cNvPr id="20" name="Oval 19"/>
          <p:cNvSpPr/>
          <p:nvPr/>
        </p:nvSpPr>
        <p:spPr>
          <a:xfrm>
            <a:off x="6695158" y="2562682"/>
            <a:ext cx="245961" cy="245961"/>
          </a:xfrm>
          <a:prstGeom prst="ellipse">
            <a:avLst/>
          </a:prstGeom>
          <a:gradFill flip="none" rotWithShape="1">
            <a:gsLst>
              <a:gs pos="37000">
                <a:schemeClr val="tx2"/>
              </a:gs>
              <a:gs pos="37000">
                <a:schemeClr val="tx2">
                  <a:tint val="66000"/>
                  <a:satMod val="160000"/>
                </a:schemeClr>
              </a:gs>
              <a:gs pos="37000">
                <a:schemeClr val="bg1"/>
              </a:gs>
            </a:gsLst>
            <a:path path="circle">
              <a:fillToRect l="50000" t="50000" r="50000" b="50000"/>
            </a:path>
            <a:tileRect/>
          </a:gra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p:cNvSpPr/>
          <p:nvPr/>
        </p:nvSpPr>
        <p:spPr>
          <a:xfrm>
            <a:off x="6694129" y="3006926"/>
            <a:ext cx="245961" cy="245961"/>
          </a:xfrm>
          <a:prstGeom prst="ellipse">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p:cNvSpPr/>
          <p:nvPr/>
        </p:nvSpPr>
        <p:spPr>
          <a:xfrm>
            <a:off x="6489901" y="5215275"/>
            <a:ext cx="4956427" cy="1077218"/>
          </a:xfrm>
          <a:prstGeom prst="rect">
            <a:avLst/>
          </a:prstGeom>
        </p:spPr>
        <p:txBody>
          <a:bodyPr wrap="square" lIns="91440" tIns="45720" rIns="91440" bIns="45720" anchor="t">
            <a:spAutoFit/>
          </a:bodyPr>
          <a:lstStyle/>
          <a:p>
            <a:pPr>
              <a:spcBef>
                <a:spcPts val="1000"/>
              </a:spcBef>
              <a:spcAft>
                <a:spcPts val="600"/>
              </a:spcAft>
            </a:pPr>
            <a:r>
              <a:rPr lang="en-US" sz="1600" b="1" dirty="0">
                <a:latin typeface="Avenir LT Std 35 Light"/>
                <a:cs typeface="Arial"/>
              </a:rPr>
              <a:t>Excellent! </a:t>
            </a:r>
            <a:r>
              <a:rPr lang="en-US" sz="1600" dirty="0">
                <a:latin typeface="Avenir LT Std 35 Light"/>
                <a:cs typeface="Arial"/>
              </a:rPr>
              <a:t>Sharing pronouns while introducing yourself helps encourage others to do the same, minimizes assumptions, and makes space for people who use </a:t>
            </a:r>
            <a:r>
              <a:rPr lang="en-US" sz="1600" dirty="0" err="1">
                <a:latin typeface="Avenir LT Std 35 Light"/>
                <a:cs typeface="Arial"/>
              </a:rPr>
              <a:t>nonbinary</a:t>
            </a:r>
            <a:r>
              <a:rPr lang="en-US" sz="1600" dirty="0">
                <a:latin typeface="Avenir LT Std 35 Light"/>
                <a:cs typeface="Arial"/>
              </a:rPr>
              <a:t> pronouns. </a:t>
            </a:r>
          </a:p>
        </p:txBody>
      </p:sp>
      <p:sp>
        <p:nvSpPr>
          <p:cNvPr id="22" name="Graphic 3" descr="Checkmark">
            <a:extLst>
              <a:ext uri="{FF2B5EF4-FFF2-40B4-BE49-F238E27FC236}">
                <a16:creationId xmlns:a16="http://schemas.microsoft.com/office/drawing/2014/main" id="{9235DD3A-2F1E-4D02-8D43-BA56C794F608}"/>
              </a:ext>
            </a:extLst>
          </p:cNvPr>
          <p:cNvSpPr>
            <a:spLocks noChangeAspect="1"/>
          </p:cNvSpPr>
          <p:nvPr/>
        </p:nvSpPr>
        <p:spPr>
          <a:xfrm>
            <a:off x="6350488" y="2598362"/>
            <a:ext cx="253833" cy="176579"/>
          </a:xfrm>
          <a:custGeom>
            <a:avLst/>
            <a:gdLst>
              <a:gd name="connsiteX0" fmla="*/ 281432 w 307138"/>
              <a:gd name="connsiteY0" fmla="*/ 0 h 213661"/>
              <a:gd name="connsiteX1" fmla="*/ 110503 w 307138"/>
              <a:gd name="connsiteY1" fmla="*/ 161581 h 213661"/>
              <a:gd name="connsiteX2" fmla="*/ 28377 w 307138"/>
              <a:gd name="connsiteY2" fmla="*/ 77452 h 213661"/>
              <a:gd name="connsiteX3" fmla="*/ 0 w 307138"/>
              <a:gd name="connsiteY3" fmla="*/ 104494 h 213661"/>
              <a:gd name="connsiteX4" fmla="*/ 109168 w 307138"/>
              <a:gd name="connsiteY4" fmla="*/ 216666 h 213661"/>
              <a:gd name="connsiteX5" fmla="*/ 137878 w 307138"/>
              <a:gd name="connsiteY5" fmla="*/ 189958 h 213661"/>
              <a:gd name="connsiteX6" fmla="*/ 308474 w 307138"/>
              <a:gd name="connsiteY6" fmla="*/ 28043 h 21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138" h="213661">
                <a:moveTo>
                  <a:pt x="281432" y="0"/>
                </a:moveTo>
                <a:lnTo>
                  <a:pt x="110503" y="161581"/>
                </a:lnTo>
                <a:lnTo>
                  <a:pt x="28377" y="77452"/>
                </a:lnTo>
                <a:lnTo>
                  <a:pt x="0" y="104494"/>
                </a:lnTo>
                <a:lnTo>
                  <a:pt x="109168" y="216666"/>
                </a:lnTo>
                <a:lnTo>
                  <a:pt x="137878" y="189958"/>
                </a:lnTo>
                <a:lnTo>
                  <a:pt x="308474" y="28043"/>
                </a:lnTo>
                <a:close/>
              </a:path>
            </a:pathLst>
          </a:custGeom>
          <a:solidFill>
            <a:schemeClr val="accent4"/>
          </a:solidFill>
          <a:ln w="3274" cap="flat">
            <a:noFill/>
            <a:prstDash val="solid"/>
            <a:miter/>
          </a:ln>
        </p:spPr>
        <p:txBody>
          <a:bodyPr rtlCol="0" anchor="ctr"/>
          <a:lstStyle/>
          <a:p>
            <a:endParaRPr lang="en-IN"/>
          </a:p>
        </p:txBody>
      </p:sp>
      <p:sp>
        <p:nvSpPr>
          <p:cNvPr id="23" name="Rectangle 22">
            <a:extLst>
              <a:ext uri="{FF2B5EF4-FFF2-40B4-BE49-F238E27FC236}">
                <a16:creationId xmlns:a16="http://schemas.microsoft.com/office/drawing/2014/main" id="{2F7FD296-FAA1-4E12-A64B-1053BEE73956}"/>
              </a:ext>
            </a:extLst>
          </p:cNvPr>
          <p:cNvSpPr/>
          <p:nvPr/>
        </p:nvSpPr>
        <p:spPr>
          <a:xfrm>
            <a:off x="0" y="3577389"/>
            <a:ext cx="5848119" cy="29061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228600" rIns="91440" rtlCol="0" anchor="t"/>
          <a:lstStyle/>
          <a:p>
            <a:pPr lvl="0">
              <a:defRPr/>
            </a:pPr>
            <a:r>
              <a:rPr lang="en-US" sz="1600" dirty="0">
                <a:latin typeface="Avenir LT Std 35 Light" panose="020B0402020203020204" pitchFamily="34" charset="0"/>
              </a:rPr>
              <a:t>After Dani signed a new client, they became the primary point of contact. Anticipating the awkward moment and blank stares they often get when they share their pronouns as they/them, Dani reached out to the program manager to introduce themselves. Before they said anything, the program manager said, “Hi! I’m Emily, and I use she/her pronouns. I’m looking forward to working with you! What pronouns do you use?” Dani felt at ease and took a deep breath. </a:t>
            </a:r>
          </a:p>
          <a:p>
            <a:pPr lvl="0">
              <a:defRPr/>
            </a:pPr>
            <a:endParaRPr lang="en-US" sz="1600" dirty="0">
              <a:latin typeface="Avenir LT Std 35 Light" panose="020B0402020203020204" pitchFamily="34" charset="0"/>
            </a:endParaRPr>
          </a:p>
          <a:p>
            <a:pPr lvl="0">
              <a:defRPr/>
            </a:pPr>
            <a:endParaRPr lang="en-US" sz="1600" dirty="0">
              <a:latin typeface="Avenir LT Std 35 Light" panose="020B0402020203020204" pitchFamily="34" charset="0"/>
            </a:endParaRPr>
          </a:p>
        </p:txBody>
      </p:sp>
      <p:sp>
        <p:nvSpPr>
          <p:cNvPr id="24" name="TextBox 23">
            <a:extLst>
              <a:ext uri="{FF2B5EF4-FFF2-40B4-BE49-F238E27FC236}">
                <a16:creationId xmlns:a16="http://schemas.microsoft.com/office/drawing/2014/main" id="{DBAF40DE-96C6-4376-90BC-E1C331DADB4F}"/>
              </a:ext>
            </a:extLst>
          </p:cNvPr>
          <p:cNvSpPr txBox="1"/>
          <p:nvPr/>
        </p:nvSpPr>
        <p:spPr>
          <a:xfrm>
            <a:off x="9754228" y="6550223"/>
            <a:ext cx="2437772" cy="307777"/>
          </a:xfrm>
          <a:prstGeom prst="rect">
            <a:avLst/>
          </a:prstGeom>
          <a:noFill/>
        </p:spPr>
        <p:txBody>
          <a:bodyPr wrap="square">
            <a:spAutoFit/>
          </a:bodyPr>
          <a:lstStyle/>
          <a:p>
            <a:pPr algn="r"/>
            <a:r>
              <a:rPr lang="en-IN" sz="1400" dirty="0">
                <a:latin typeface="Avenir LT Std 35 Light" panose="020B0402020203020204"/>
              </a:rPr>
              <a:t>Click </a:t>
            </a:r>
            <a:r>
              <a:rPr lang="en-IN" sz="1400" i="1" dirty="0">
                <a:latin typeface="Avenir LT Std 35 Light" panose="020B0402020203020204"/>
              </a:rPr>
              <a:t>NEXT</a:t>
            </a:r>
            <a:r>
              <a:rPr lang="en-IN" sz="1400" dirty="0">
                <a:latin typeface="Avenir LT Std 35 Light" panose="020B0402020203020204"/>
              </a:rPr>
              <a:t> to continue.</a:t>
            </a:r>
          </a:p>
        </p:txBody>
      </p:sp>
      <p:sp>
        <p:nvSpPr>
          <p:cNvPr id="25" name="Rectangle 24"/>
          <p:cNvSpPr/>
          <p:nvPr/>
        </p:nvSpPr>
        <p:spPr>
          <a:xfrm>
            <a:off x="12335774" y="182880"/>
            <a:ext cx="1559520" cy="139490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Added AS</a:t>
            </a:r>
            <a:endParaRPr lang="en-IN" dirty="0"/>
          </a:p>
        </p:txBody>
      </p:sp>
    </p:spTree>
    <p:extLst>
      <p:ext uri="{BB962C8B-B14F-4D97-AF65-F5344CB8AC3E}">
        <p14:creationId xmlns:p14="http://schemas.microsoft.com/office/powerpoint/2010/main" val="55762297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picture containing person&#10;&#10;Description automatically generated">
            <a:extLst>
              <a:ext uri="{FF2B5EF4-FFF2-40B4-BE49-F238E27FC236}">
                <a16:creationId xmlns:a16="http://schemas.microsoft.com/office/drawing/2014/main" id="{0CB5CC25-C7B5-4FA3-B601-2302BD3C564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784" t="1987" r="4665" b="31048"/>
          <a:stretch/>
        </p:blipFill>
        <p:spPr>
          <a:xfrm>
            <a:off x="-4" y="736601"/>
            <a:ext cx="5846831" cy="3281215"/>
          </a:xfrm>
          <a:prstGeom prst="rect">
            <a:avLst/>
          </a:prstGeom>
        </p:spPr>
      </p:pic>
      <p:sp>
        <p:nvSpPr>
          <p:cNvPr id="24" name="Rectangle 23">
            <a:extLst>
              <a:ext uri="{FF2B5EF4-FFF2-40B4-BE49-F238E27FC236}">
                <a16:creationId xmlns:a16="http://schemas.microsoft.com/office/drawing/2014/main" id="{2F7FD296-FAA1-4E12-A64B-1053BEE73956}"/>
              </a:ext>
            </a:extLst>
          </p:cNvPr>
          <p:cNvSpPr/>
          <p:nvPr/>
        </p:nvSpPr>
        <p:spPr>
          <a:xfrm>
            <a:off x="0" y="3577389"/>
            <a:ext cx="5848119" cy="29061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228600" rIns="91440" rtlCol="0" anchor="t"/>
          <a:lstStyle/>
          <a:p>
            <a:pPr lvl="0">
              <a:defRPr/>
            </a:pPr>
            <a:r>
              <a:rPr lang="en-US" sz="1600" dirty="0">
                <a:latin typeface="Avenir LT Std 35 Light" panose="020B0402020203020204" pitchFamily="34" charset="0"/>
              </a:rPr>
              <a:t>After Dani signed a new client, they became the primary point of contact. Anticipating the awkward moment and blank stares they often get when they share their pronouns as they/them, Dani reached out to the program manager to introduce themselves. Before they said anything, the program manager said, “Hi! I’m Emily, and I use she/her pronouns. I’m looking forward to working with you! What pronouns do you use?” Dani felt at ease and took a deep breath. </a:t>
            </a:r>
          </a:p>
          <a:p>
            <a:pPr lvl="0">
              <a:defRPr/>
            </a:pPr>
            <a:endParaRPr lang="en-US" sz="1600" dirty="0">
              <a:latin typeface="Avenir LT Std 35 Light" panose="020B0402020203020204" pitchFamily="34" charset="0"/>
            </a:endParaRPr>
          </a:p>
          <a:p>
            <a:pPr lvl="0">
              <a:defRPr/>
            </a:pPr>
            <a:endParaRPr lang="en-US" sz="1600" dirty="0">
              <a:latin typeface="Avenir LT Std 35 Light" panose="020B0402020203020204" pitchFamily="34" charset="0"/>
            </a:endParaRPr>
          </a:p>
        </p:txBody>
      </p:sp>
      <p:sp>
        <p:nvSpPr>
          <p:cNvPr id="2" name="Title 1"/>
          <p:cNvSpPr>
            <a:spLocks noGrp="1"/>
          </p:cNvSpPr>
          <p:nvPr>
            <p:ph type="title"/>
          </p:nvPr>
        </p:nvSpPr>
        <p:spPr/>
        <p:txBody>
          <a:bodyPr/>
          <a:lstStyle/>
          <a:p>
            <a:r>
              <a:rPr lang="en-US"/>
              <a:t>Taking Action: </a:t>
            </a:r>
            <a:r>
              <a:rPr lang="en-IN"/>
              <a:t>Build Empathy – Scenario 2 </a:t>
            </a:r>
          </a:p>
        </p:txBody>
      </p:sp>
      <p:sp>
        <p:nvSpPr>
          <p:cNvPr id="3" name="TextBox 2">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18 of 33</a:t>
            </a:r>
          </a:p>
        </p:txBody>
      </p:sp>
      <p:sp>
        <p:nvSpPr>
          <p:cNvPr id="6" name="Rectangle 5">
            <a:extLst>
              <a:ext uri="{FF2B5EF4-FFF2-40B4-BE49-F238E27FC236}">
                <a16:creationId xmlns:a16="http://schemas.microsoft.com/office/drawing/2014/main" id="{2F7FD296-FAA1-4E12-A64B-1053BEE73956}"/>
              </a:ext>
            </a:extLst>
          </p:cNvPr>
          <p:cNvSpPr/>
          <p:nvPr/>
        </p:nvSpPr>
        <p:spPr>
          <a:xfrm>
            <a:off x="6008914" y="2074716"/>
            <a:ext cx="6031977" cy="4408778"/>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US" sz="1350"/>
          </a:p>
        </p:txBody>
      </p:sp>
      <p:sp>
        <p:nvSpPr>
          <p:cNvPr id="7" name="Rectangle 6">
            <a:extLst>
              <a:ext uri="{FF2B5EF4-FFF2-40B4-BE49-F238E27FC236}">
                <a16:creationId xmlns:a16="http://schemas.microsoft.com/office/drawing/2014/main" id="{2F7FD296-FAA1-4E12-A64B-1053BEE73956}"/>
              </a:ext>
            </a:extLst>
          </p:cNvPr>
          <p:cNvSpPr/>
          <p:nvPr/>
        </p:nvSpPr>
        <p:spPr>
          <a:xfrm>
            <a:off x="6188530" y="2228850"/>
            <a:ext cx="5691566" cy="41044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16" name="Rectangle 15">
            <a:extLst>
              <a:ext uri="{FF2B5EF4-FFF2-40B4-BE49-F238E27FC236}">
                <a16:creationId xmlns:a16="http://schemas.microsoft.com/office/drawing/2014/main" id="{2F7FD296-FAA1-4E12-A64B-1053BEE73956}"/>
              </a:ext>
            </a:extLst>
          </p:cNvPr>
          <p:cNvSpPr/>
          <p:nvPr/>
        </p:nvSpPr>
        <p:spPr>
          <a:xfrm>
            <a:off x="6008914" y="736602"/>
            <a:ext cx="6033269" cy="12311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18" name="TextBox 17">
            <a:extLst>
              <a:ext uri="{FF2B5EF4-FFF2-40B4-BE49-F238E27FC236}">
                <a16:creationId xmlns:a16="http://schemas.microsoft.com/office/drawing/2014/main" id="{A1FB48D3-C702-4614-8CA7-F437FF2611F6}"/>
              </a:ext>
            </a:extLst>
          </p:cNvPr>
          <p:cNvSpPr txBox="1"/>
          <p:nvPr/>
        </p:nvSpPr>
        <p:spPr>
          <a:xfrm>
            <a:off x="6128347" y="982868"/>
            <a:ext cx="5722722" cy="738664"/>
          </a:xfrm>
          <a:prstGeom prst="rect">
            <a:avLst/>
          </a:prstGeom>
          <a:noFill/>
        </p:spPr>
        <p:txBody>
          <a:bodyPr wrap="square" rtlCol="0" anchor="t">
            <a:spAutoFit/>
          </a:bodyPr>
          <a:lstStyle/>
          <a:p>
            <a:pPr>
              <a:spcAft>
                <a:spcPts val="1200"/>
              </a:spcAft>
            </a:pPr>
            <a:r>
              <a:rPr lang="en-US" dirty="0">
                <a:solidFill>
                  <a:schemeClr val="bg1"/>
                </a:solidFill>
                <a:latin typeface="Avenir LT Std 35 Light" panose="020B0402020203020204" pitchFamily="34" charset="0"/>
              </a:rPr>
              <a:t>Do you think introducing pronouns was necessary?</a:t>
            </a:r>
          </a:p>
          <a:p>
            <a:r>
              <a:rPr lang="en-US" sz="1400" i="1" dirty="0">
                <a:solidFill>
                  <a:schemeClr val="bg1"/>
                </a:solidFill>
                <a:latin typeface="Avenir LT Std 35 Light" panose="020B0402020203020204" pitchFamily="34" charset="0"/>
              </a:rPr>
              <a:t>Select the correct answer and click CHECK.</a:t>
            </a:r>
          </a:p>
        </p:txBody>
      </p:sp>
      <p:sp>
        <p:nvSpPr>
          <p:cNvPr id="19" name="Rectangle 18"/>
          <p:cNvSpPr/>
          <p:nvPr/>
        </p:nvSpPr>
        <p:spPr>
          <a:xfrm>
            <a:off x="7075484" y="2516255"/>
            <a:ext cx="4492400" cy="789960"/>
          </a:xfrm>
          <a:prstGeom prst="rect">
            <a:avLst/>
          </a:prstGeom>
        </p:spPr>
        <p:txBody>
          <a:bodyPr wrap="square">
            <a:spAutoFit/>
          </a:bodyPr>
          <a:lstStyle/>
          <a:p>
            <a:pPr>
              <a:spcBef>
                <a:spcPts val="1000"/>
              </a:spcBef>
              <a:spcAft>
                <a:spcPts val="600"/>
              </a:spcAft>
            </a:pPr>
            <a:r>
              <a:rPr lang="en-US" sz="1600">
                <a:latin typeface="Avenir LT Std 35 Light" panose="020B0402020203020204" pitchFamily="34" charset="0"/>
                <a:cs typeface="Arial"/>
              </a:rPr>
              <a:t>Yes</a:t>
            </a:r>
          </a:p>
          <a:p>
            <a:pPr>
              <a:spcBef>
                <a:spcPts val="1000"/>
              </a:spcBef>
              <a:spcAft>
                <a:spcPts val="600"/>
              </a:spcAft>
            </a:pPr>
            <a:r>
              <a:rPr lang="en-US" sz="1600">
                <a:latin typeface="Avenir LT Std 35 Light" panose="020B0402020203020204" pitchFamily="34" charset="0"/>
                <a:cs typeface="Arial"/>
              </a:rPr>
              <a:t>No</a:t>
            </a:r>
          </a:p>
        </p:txBody>
      </p:sp>
      <p:sp>
        <p:nvSpPr>
          <p:cNvPr id="20" name="Oval 19"/>
          <p:cNvSpPr/>
          <p:nvPr/>
        </p:nvSpPr>
        <p:spPr>
          <a:xfrm>
            <a:off x="6695158" y="2562682"/>
            <a:ext cx="245961" cy="245961"/>
          </a:xfrm>
          <a:prstGeom prst="ellipse">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p:cNvSpPr/>
          <p:nvPr/>
        </p:nvSpPr>
        <p:spPr>
          <a:xfrm>
            <a:off x="6694129" y="3006926"/>
            <a:ext cx="245961" cy="245961"/>
          </a:xfrm>
          <a:prstGeom prst="ellipse">
            <a:avLst/>
          </a:prstGeom>
          <a:gradFill flip="none" rotWithShape="1">
            <a:gsLst>
              <a:gs pos="37000">
                <a:schemeClr val="tx2"/>
              </a:gs>
              <a:gs pos="37000">
                <a:schemeClr val="tx2">
                  <a:tint val="66000"/>
                  <a:satMod val="160000"/>
                </a:schemeClr>
              </a:gs>
              <a:gs pos="37000">
                <a:schemeClr val="bg1"/>
              </a:gs>
            </a:gsLst>
            <a:path path="circle">
              <a:fillToRect l="50000" t="50000" r="50000" b="50000"/>
            </a:path>
            <a:tileRect/>
          </a:gra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Graphic 3" descr="Checkmark">
            <a:extLst>
              <a:ext uri="{FF2B5EF4-FFF2-40B4-BE49-F238E27FC236}">
                <a16:creationId xmlns:a16="http://schemas.microsoft.com/office/drawing/2014/main" id="{9235DD3A-2F1E-4D02-8D43-BA56C794F608}"/>
              </a:ext>
            </a:extLst>
          </p:cNvPr>
          <p:cNvSpPr>
            <a:spLocks noChangeAspect="1"/>
          </p:cNvSpPr>
          <p:nvPr/>
        </p:nvSpPr>
        <p:spPr>
          <a:xfrm>
            <a:off x="6350488" y="2598362"/>
            <a:ext cx="253833" cy="176579"/>
          </a:xfrm>
          <a:custGeom>
            <a:avLst/>
            <a:gdLst>
              <a:gd name="connsiteX0" fmla="*/ 281432 w 307138"/>
              <a:gd name="connsiteY0" fmla="*/ 0 h 213661"/>
              <a:gd name="connsiteX1" fmla="*/ 110503 w 307138"/>
              <a:gd name="connsiteY1" fmla="*/ 161581 h 213661"/>
              <a:gd name="connsiteX2" fmla="*/ 28377 w 307138"/>
              <a:gd name="connsiteY2" fmla="*/ 77452 h 213661"/>
              <a:gd name="connsiteX3" fmla="*/ 0 w 307138"/>
              <a:gd name="connsiteY3" fmla="*/ 104494 h 213661"/>
              <a:gd name="connsiteX4" fmla="*/ 109168 w 307138"/>
              <a:gd name="connsiteY4" fmla="*/ 216666 h 213661"/>
              <a:gd name="connsiteX5" fmla="*/ 137878 w 307138"/>
              <a:gd name="connsiteY5" fmla="*/ 189958 h 213661"/>
              <a:gd name="connsiteX6" fmla="*/ 308474 w 307138"/>
              <a:gd name="connsiteY6" fmla="*/ 28043 h 21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138" h="213661">
                <a:moveTo>
                  <a:pt x="281432" y="0"/>
                </a:moveTo>
                <a:lnTo>
                  <a:pt x="110503" y="161581"/>
                </a:lnTo>
                <a:lnTo>
                  <a:pt x="28377" y="77452"/>
                </a:lnTo>
                <a:lnTo>
                  <a:pt x="0" y="104494"/>
                </a:lnTo>
                <a:lnTo>
                  <a:pt x="109168" y="216666"/>
                </a:lnTo>
                <a:lnTo>
                  <a:pt x="137878" y="189958"/>
                </a:lnTo>
                <a:lnTo>
                  <a:pt x="308474" y="28043"/>
                </a:lnTo>
                <a:close/>
              </a:path>
            </a:pathLst>
          </a:custGeom>
          <a:solidFill>
            <a:schemeClr val="accent4"/>
          </a:solidFill>
          <a:ln w="3274" cap="flat">
            <a:noFill/>
            <a:prstDash val="solid"/>
            <a:miter/>
          </a:ln>
        </p:spPr>
        <p:txBody>
          <a:bodyPr rtlCol="0" anchor="ctr"/>
          <a:lstStyle/>
          <a:p>
            <a:endParaRPr lang="en-IN"/>
          </a:p>
        </p:txBody>
      </p:sp>
      <p:sp>
        <p:nvSpPr>
          <p:cNvPr id="26" name="Rectangle 25"/>
          <p:cNvSpPr/>
          <p:nvPr/>
        </p:nvSpPr>
        <p:spPr>
          <a:xfrm>
            <a:off x="6489901" y="5215275"/>
            <a:ext cx="4956427" cy="1077218"/>
          </a:xfrm>
          <a:prstGeom prst="rect">
            <a:avLst/>
          </a:prstGeom>
        </p:spPr>
        <p:txBody>
          <a:bodyPr wrap="square" lIns="91440" tIns="45720" rIns="91440" bIns="45720" anchor="t">
            <a:spAutoFit/>
          </a:bodyPr>
          <a:lstStyle/>
          <a:p>
            <a:pPr>
              <a:spcBef>
                <a:spcPts val="1000"/>
              </a:spcBef>
              <a:spcAft>
                <a:spcPts val="600"/>
              </a:spcAft>
            </a:pPr>
            <a:r>
              <a:rPr lang="en-US" sz="1600" b="1" dirty="0" smtClean="0">
                <a:latin typeface="Avenir LT Std 35 Light"/>
                <a:cs typeface="Arial"/>
              </a:rPr>
              <a:t>Not quite. </a:t>
            </a:r>
            <a:r>
              <a:rPr lang="en-US" sz="1600" dirty="0">
                <a:latin typeface="Avenir LT Std 35 Light"/>
                <a:cs typeface="Arial"/>
              </a:rPr>
              <a:t>Sharing pronouns while introducing yourself helps encourage others to do the same, minimizes assumptions, and makes space for people who use </a:t>
            </a:r>
            <a:r>
              <a:rPr lang="en-US" sz="1600" dirty="0" err="1">
                <a:latin typeface="Avenir LT Std 35 Light"/>
                <a:cs typeface="Arial"/>
              </a:rPr>
              <a:t>nonbinary</a:t>
            </a:r>
            <a:r>
              <a:rPr lang="en-US" sz="1600" dirty="0">
                <a:latin typeface="Avenir LT Std 35 Light"/>
                <a:cs typeface="Arial"/>
              </a:rPr>
              <a:t> pronouns. </a:t>
            </a:r>
          </a:p>
        </p:txBody>
      </p:sp>
      <p:sp>
        <p:nvSpPr>
          <p:cNvPr id="23" name="TextBox 22">
            <a:extLst>
              <a:ext uri="{FF2B5EF4-FFF2-40B4-BE49-F238E27FC236}">
                <a16:creationId xmlns:a16="http://schemas.microsoft.com/office/drawing/2014/main" id="{DBAF40DE-96C6-4376-90BC-E1C331DADB4F}"/>
              </a:ext>
            </a:extLst>
          </p:cNvPr>
          <p:cNvSpPr txBox="1"/>
          <p:nvPr/>
        </p:nvSpPr>
        <p:spPr>
          <a:xfrm>
            <a:off x="9754228" y="6550223"/>
            <a:ext cx="2437772" cy="307777"/>
          </a:xfrm>
          <a:prstGeom prst="rect">
            <a:avLst/>
          </a:prstGeom>
          <a:noFill/>
        </p:spPr>
        <p:txBody>
          <a:bodyPr wrap="square">
            <a:spAutoFit/>
          </a:bodyPr>
          <a:lstStyle/>
          <a:p>
            <a:pPr algn="r"/>
            <a:r>
              <a:rPr lang="en-IN" sz="1400" dirty="0">
                <a:latin typeface="Avenir LT Std 35 Light" panose="020B0402020203020204"/>
              </a:rPr>
              <a:t>Click </a:t>
            </a:r>
            <a:r>
              <a:rPr lang="en-IN" sz="1400" i="1" dirty="0">
                <a:latin typeface="Avenir LT Std 35 Light" panose="020B0402020203020204"/>
              </a:rPr>
              <a:t>NEXT</a:t>
            </a:r>
            <a:r>
              <a:rPr lang="en-IN" sz="1400" dirty="0">
                <a:latin typeface="Avenir LT Std 35 Light" panose="020B0402020203020204"/>
              </a:rPr>
              <a:t> to continue.</a:t>
            </a:r>
          </a:p>
        </p:txBody>
      </p:sp>
      <p:sp>
        <p:nvSpPr>
          <p:cNvPr id="25" name="Rectangle 24"/>
          <p:cNvSpPr/>
          <p:nvPr/>
        </p:nvSpPr>
        <p:spPr>
          <a:xfrm>
            <a:off x="12335774" y="182880"/>
            <a:ext cx="1559520" cy="139490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Added AS</a:t>
            </a:r>
            <a:endParaRPr lang="en-IN" dirty="0"/>
          </a:p>
        </p:txBody>
      </p:sp>
    </p:spTree>
    <p:extLst>
      <p:ext uri="{BB962C8B-B14F-4D97-AF65-F5344CB8AC3E}">
        <p14:creationId xmlns:p14="http://schemas.microsoft.com/office/powerpoint/2010/main" val="37466068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393F97B-AB0E-4731-BC70-20196F15205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280" t="7486" r="2992" b="12756"/>
          <a:stretch/>
        </p:blipFill>
        <p:spPr>
          <a:xfrm>
            <a:off x="0" y="736601"/>
            <a:ext cx="5846828" cy="3281215"/>
          </a:xfrm>
          <a:prstGeom prst="rect">
            <a:avLst/>
          </a:prstGeom>
        </p:spPr>
      </p:pic>
      <p:sp>
        <p:nvSpPr>
          <p:cNvPr id="2" name="Title 1"/>
          <p:cNvSpPr>
            <a:spLocks noGrp="1"/>
          </p:cNvSpPr>
          <p:nvPr>
            <p:ph type="title"/>
          </p:nvPr>
        </p:nvSpPr>
        <p:spPr/>
        <p:txBody>
          <a:bodyPr/>
          <a:lstStyle/>
          <a:p>
            <a:r>
              <a:rPr lang="en-US"/>
              <a:t>Taking Action: </a:t>
            </a:r>
            <a:r>
              <a:rPr lang="en-IN"/>
              <a:t>Build Empathy – Scenario 3</a:t>
            </a:r>
          </a:p>
        </p:txBody>
      </p:sp>
      <p:sp>
        <p:nvSpPr>
          <p:cNvPr id="3" name="TextBox 2">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19 of 33</a:t>
            </a:r>
          </a:p>
        </p:txBody>
      </p:sp>
      <p:sp>
        <p:nvSpPr>
          <p:cNvPr id="6" name="Rectangle 5">
            <a:extLst>
              <a:ext uri="{FF2B5EF4-FFF2-40B4-BE49-F238E27FC236}">
                <a16:creationId xmlns:a16="http://schemas.microsoft.com/office/drawing/2014/main" id="{2F7FD296-FAA1-4E12-A64B-1053BEE73956}"/>
              </a:ext>
            </a:extLst>
          </p:cNvPr>
          <p:cNvSpPr/>
          <p:nvPr/>
        </p:nvSpPr>
        <p:spPr>
          <a:xfrm>
            <a:off x="6008914" y="2074716"/>
            <a:ext cx="6031977" cy="4408778"/>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US" sz="1350"/>
          </a:p>
        </p:txBody>
      </p:sp>
      <p:sp>
        <p:nvSpPr>
          <p:cNvPr id="7" name="Rectangle 6">
            <a:extLst>
              <a:ext uri="{FF2B5EF4-FFF2-40B4-BE49-F238E27FC236}">
                <a16:creationId xmlns:a16="http://schemas.microsoft.com/office/drawing/2014/main" id="{2F7FD296-FAA1-4E12-A64B-1053BEE73956}"/>
              </a:ext>
            </a:extLst>
          </p:cNvPr>
          <p:cNvSpPr/>
          <p:nvPr/>
        </p:nvSpPr>
        <p:spPr>
          <a:xfrm>
            <a:off x="6188530" y="2228850"/>
            <a:ext cx="5691566" cy="41044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8" name="Rectangle 7"/>
          <p:cNvSpPr/>
          <p:nvPr/>
        </p:nvSpPr>
        <p:spPr>
          <a:xfrm>
            <a:off x="10606535" y="5729552"/>
            <a:ext cx="1075267" cy="4478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a:latin typeface="Avenir LT Std 35 Light" panose="020B0402020203020204" pitchFamily="34" charset="0"/>
              </a:rPr>
              <a:t>CHECK</a:t>
            </a:r>
          </a:p>
        </p:txBody>
      </p:sp>
      <p:sp>
        <p:nvSpPr>
          <p:cNvPr id="9" name="Rectangle 8">
            <a:extLst>
              <a:ext uri="{FF2B5EF4-FFF2-40B4-BE49-F238E27FC236}">
                <a16:creationId xmlns:a16="http://schemas.microsoft.com/office/drawing/2014/main" id="{2F7FD296-FAA1-4E12-A64B-1053BEE73956}"/>
              </a:ext>
            </a:extLst>
          </p:cNvPr>
          <p:cNvSpPr/>
          <p:nvPr/>
        </p:nvSpPr>
        <p:spPr>
          <a:xfrm>
            <a:off x="6008914" y="751968"/>
            <a:ext cx="6033269" cy="12311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17" name="Rectangle 16">
            <a:extLst>
              <a:ext uri="{FF2B5EF4-FFF2-40B4-BE49-F238E27FC236}">
                <a16:creationId xmlns:a16="http://schemas.microsoft.com/office/drawing/2014/main" id="{2F7FD296-FAA1-4E12-A64B-1053BEE73956}"/>
              </a:ext>
            </a:extLst>
          </p:cNvPr>
          <p:cNvSpPr/>
          <p:nvPr/>
        </p:nvSpPr>
        <p:spPr>
          <a:xfrm>
            <a:off x="0" y="3577389"/>
            <a:ext cx="5848119" cy="29061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228600" rIns="91440" bIns="45720" rtlCol="0" anchor="t"/>
          <a:lstStyle/>
          <a:p>
            <a:pPr>
              <a:defRPr/>
            </a:pPr>
            <a:r>
              <a:rPr lang="en-US" sz="1600" dirty="0">
                <a:solidFill>
                  <a:schemeClr val="bg1"/>
                </a:solidFill>
                <a:latin typeface="Avenir LT Std 35 Light"/>
              </a:rPr>
              <a:t>This is Alma. One afternoon after a long meeting, the team started casually discussing everyone’s children. Later, Alma’s manager, Todd, messaged them and said, “I’m sorry if that conversation was upsetting for you.” Alma was confused and asked what he meant. Todd said, “I wasn’t sure if you could have children; I didn’t want you to feel uncomfortable.” Alma told Todd that their wife is pregnant with a second child. Todd apologized to Alma for the assumption and thanked them for correcting him.</a:t>
            </a:r>
          </a:p>
          <a:p>
            <a:endParaRPr lang="en-IN" sz="1600" dirty="0">
              <a:solidFill>
                <a:schemeClr val="bg1"/>
              </a:solidFill>
            </a:endParaRPr>
          </a:p>
        </p:txBody>
      </p:sp>
      <p:sp>
        <p:nvSpPr>
          <p:cNvPr id="18" name="TextBox 17">
            <a:extLst>
              <a:ext uri="{FF2B5EF4-FFF2-40B4-BE49-F238E27FC236}">
                <a16:creationId xmlns:a16="http://schemas.microsoft.com/office/drawing/2014/main" id="{A1FB48D3-C702-4614-8CA7-F437FF2611F6}"/>
              </a:ext>
            </a:extLst>
          </p:cNvPr>
          <p:cNvSpPr txBox="1"/>
          <p:nvPr/>
        </p:nvSpPr>
        <p:spPr>
          <a:xfrm>
            <a:off x="6128347" y="998234"/>
            <a:ext cx="5254356" cy="738664"/>
          </a:xfrm>
          <a:prstGeom prst="rect">
            <a:avLst/>
          </a:prstGeom>
          <a:noFill/>
        </p:spPr>
        <p:txBody>
          <a:bodyPr wrap="square" lIns="91440" tIns="45720" rIns="91440" bIns="45720" rtlCol="0" anchor="t">
            <a:spAutoFit/>
          </a:bodyPr>
          <a:lstStyle/>
          <a:p>
            <a:pPr>
              <a:spcAft>
                <a:spcPts val="1200"/>
              </a:spcAft>
            </a:pPr>
            <a:r>
              <a:rPr lang="en-US" dirty="0">
                <a:solidFill>
                  <a:schemeClr val="bg1"/>
                </a:solidFill>
                <a:latin typeface="Avenir LT Std 35 Light"/>
              </a:rPr>
              <a:t>How might this situation have been avoided? </a:t>
            </a:r>
          </a:p>
          <a:p>
            <a:r>
              <a:rPr lang="en-US" sz="1400" i="1" dirty="0">
                <a:solidFill>
                  <a:schemeClr val="bg1"/>
                </a:solidFill>
                <a:latin typeface="Avenir LT Std 35 Light" panose="020B0402020203020204" pitchFamily="34" charset="0"/>
              </a:rPr>
              <a:t>Select the correct answer and click CHECK.</a:t>
            </a:r>
          </a:p>
        </p:txBody>
      </p:sp>
      <p:sp>
        <p:nvSpPr>
          <p:cNvPr id="19" name="Rectangle 18"/>
          <p:cNvSpPr/>
          <p:nvPr/>
        </p:nvSpPr>
        <p:spPr>
          <a:xfrm>
            <a:off x="7075484" y="2516255"/>
            <a:ext cx="4492400" cy="1980029"/>
          </a:xfrm>
          <a:prstGeom prst="rect">
            <a:avLst/>
          </a:prstGeom>
        </p:spPr>
        <p:txBody>
          <a:bodyPr wrap="square" lIns="91440" tIns="45720" rIns="91440" bIns="45720" anchor="t">
            <a:spAutoFit/>
          </a:bodyPr>
          <a:lstStyle/>
          <a:p>
            <a:pPr>
              <a:spcBef>
                <a:spcPts val="1000"/>
              </a:spcBef>
              <a:spcAft>
                <a:spcPts val="600"/>
              </a:spcAft>
            </a:pPr>
            <a:r>
              <a:rPr lang="en-US" sz="1600">
                <a:latin typeface="Avenir LT Std 35 Light"/>
                <a:cs typeface="Arial"/>
              </a:rPr>
              <a:t>If company policy was to never address one's personal life while at work</a:t>
            </a:r>
            <a:endParaRPr lang="en-US" sz="1600">
              <a:latin typeface="Avenir LT Std 35 Light" panose="020B0402020203020204" pitchFamily="34" charset="0"/>
              <a:cs typeface="Arial"/>
            </a:endParaRPr>
          </a:p>
          <a:p>
            <a:pPr>
              <a:spcBef>
                <a:spcPts val="1000"/>
              </a:spcBef>
              <a:spcAft>
                <a:spcPts val="600"/>
              </a:spcAft>
            </a:pPr>
            <a:r>
              <a:rPr lang="en-US" sz="1600">
                <a:latin typeface="Avenir LT Std 35 Light"/>
                <a:cs typeface="Arial"/>
              </a:rPr>
              <a:t>If questions are prioritized over assumptions based on race, gender, disability, religion, etc. </a:t>
            </a:r>
          </a:p>
          <a:p>
            <a:pPr>
              <a:spcBef>
                <a:spcPts val="1000"/>
              </a:spcBef>
              <a:spcAft>
                <a:spcPts val="600"/>
              </a:spcAft>
            </a:pPr>
            <a:r>
              <a:rPr lang="en-US" sz="1600">
                <a:latin typeface="Avenir LT Std 35 Light"/>
                <a:cs typeface="Arial"/>
              </a:rPr>
              <a:t>If Todd made a point to ask every employee about their marital status and family structure</a:t>
            </a:r>
            <a:endParaRPr lang="en-US" sz="1600">
              <a:latin typeface="Avenir LT Std 35 Light" panose="020B0402020203020204" pitchFamily="34" charset="0"/>
              <a:cs typeface="Arial"/>
            </a:endParaRPr>
          </a:p>
        </p:txBody>
      </p:sp>
      <p:sp>
        <p:nvSpPr>
          <p:cNvPr id="20" name="Oval 19"/>
          <p:cNvSpPr/>
          <p:nvPr/>
        </p:nvSpPr>
        <p:spPr>
          <a:xfrm>
            <a:off x="6695158" y="2562682"/>
            <a:ext cx="245961" cy="245961"/>
          </a:xfrm>
          <a:prstGeom prst="ellipse">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p:cNvSpPr/>
          <p:nvPr/>
        </p:nvSpPr>
        <p:spPr>
          <a:xfrm>
            <a:off x="6694129" y="3265718"/>
            <a:ext cx="245961" cy="245961"/>
          </a:xfrm>
          <a:prstGeom prst="ellipse">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Oval 13">
            <a:extLst>
              <a:ext uri="{FF2B5EF4-FFF2-40B4-BE49-F238E27FC236}">
                <a16:creationId xmlns:a16="http://schemas.microsoft.com/office/drawing/2014/main" id="{05F961AC-0021-4B6A-8F80-D97B6AE2F6BA}"/>
              </a:ext>
            </a:extLst>
          </p:cNvPr>
          <p:cNvSpPr/>
          <p:nvPr/>
        </p:nvSpPr>
        <p:spPr>
          <a:xfrm>
            <a:off x="6694128" y="3898322"/>
            <a:ext cx="245961" cy="245961"/>
          </a:xfrm>
          <a:prstGeom prst="ellipse">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70379425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393F97B-AB0E-4731-BC70-20196F15205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280" t="7486" r="2992" b="12756"/>
          <a:stretch/>
        </p:blipFill>
        <p:spPr>
          <a:xfrm>
            <a:off x="0" y="736601"/>
            <a:ext cx="5846828" cy="3281215"/>
          </a:xfrm>
          <a:prstGeom prst="rect">
            <a:avLst/>
          </a:prstGeom>
        </p:spPr>
      </p:pic>
      <p:sp>
        <p:nvSpPr>
          <p:cNvPr id="2" name="Title 1"/>
          <p:cNvSpPr>
            <a:spLocks noGrp="1"/>
          </p:cNvSpPr>
          <p:nvPr>
            <p:ph type="title"/>
          </p:nvPr>
        </p:nvSpPr>
        <p:spPr/>
        <p:txBody>
          <a:bodyPr/>
          <a:lstStyle/>
          <a:p>
            <a:r>
              <a:rPr lang="en-US"/>
              <a:t>Taking Action: </a:t>
            </a:r>
            <a:r>
              <a:rPr lang="en-IN"/>
              <a:t>Build Empathy – Scenario 3</a:t>
            </a:r>
          </a:p>
        </p:txBody>
      </p:sp>
      <p:sp>
        <p:nvSpPr>
          <p:cNvPr id="3" name="TextBox 2">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19 of 33</a:t>
            </a:r>
          </a:p>
        </p:txBody>
      </p:sp>
      <p:sp>
        <p:nvSpPr>
          <p:cNvPr id="6" name="Rectangle 5">
            <a:extLst>
              <a:ext uri="{FF2B5EF4-FFF2-40B4-BE49-F238E27FC236}">
                <a16:creationId xmlns:a16="http://schemas.microsoft.com/office/drawing/2014/main" id="{2F7FD296-FAA1-4E12-A64B-1053BEE73956}"/>
              </a:ext>
            </a:extLst>
          </p:cNvPr>
          <p:cNvSpPr/>
          <p:nvPr/>
        </p:nvSpPr>
        <p:spPr>
          <a:xfrm>
            <a:off x="6008914" y="2074716"/>
            <a:ext cx="6031977" cy="4408778"/>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US" sz="1350"/>
          </a:p>
        </p:txBody>
      </p:sp>
      <p:sp>
        <p:nvSpPr>
          <p:cNvPr id="7" name="Rectangle 6">
            <a:extLst>
              <a:ext uri="{FF2B5EF4-FFF2-40B4-BE49-F238E27FC236}">
                <a16:creationId xmlns:a16="http://schemas.microsoft.com/office/drawing/2014/main" id="{2F7FD296-FAA1-4E12-A64B-1053BEE73956}"/>
              </a:ext>
            </a:extLst>
          </p:cNvPr>
          <p:cNvSpPr/>
          <p:nvPr/>
        </p:nvSpPr>
        <p:spPr>
          <a:xfrm>
            <a:off x="6188530" y="2228850"/>
            <a:ext cx="5691566" cy="41044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17" name="Rectangle 16">
            <a:extLst>
              <a:ext uri="{FF2B5EF4-FFF2-40B4-BE49-F238E27FC236}">
                <a16:creationId xmlns:a16="http://schemas.microsoft.com/office/drawing/2014/main" id="{2F7FD296-FAA1-4E12-A64B-1053BEE73956}"/>
              </a:ext>
            </a:extLst>
          </p:cNvPr>
          <p:cNvSpPr/>
          <p:nvPr/>
        </p:nvSpPr>
        <p:spPr>
          <a:xfrm>
            <a:off x="0" y="3577389"/>
            <a:ext cx="5848119" cy="29061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228600" rIns="91440" rtlCol="0" anchor="t"/>
          <a:lstStyle/>
          <a:p>
            <a:pPr lvl="0">
              <a:defRPr/>
            </a:pPr>
            <a:r>
              <a:rPr lang="en-US" sz="1600" dirty="0">
                <a:latin typeface="Avenir LT Std 35 Light" panose="020B0402020203020204" pitchFamily="34" charset="0"/>
              </a:rPr>
              <a:t>This is Alma. One afternoon after a long meeting, the team started casually discussing everyone’s children. Later, Alma’s manager, Todd, messaged them and said, “I’m sorry if that conversation was upsetting for you.” Alma was confused and asked what he meant. Todd said, “I wasn’t sure if you could have children; I didn’t want you to feel uncomfortable.” Alma told Todd that their wife is pregnant with a second child. Todd apologized to Alma for the assumption and thanked them for correcting him.</a:t>
            </a:r>
          </a:p>
          <a:p>
            <a:pPr lvl="0">
              <a:defRPr/>
            </a:pPr>
            <a:endParaRPr lang="en-US" sz="1600" dirty="0">
              <a:latin typeface="Avenir LT Std 35 Light" panose="020B0402020203020204" pitchFamily="34" charset="0"/>
            </a:endParaRPr>
          </a:p>
        </p:txBody>
      </p:sp>
      <p:sp>
        <p:nvSpPr>
          <p:cNvPr id="23" name="Rectangle 22"/>
          <p:cNvSpPr/>
          <p:nvPr/>
        </p:nvSpPr>
        <p:spPr>
          <a:xfrm>
            <a:off x="6489901" y="5215275"/>
            <a:ext cx="5077983" cy="830997"/>
          </a:xfrm>
          <a:prstGeom prst="rect">
            <a:avLst/>
          </a:prstGeom>
        </p:spPr>
        <p:txBody>
          <a:bodyPr wrap="square" lIns="91440" tIns="45720" rIns="91440" bIns="45720" anchor="t">
            <a:spAutoFit/>
          </a:bodyPr>
          <a:lstStyle/>
          <a:p>
            <a:pPr>
              <a:spcBef>
                <a:spcPts val="1000"/>
              </a:spcBef>
              <a:spcAft>
                <a:spcPts val="600"/>
              </a:spcAft>
            </a:pPr>
            <a:r>
              <a:rPr lang="en-US" sz="1600" b="1" dirty="0">
                <a:latin typeface="Avenir LT Std 35 Light"/>
                <a:cs typeface="Arial"/>
              </a:rPr>
              <a:t>Excellent! </a:t>
            </a:r>
            <a:r>
              <a:rPr lang="en-US" sz="1600" dirty="0">
                <a:latin typeface="Avenir LT Std 35 Light"/>
                <a:cs typeface="Arial"/>
              </a:rPr>
              <a:t>A company culture that makes space for questions to be asked rather than assumptions to be made often avoids uncomfortable situations. </a:t>
            </a:r>
            <a:endParaRPr lang="en-US" sz="1600" dirty="0">
              <a:latin typeface="Avenir LT Std 35 Light" panose="020B0402020203020204" pitchFamily="34" charset="0"/>
              <a:cs typeface="Arial"/>
            </a:endParaRPr>
          </a:p>
        </p:txBody>
      </p:sp>
      <p:sp>
        <p:nvSpPr>
          <p:cNvPr id="22" name="Rectangle 21">
            <a:extLst>
              <a:ext uri="{FF2B5EF4-FFF2-40B4-BE49-F238E27FC236}">
                <a16:creationId xmlns:a16="http://schemas.microsoft.com/office/drawing/2014/main" id="{2F7FD296-FAA1-4E12-A64B-1053BEE73956}"/>
              </a:ext>
            </a:extLst>
          </p:cNvPr>
          <p:cNvSpPr/>
          <p:nvPr/>
        </p:nvSpPr>
        <p:spPr>
          <a:xfrm>
            <a:off x="6008914" y="751968"/>
            <a:ext cx="6033269" cy="12311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25" name="Rectangle 24"/>
          <p:cNvSpPr/>
          <p:nvPr/>
        </p:nvSpPr>
        <p:spPr>
          <a:xfrm>
            <a:off x="7075484" y="2516255"/>
            <a:ext cx="4492400" cy="338554"/>
          </a:xfrm>
          <a:prstGeom prst="rect">
            <a:avLst/>
          </a:prstGeom>
        </p:spPr>
        <p:txBody>
          <a:bodyPr wrap="square" lIns="91440" tIns="45720" rIns="91440" bIns="45720" anchor="t">
            <a:spAutoFit/>
          </a:bodyPr>
          <a:lstStyle/>
          <a:p>
            <a:pPr>
              <a:spcBef>
                <a:spcPts val="1000"/>
              </a:spcBef>
              <a:spcAft>
                <a:spcPts val="600"/>
              </a:spcAft>
            </a:pPr>
            <a:endParaRPr lang="en-US" sz="1600">
              <a:latin typeface="Avenir LT Std 35 Light" panose="020B0402020203020204" pitchFamily="34" charset="0"/>
              <a:cs typeface="Arial"/>
            </a:endParaRPr>
          </a:p>
        </p:txBody>
      </p:sp>
      <p:sp>
        <p:nvSpPr>
          <p:cNvPr id="26" name="TextBox 25">
            <a:extLst>
              <a:ext uri="{FF2B5EF4-FFF2-40B4-BE49-F238E27FC236}">
                <a16:creationId xmlns:a16="http://schemas.microsoft.com/office/drawing/2014/main" id="{A1FB48D3-C702-4614-8CA7-F437FF2611F6}"/>
              </a:ext>
            </a:extLst>
          </p:cNvPr>
          <p:cNvSpPr txBox="1"/>
          <p:nvPr/>
        </p:nvSpPr>
        <p:spPr>
          <a:xfrm>
            <a:off x="6128347" y="998234"/>
            <a:ext cx="5254356" cy="738664"/>
          </a:xfrm>
          <a:prstGeom prst="rect">
            <a:avLst/>
          </a:prstGeom>
          <a:noFill/>
        </p:spPr>
        <p:txBody>
          <a:bodyPr wrap="square" lIns="91440" tIns="45720" rIns="91440" bIns="45720" rtlCol="0" anchor="t">
            <a:spAutoFit/>
          </a:bodyPr>
          <a:lstStyle/>
          <a:p>
            <a:pPr>
              <a:spcAft>
                <a:spcPts val="1200"/>
              </a:spcAft>
            </a:pPr>
            <a:r>
              <a:rPr lang="en-US" dirty="0">
                <a:solidFill>
                  <a:schemeClr val="bg1"/>
                </a:solidFill>
                <a:latin typeface="Avenir LT Std 35 Light"/>
              </a:rPr>
              <a:t>How might this situation have been avoided? </a:t>
            </a:r>
          </a:p>
          <a:p>
            <a:r>
              <a:rPr lang="en-US" sz="1400" i="1" dirty="0">
                <a:solidFill>
                  <a:schemeClr val="bg1"/>
                </a:solidFill>
                <a:latin typeface="Avenir LT Std 35 Light" panose="020B0402020203020204" pitchFamily="34" charset="0"/>
              </a:rPr>
              <a:t>Select the correct answer and click CHECK.</a:t>
            </a:r>
          </a:p>
        </p:txBody>
      </p:sp>
      <p:sp>
        <p:nvSpPr>
          <p:cNvPr id="27" name="Rectangle 26"/>
          <p:cNvSpPr/>
          <p:nvPr/>
        </p:nvSpPr>
        <p:spPr>
          <a:xfrm>
            <a:off x="7075484" y="2516255"/>
            <a:ext cx="4492400" cy="1980029"/>
          </a:xfrm>
          <a:prstGeom prst="rect">
            <a:avLst/>
          </a:prstGeom>
        </p:spPr>
        <p:txBody>
          <a:bodyPr wrap="square" lIns="91440" tIns="45720" rIns="91440" bIns="45720" anchor="t">
            <a:spAutoFit/>
          </a:bodyPr>
          <a:lstStyle/>
          <a:p>
            <a:pPr>
              <a:spcBef>
                <a:spcPts val="1000"/>
              </a:spcBef>
              <a:spcAft>
                <a:spcPts val="600"/>
              </a:spcAft>
            </a:pPr>
            <a:r>
              <a:rPr lang="en-US" sz="1600">
                <a:latin typeface="Avenir LT Std 35 Light"/>
                <a:cs typeface="Arial"/>
              </a:rPr>
              <a:t>If company policy was to never address one's personal life while at work</a:t>
            </a:r>
            <a:endParaRPr lang="en-US" sz="1600">
              <a:latin typeface="Avenir LT Std 35 Light" panose="020B0402020203020204" pitchFamily="34" charset="0"/>
              <a:cs typeface="Arial"/>
            </a:endParaRPr>
          </a:p>
          <a:p>
            <a:pPr>
              <a:spcBef>
                <a:spcPts val="1000"/>
              </a:spcBef>
              <a:spcAft>
                <a:spcPts val="600"/>
              </a:spcAft>
            </a:pPr>
            <a:r>
              <a:rPr lang="en-US" sz="1600">
                <a:latin typeface="Avenir LT Std 35 Light"/>
                <a:cs typeface="Arial"/>
              </a:rPr>
              <a:t>If questions are prioritized over assumptions based on race, gender, disability, religion, etc. </a:t>
            </a:r>
          </a:p>
          <a:p>
            <a:pPr>
              <a:spcBef>
                <a:spcPts val="1000"/>
              </a:spcBef>
              <a:spcAft>
                <a:spcPts val="600"/>
              </a:spcAft>
            </a:pPr>
            <a:r>
              <a:rPr lang="en-US" sz="1600">
                <a:latin typeface="Avenir LT Std 35 Light"/>
                <a:cs typeface="Arial"/>
              </a:rPr>
              <a:t>If Todd made a point to ask every employee about their marital status and family structure. </a:t>
            </a:r>
            <a:endParaRPr lang="en-US" sz="1600">
              <a:latin typeface="Avenir LT Std 35 Light" panose="020B0402020203020204" pitchFamily="34" charset="0"/>
              <a:cs typeface="Arial"/>
            </a:endParaRPr>
          </a:p>
        </p:txBody>
      </p:sp>
      <p:sp>
        <p:nvSpPr>
          <p:cNvPr id="28" name="Oval 27"/>
          <p:cNvSpPr/>
          <p:nvPr/>
        </p:nvSpPr>
        <p:spPr>
          <a:xfrm>
            <a:off x="6695158" y="2562682"/>
            <a:ext cx="245961" cy="245961"/>
          </a:xfrm>
          <a:prstGeom prst="ellipse">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Oval 28"/>
          <p:cNvSpPr/>
          <p:nvPr/>
        </p:nvSpPr>
        <p:spPr>
          <a:xfrm>
            <a:off x="6694129" y="3265718"/>
            <a:ext cx="245961" cy="245961"/>
          </a:xfrm>
          <a:prstGeom prst="ellipse">
            <a:avLst/>
          </a:prstGeom>
          <a:gradFill flip="none" rotWithShape="1">
            <a:gsLst>
              <a:gs pos="37000">
                <a:schemeClr val="tx2"/>
              </a:gs>
              <a:gs pos="37000">
                <a:schemeClr val="tx2">
                  <a:tint val="66000"/>
                  <a:satMod val="160000"/>
                </a:schemeClr>
              </a:gs>
              <a:gs pos="37000">
                <a:schemeClr val="bg1"/>
              </a:gs>
            </a:gsLst>
            <a:path path="circle">
              <a:fillToRect l="50000" t="50000" r="50000" b="50000"/>
            </a:path>
            <a:tileRect/>
          </a:gra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Oval 29">
            <a:extLst>
              <a:ext uri="{FF2B5EF4-FFF2-40B4-BE49-F238E27FC236}">
                <a16:creationId xmlns:a16="http://schemas.microsoft.com/office/drawing/2014/main" id="{05F961AC-0021-4B6A-8F80-D97B6AE2F6BA}"/>
              </a:ext>
            </a:extLst>
          </p:cNvPr>
          <p:cNvSpPr/>
          <p:nvPr/>
        </p:nvSpPr>
        <p:spPr>
          <a:xfrm>
            <a:off x="6694128" y="3898322"/>
            <a:ext cx="245961" cy="245961"/>
          </a:xfrm>
          <a:prstGeom prst="ellipse">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Graphic 3" descr="Checkmark">
            <a:extLst>
              <a:ext uri="{FF2B5EF4-FFF2-40B4-BE49-F238E27FC236}">
                <a16:creationId xmlns:a16="http://schemas.microsoft.com/office/drawing/2014/main" id="{9235DD3A-2F1E-4D02-8D43-BA56C794F608}"/>
              </a:ext>
            </a:extLst>
          </p:cNvPr>
          <p:cNvSpPr>
            <a:spLocks noChangeAspect="1"/>
          </p:cNvSpPr>
          <p:nvPr/>
        </p:nvSpPr>
        <p:spPr>
          <a:xfrm>
            <a:off x="6350488" y="3298979"/>
            <a:ext cx="253833" cy="176579"/>
          </a:xfrm>
          <a:custGeom>
            <a:avLst/>
            <a:gdLst>
              <a:gd name="connsiteX0" fmla="*/ 281432 w 307138"/>
              <a:gd name="connsiteY0" fmla="*/ 0 h 213661"/>
              <a:gd name="connsiteX1" fmla="*/ 110503 w 307138"/>
              <a:gd name="connsiteY1" fmla="*/ 161581 h 213661"/>
              <a:gd name="connsiteX2" fmla="*/ 28377 w 307138"/>
              <a:gd name="connsiteY2" fmla="*/ 77452 h 213661"/>
              <a:gd name="connsiteX3" fmla="*/ 0 w 307138"/>
              <a:gd name="connsiteY3" fmla="*/ 104494 h 213661"/>
              <a:gd name="connsiteX4" fmla="*/ 109168 w 307138"/>
              <a:gd name="connsiteY4" fmla="*/ 216666 h 213661"/>
              <a:gd name="connsiteX5" fmla="*/ 137878 w 307138"/>
              <a:gd name="connsiteY5" fmla="*/ 189958 h 213661"/>
              <a:gd name="connsiteX6" fmla="*/ 308474 w 307138"/>
              <a:gd name="connsiteY6" fmla="*/ 28043 h 21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138" h="213661">
                <a:moveTo>
                  <a:pt x="281432" y="0"/>
                </a:moveTo>
                <a:lnTo>
                  <a:pt x="110503" y="161581"/>
                </a:lnTo>
                <a:lnTo>
                  <a:pt x="28377" y="77452"/>
                </a:lnTo>
                <a:lnTo>
                  <a:pt x="0" y="104494"/>
                </a:lnTo>
                <a:lnTo>
                  <a:pt x="109168" y="216666"/>
                </a:lnTo>
                <a:lnTo>
                  <a:pt x="137878" y="189958"/>
                </a:lnTo>
                <a:lnTo>
                  <a:pt x="308474" y="28043"/>
                </a:lnTo>
                <a:close/>
              </a:path>
            </a:pathLst>
          </a:custGeom>
          <a:solidFill>
            <a:schemeClr val="accent4"/>
          </a:solidFill>
          <a:ln w="3274" cap="flat">
            <a:noFill/>
            <a:prstDash val="solid"/>
            <a:miter/>
          </a:ln>
        </p:spPr>
        <p:txBody>
          <a:bodyPr rtlCol="0" anchor="ctr"/>
          <a:lstStyle/>
          <a:p>
            <a:endParaRPr lang="en-IN"/>
          </a:p>
        </p:txBody>
      </p:sp>
      <p:sp>
        <p:nvSpPr>
          <p:cNvPr id="18" name="TextBox 17">
            <a:extLst>
              <a:ext uri="{FF2B5EF4-FFF2-40B4-BE49-F238E27FC236}">
                <a16:creationId xmlns:a16="http://schemas.microsoft.com/office/drawing/2014/main" id="{DBAF40DE-96C6-4376-90BC-E1C331DADB4F}"/>
              </a:ext>
            </a:extLst>
          </p:cNvPr>
          <p:cNvSpPr txBox="1"/>
          <p:nvPr/>
        </p:nvSpPr>
        <p:spPr>
          <a:xfrm>
            <a:off x="9754228" y="6550223"/>
            <a:ext cx="2437772" cy="307777"/>
          </a:xfrm>
          <a:prstGeom prst="rect">
            <a:avLst/>
          </a:prstGeom>
          <a:noFill/>
        </p:spPr>
        <p:txBody>
          <a:bodyPr wrap="square">
            <a:spAutoFit/>
          </a:bodyPr>
          <a:lstStyle/>
          <a:p>
            <a:pPr algn="r"/>
            <a:r>
              <a:rPr lang="en-IN" sz="1400" dirty="0">
                <a:latin typeface="Avenir LT Std 35 Light" panose="020B0402020203020204"/>
              </a:rPr>
              <a:t>Click </a:t>
            </a:r>
            <a:r>
              <a:rPr lang="en-IN" sz="1400" i="1" dirty="0">
                <a:latin typeface="Avenir LT Std 35 Light" panose="020B0402020203020204"/>
              </a:rPr>
              <a:t>NEXT</a:t>
            </a:r>
            <a:r>
              <a:rPr lang="en-IN" sz="1400" dirty="0">
                <a:latin typeface="Avenir LT Std 35 Light" panose="020B0402020203020204"/>
              </a:rPr>
              <a:t> to continue.</a:t>
            </a:r>
          </a:p>
        </p:txBody>
      </p:sp>
      <p:sp>
        <p:nvSpPr>
          <p:cNvPr id="19" name="Rectangle 18"/>
          <p:cNvSpPr/>
          <p:nvPr/>
        </p:nvSpPr>
        <p:spPr>
          <a:xfrm>
            <a:off x="12335774" y="182880"/>
            <a:ext cx="1559520" cy="139490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Added AS</a:t>
            </a:r>
            <a:endParaRPr lang="en-IN" dirty="0"/>
          </a:p>
        </p:txBody>
      </p:sp>
    </p:spTree>
    <p:extLst>
      <p:ext uri="{BB962C8B-B14F-4D97-AF65-F5344CB8AC3E}">
        <p14:creationId xmlns:p14="http://schemas.microsoft.com/office/powerpoint/2010/main" val="298764580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393F97B-AB0E-4731-BC70-20196F15205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280" t="7486" r="2992" b="12756"/>
          <a:stretch/>
        </p:blipFill>
        <p:spPr>
          <a:xfrm>
            <a:off x="0" y="736601"/>
            <a:ext cx="5846828" cy="3281215"/>
          </a:xfrm>
          <a:prstGeom prst="rect">
            <a:avLst/>
          </a:prstGeom>
        </p:spPr>
      </p:pic>
      <p:sp>
        <p:nvSpPr>
          <p:cNvPr id="2" name="Title 1"/>
          <p:cNvSpPr>
            <a:spLocks noGrp="1"/>
          </p:cNvSpPr>
          <p:nvPr>
            <p:ph type="title"/>
          </p:nvPr>
        </p:nvSpPr>
        <p:spPr/>
        <p:txBody>
          <a:bodyPr/>
          <a:lstStyle/>
          <a:p>
            <a:r>
              <a:rPr lang="en-US"/>
              <a:t>Taking Action: </a:t>
            </a:r>
            <a:r>
              <a:rPr lang="en-IN"/>
              <a:t>Build Empathy – Scenario 3</a:t>
            </a:r>
          </a:p>
        </p:txBody>
      </p:sp>
      <p:sp>
        <p:nvSpPr>
          <p:cNvPr id="3" name="TextBox 2">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19 of 33</a:t>
            </a:r>
          </a:p>
        </p:txBody>
      </p:sp>
      <p:sp>
        <p:nvSpPr>
          <p:cNvPr id="6" name="Rectangle 5">
            <a:extLst>
              <a:ext uri="{FF2B5EF4-FFF2-40B4-BE49-F238E27FC236}">
                <a16:creationId xmlns:a16="http://schemas.microsoft.com/office/drawing/2014/main" id="{2F7FD296-FAA1-4E12-A64B-1053BEE73956}"/>
              </a:ext>
            </a:extLst>
          </p:cNvPr>
          <p:cNvSpPr/>
          <p:nvPr/>
        </p:nvSpPr>
        <p:spPr>
          <a:xfrm>
            <a:off x="6008914" y="2074716"/>
            <a:ext cx="6031977" cy="4408778"/>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US" sz="1350"/>
          </a:p>
        </p:txBody>
      </p:sp>
      <p:sp>
        <p:nvSpPr>
          <p:cNvPr id="7" name="Rectangle 6">
            <a:extLst>
              <a:ext uri="{FF2B5EF4-FFF2-40B4-BE49-F238E27FC236}">
                <a16:creationId xmlns:a16="http://schemas.microsoft.com/office/drawing/2014/main" id="{2F7FD296-FAA1-4E12-A64B-1053BEE73956}"/>
              </a:ext>
            </a:extLst>
          </p:cNvPr>
          <p:cNvSpPr/>
          <p:nvPr/>
        </p:nvSpPr>
        <p:spPr>
          <a:xfrm>
            <a:off x="6188530" y="2216521"/>
            <a:ext cx="5691566" cy="41044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17" name="Rectangle 16">
            <a:extLst>
              <a:ext uri="{FF2B5EF4-FFF2-40B4-BE49-F238E27FC236}">
                <a16:creationId xmlns:a16="http://schemas.microsoft.com/office/drawing/2014/main" id="{2F7FD296-FAA1-4E12-A64B-1053BEE73956}"/>
              </a:ext>
            </a:extLst>
          </p:cNvPr>
          <p:cNvSpPr/>
          <p:nvPr/>
        </p:nvSpPr>
        <p:spPr>
          <a:xfrm>
            <a:off x="0" y="3577389"/>
            <a:ext cx="5848119" cy="29061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tIns="228600" rIns="91440" rtlCol="0" anchor="t"/>
          <a:lstStyle/>
          <a:p>
            <a:pPr lvl="0">
              <a:defRPr/>
            </a:pPr>
            <a:r>
              <a:rPr lang="en-US" sz="1600" dirty="0">
                <a:latin typeface="Avenir LT Std 35 Light" panose="020B0402020203020204" pitchFamily="34" charset="0"/>
              </a:rPr>
              <a:t>This is Alma. One afternoon after a long meeting, the team started casually discussing everyone’s children. Later, Alma’s manager, Todd, messaged them and said, “I’m sorry if that conversation was upsetting for you.” Alma was confused and asked what he meant. Todd said, “I wasn’t sure if you could have children; I didn’t want you to feel uncomfortable.” Alma told Todd that their wife is pregnant with a second child. Todd apologized to Alma for the assumption and thanked them for correcting him.</a:t>
            </a:r>
          </a:p>
          <a:p>
            <a:pPr lvl="0">
              <a:defRPr/>
            </a:pPr>
            <a:endParaRPr lang="en-US" sz="1600" dirty="0">
              <a:latin typeface="Avenir LT Std 35 Light" panose="020B0402020203020204" pitchFamily="34" charset="0"/>
            </a:endParaRPr>
          </a:p>
        </p:txBody>
      </p:sp>
      <p:sp>
        <p:nvSpPr>
          <p:cNvPr id="28" name="Rectangle 27"/>
          <p:cNvSpPr/>
          <p:nvPr/>
        </p:nvSpPr>
        <p:spPr>
          <a:xfrm>
            <a:off x="6489901" y="5215275"/>
            <a:ext cx="5077983" cy="830997"/>
          </a:xfrm>
          <a:prstGeom prst="rect">
            <a:avLst/>
          </a:prstGeom>
        </p:spPr>
        <p:txBody>
          <a:bodyPr wrap="square">
            <a:spAutoFit/>
          </a:bodyPr>
          <a:lstStyle/>
          <a:p>
            <a:pPr>
              <a:spcBef>
                <a:spcPts val="1000"/>
              </a:spcBef>
              <a:spcAft>
                <a:spcPts val="600"/>
              </a:spcAft>
            </a:pPr>
            <a:r>
              <a:rPr lang="en-US" sz="1600" b="1" dirty="0">
                <a:latin typeface="Avenir LT Std 35 Light" panose="020B0402020203020204" pitchFamily="34" charset="0"/>
                <a:cs typeface="Arial"/>
              </a:rPr>
              <a:t>Not quite. </a:t>
            </a:r>
            <a:r>
              <a:rPr lang="en-US" sz="1600" dirty="0">
                <a:latin typeface="Avenir LT Std 35 Light"/>
                <a:cs typeface="Arial"/>
              </a:rPr>
              <a:t>A company culture that makes space for questions to be asked rather than assumptions to be made often avoids uncomfortable situations. </a:t>
            </a:r>
            <a:endParaRPr lang="en-US" sz="1600" dirty="0">
              <a:latin typeface="Avenir LT Std 35 Light" panose="020B0402020203020204" pitchFamily="34" charset="0"/>
              <a:cs typeface="Arial"/>
            </a:endParaRPr>
          </a:p>
        </p:txBody>
      </p:sp>
      <p:sp>
        <p:nvSpPr>
          <p:cNvPr id="20" name="Rectangle 19">
            <a:extLst>
              <a:ext uri="{FF2B5EF4-FFF2-40B4-BE49-F238E27FC236}">
                <a16:creationId xmlns:a16="http://schemas.microsoft.com/office/drawing/2014/main" id="{2F7FD296-FAA1-4E12-A64B-1053BEE73956}"/>
              </a:ext>
            </a:extLst>
          </p:cNvPr>
          <p:cNvSpPr/>
          <p:nvPr/>
        </p:nvSpPr>
        <p:spPr>
          <a:xfrm>
            <a:off x="6008914" y="751968"/>
            <a:ext cx="6033269" cy="12311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21" name="TextBox 20">
            <a:extLst>
              <a:ext uri="{FF2B5EF4-FFF2-40B4-BE49-F238E27FC236}">
                <a16:creationId xmlns:a16="http://schemas.microsoft.com/office/drawing/2014/main" id="{A1FB48D3-C702-4614-8CA7-F437FF2611F6}"/>
              </a:ext>
            </a:extLst>
          </p:cNvPr>
          <p:cNvSpPr txBox="1"/>
          <p:nvPr/>
        </p:nvSpPr>
        <p:spPr>
          <a:xfrm>
            <a:off x="6128347" y="998234"/>
            <a:ext cx="5254356" cy="738664"/>
          </a:xfrm>
          <a:prstGeom prst="rect">
            <a:avLst/>
          </a:prstGeom>
          <a:noFill/>
        </p:spPr>
        <p:txBody>
          <a:bodyPr wrap="square" lIns="91440" tIns="45720" rIns="91440" bIns="45720" rtlCol="0" anchor="t">
            <a:spAutoFit/>
          </a:bodyPr>
          <a:lstStyle/>
          <a:p>
            <a:pPr>
              <a:spcAft>
                <a:spcPts val="1200"/>
              </a:spcAft>
            </a:pPr>
            <a:r>
              <a:rPr lang="en-US" dirty="0">
                <a:solidFill>
                  <a:schemeClr val="bg1"/>
                </a:solidFill>
                <a:latin typeface="Avenir LT Std 35 Light"/>
              </a:rPr>
              <a:t>How might this situation have been avoided? </a:t>
            </a:r>
          </a:p>
          <a:p>
            <a:r>
              <a:rPr lang="en-US" sz="1400" i="1" dirty="0">
                <a:solidFill>
                  <a:schemeClr val="bg1"/>
                </a:solidFill>
                <a:latin typeface="Avenir LT Std 35 Light" panose="020B0402020203020204" pitchFamily="34" charset="0"/>
              </a:rPr>
              <a:t>Select the correct answer and click CHECK.</a:t>
            </a:r>
          </a:p>
        </p:txBody>
      </p:sp>
      <p:sp>
        <p:nvSpPr>
          <p:cNvPr id="27" name="Rectangle 26"/>
          <p:cNvSpPr/>
          <p:nvPr/>
        </p:nvSpPr>
        <p:spPr>
          <a:xfrm>
            <a:off x="7075484" y="2516255"/>
            <a:ext cx="4492400" cy="338554"/>
          </a:xfrm>
          <a:prstGeom prst="rect">
            <a:avLst/>
          </a:prstGeom>
        </p:spPr>
        <p:txBody>
          <a:bodyPr wrap="square" lIns="91440" tIns="45720" rIns="91440" bIns="45720" anchor="t">
            <a:spAutoFit/>
          </a:bodyPr>
          <a:lstStyle/>
          <a:p>
            <a:pPr>
              <a:spcBef>
                <a:spcPts val="1000"/>
              </a:spcBef>
              <a:spcAft>
                <a:spcPts val="600"/>
              </a:spcAft>
            </a:pPr>
            <a:endParaRPr lang="en-US" sz="1600">
              <a:latin typeface="Avenir LT Std 35 Light" panose="020B0402020203020204" pitchFamily="34" charset="0"/>
              <a:cs typeface="Arial"/>
            </a:endParaRPr>
          </a:p>
        </p:txBody>
      </p:sp>
      <p:sp>
        <p:nvSpPr>
          <p:cNvPr id="29" name="Rectangle 28"/>
          <p:cNvSpPr/>
          <p:nvPr/>
        </p:nvSpPr>
        <p:spPr>
          <a:xfrm>
            <a:off x="7075484" y="2516255"/>
            <a:ext cx="4492400" cy="1980029"/>
          </a:xfrm>
          <a:prstGeom prst="rect">
            <a:avLst/>
          </a:prstGeom>
        </p:spPr>
        <p:txBody>
          <a:bodyPr wrap="square" lIns="91440" tIns="45720" rIns="91440" bIns="45720" anchor="t">
            <a:spAutoFit/>
          </a:bodyPr>
          <a:lstStyle/>
          <a:p>
            <a:pPr>
              <a:spcBef>
                <a:spcPts val="1000"/>
              </a:spcBef>
              <a:spcAft>
                <a:spcPts val="600"/>
              </a:spcAft>
            </a:pPr>
            <a:r>
              <a:rPr lang="en-US" sz="1600">
                <a:latin typeface="Avenir LT Std 35 Light"/>
                <a:cs typeface="Arial"/>
              </a:rPr>
              <a:t>If company policy was to never address one's personal life while at work</a:t>
            </a:r>
            <a:endParaRPr lang="en-US" sz="1600">
              <a:latin typeface="Avenir LT Std 35 Light" panose="020B0402020203020204" pitchFamily="34" charset="0"/>
              <a:cs typeface="Arial"/>
            </a:endParaRPr>
          </a:p>
          <a:p>
            <a:pPr>
              <a:spcBef>
                <a:spcPts val="1000"/>
              </a:spcBef>
              <a:spcAft>
                <a:spcPts val="600"/>
              </a:spcAft>
            </a:pPr>
            <a:r>
              <a:rPr lang="en-US" sz="1600">
                <a:latin typeface="Avenir LT Std 35 Light"/>
                <a:cs typeface="Arial"/>
              </a:rPr>
              <a:t>If questions are prioritized over assumptions based on race, gender, disability, religion, etc. </a:t>
            </a:r>
          </a:p>
          <a:p>
            <a:pPr>
              <a:spcBef>
                <a:spcPts val="1000"/>
              </a:spcBef>
              <a:spcAft>
                <a:spcPts val="600"/>
              </a:spcAft>
            </a:pPr>
            <a:r>
              <a:rPr lang="en-US" sz="1600">
                <a:latin typeface="Avenir LT Std 35 Light"/>
                <a:cs typeface="Arial"/>
              </a:rPr>
              <a:t>If Todd made a point to ask every employee about their marital status and family structure. </a:t>
            </a:r>
            <a:endParaRPr lang="en-US" sz="1600">
              <a:latin typeface="Avenir LT Std 35 Light" panose="020B0402020203020204" pitchFamily="34" charset="0"/>
              <a:cs typeface="Arial"/>
            </a:endParaRPr>
          </a:p>
        </p:txBody>
      </p:sp>
      <p:sp>
        <p:nvSpPr>
          <p:cNvPr id="30" name="Oval 29"/>
          <p:cNvSpPr/>
          <p:nvPr/>
        </p:nvSpPr>
        <p:spPr>
          <a:xfrm>
            <a:off x="6695158" y="2562682"/>
            <a:ext cx="245961" cy="245961"/>
          </a:xfrm>
          <a:prstGeom prst="ellipse">
            <a:avLst/>
          </a:prstGeom>
          <a:gradFill flip="none" rotWithShape="1">
            <a:gsLst>
              <a:gs pos="37000">
                <a:schemeClr val="tx2"/>
              </a:gs>
              <a:gs pos="37000">
                <a:schemeClr val="tx2">
                  <a:tint val="66000"/>
                  <a:satMod val="160000"/>
                </a:schemeClr>
              </a:gs>
              <a:gs pos="37000">
                <a:schemeClr val="bg1"/>
              </a:gs>
            </a:gsLst>
            <a:path path="circle">
              <a:fillToRect l="50000" t="50000" r="50000" b="50000"/>
            </a:path>
            <a:tileRect/>
          </a:gra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Oval 30"/>
          <p:cNvSpPr/>
          <p:nvPr/>
        </p:nvSpPr>
        <p:spPr>
          <a:xfrm>
            <a:off x="6694129" y="3265718"/>
            <a:ext cx="245961" cy="245961"/>
          </a:xfrm>
          <a:prstGeom prst="ellipse">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Oval 31">
            <a:extLst>
              <a:ext uri="{FF2B5EF4-FFF2-40B4-BE49-F238E27FC236}">
                <a16:creationId xmlns:a16="http://schemas.microsoft.com/office/drawing/2014/main" id="{05F961AC-0021-4B6A-8F80-D97B6AE2F6BA}"/>
              </a:ext>
            </a:extLst>
          </p:cNvPr>
          <p:cNvSpPr/>
          <p:nvPr/>
        </p:nvSpPr>
        <p:spPr>
          <a:xfrm>
            <a:off x="6694128" y="3898322"/>
            <a:ext cx="245961" cy="245961"/>
          </a:xfrm>
          <a:prstGeom prst="ellipse">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Graphic 3" descr="Checkmark">
            <a:extLst>
              <a:ext uri="{FF2B5EF4-FFF2-40B4-BE49-F238E27FC236}">
                <a16:creationId xmlns:a16="http://schemas.microsoft.com/office/drawing/2014/main" id="{9235DD3A-2F1E-4D02-8D43-BA56C794F608}"/>
              </a:ext>
            </a:extLst>
          </p:cNvPr>
          <p:cNvSpPr>
            <a:spLocks noChangeAspect="1"/>
          </p:cNvSpPr>
          <p:nvPr/>
        </p:nvSpPr>
        <p:spPr>
          <a:xfrm>
            <a:off x="6350488" y="3298979"/>
            <a:ext cx="253833" cy="176579"/>
          </a:xfrm>
          <a:custGeom>
            <a:avLst/>
            <a:gdLst>
              <a:gd name="connsiteX0" fmla="*/ 281432 w 307138"/>
              <a:gd name="connsiteY0" fmla="*/ 0 h 213661"/>
              <a:gd name="connsiteX1" fmla="*/ 110503 w 307138"/>
              <a:gd name="connsiteY1" fmla="*/ 161581 h 213661"/>
              <a:gd name="connsiteX2" fmla="*/ 28377 w 307138"/>
              <a:gd name="connsiteY2" fmla="*/ 77452 h 213661"/>
              <a:gd name="connsiteX3" fmla="*/ 0 w 307138"/>
              <a:gd name="connsiteY3" fmla="*/ 104494 h 213661"/>
              <a:gd name="connsiteX4" fmla="*/ 109168 w 307138"/>
              <a:gd name="connsiteY4" fmla="*/ 216666 h 213661"/>
              <a:gd name="connsiteX5" fmla="*/ 137878 w 307138"/>
              <a:gd name="connsiteY5" fmla="*/ 189958 h 213661"/>
              <a:gd name="connsiteX6" fmla="*/ 308474 w 307138"/>
              <a:gd name="connsiteY6" fmla="*/ 28043 h 21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138" h="213661">
                <a:moveTo>
                  <a:pt x="281432" y="0"/>
                </a:moveTo>
                <a:lnTo>
                  <a:pt x="110503" y="161581"/>
                </a:lnTo>
                <a:lnTo>
                  <a:pt x="28377" y="77452"/>
                </a:lnTo>
                <a:lnTo>
                  <a:pt x="0" y="104494"/>
                </a:lnTo>
                <a:lnTo>
                  <a:pt x="109168" y="216666"/>
                </a:lnTo>
                <a:lnTo>
                  <a:pt x="137878" y="189958"/>
                </a:lnTo>
                <a:lnTo>
                  <a:pt x="308474" y="28043"/>
                </a:lnTo>
                <a:close/>
              </a:path>
            </a:pathLst>
          </a:custGeom>
          <a:solidFill>
            <a:schemeClr val="accent4"/>
          </a:solidFill>
          <a:ln w="3274" cap="flat">
            <a:noFill/>
            <a:prstDash val="solid"/>
            <a:miter/>
          </a:ln>
        </p:spPr>
        <p:txBody>
          <a:bodyPr rtlCol="0" anchor="ctr"/>
          <a:lstStyle/>
          <a:p>
            <a:endParaRPr lang="en-IN"/>
          </a:p>
        </p:txBody>
      </p:sp>
      <p:sp>
        <p:nvSpPr>
          <p:cNvPr id="18" name="TextBox 17">
            <a:extLst>
              <a:ext uri="{FF2B5EF4-FFF2-40B4-BE49-F238E27FC236}">
                <a16:creationId xmlns:a16="http://schemas.microsoft.com/office/drawing/2014/main" id="{DBAF40DE-96C6-4376-90BC-E1C331DADB4F}"/>
              </a:ext>
            </a:extLst>
          </p:cNvPr>
          <p:cNvSpPr txBox="1"/>
          <p:nvPr/>
        </p:nvSpPr>
        <p:spPr>
          <a:xfrm>
            <a:off x="9754228" y="6550223"/>
            <a:ext cx="2437772" cy="307777"/>
          </a:xfrm>
          <a:prstGeom prst="rect">
            <a:avLst/>
          </a:prstGeom>
          <a:noFill/>
        </p:spPr>
        <p:txBody>
          <a:bodyPr wrap="square">
            <a:spAutoFit/>
          </a:bodyPr>
          <a:lstStyle/>
          <a:p>
            <a:pPr algn="r"/>
            <a:r>
              <a:rPr lang="en-IN" sz="1400" dirty="0">
                <a:latin typeface="Avenir LT Std 35 Light" panose="020B0402020203020204"/>
              </a:rPr>
              <a:t>Click </a:t>
            </a:r>
            <a:r>
              <a:rPr lang="en-IN" sz="1400" i="1" dirty="0">
                <a:latin typeface="Avenir LT Std 35 Light" panose="020B0402020203020204"/>
              </a:rPr>
              <a:t>NEXT</a:t>
            </a:r>
            <a:r>
              <a:rPr lang="en-IN" sz="1400" dirty="0">
                <a:latin typeface="Avenir LT Std 35 Light" panose="020B0402020203020204"/>
              </a:rPr>
              <a:t> to continue.</a:t>
            </a:r>
          </a:p>
        </p:txBody>
      </p:sp>
      <p:sp>
        <p:nvSpPr>
          <p:cNvPr id="19" name="Rectangle 18"/>
          <p:cNvSpPr/>
          <p:nvPr/>
        </p:nvSpPr>
        <p:spPr>
          <a:xfrm>
            <a:off x="12335774" y="182880"/>
            <a:ext cx="1559520" cy="139490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Added AS</a:t>
            </a:r>
            <a:endParaRPr lang="en-IN" dirty="0"/>
          </a:p>
        </p:txBody>
      </p:sp>
    </p:spTree>
    <p:extLst>
      <p:ext uri="{BB962C8B-B14F-4D97-AF65-F5344CB8AC3E}">
        <p14:creationId xmlns:p14="http://schemas.microsoft.com/office/powerpoint/2010/main" val="346771070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5745" r="5382" b="3457"/>
          <a:stretch/>
        </p:blipFill>
        <p:spPr>
          <a:xfrm>
            <a:off x="0" y="990212"/>
            <a:ext cx="7616276" cy="4877575"/>
          </a:xfrm>
          <a:prstGeom prst="rect">
            <a:avLst/>
          </a:prstGeom>
        </p:spPr>
      </p:pic>
      <p:sp>
        <p:nvSpPr>
          <p:cNvPr id="8" name="Rectangle 7">
            <a:extLst>
              <a:ext uri="{FF2B5EF4-FFF2-40B4-BE49-F238E27FC236}">
                <a16:creationId xmlns:a16="http://schemas.microsoft.com/office/drawing/2014/main" id="{2F7FD296-FAA1-4E12-A64B-1053BEE73956}"/>
              </a:ext>
            </a:extLst>
          </p:cNvPr>
          <p:cNvSpPr/>
          <p:nvPr/>
        </p:nvSpPr>
        <p:spPr>
          <a:xfrm>
            <a:off x="7572030" y="990212"/>
            <a:ext cx="4619970" cy="4877576"/>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solidFill>
                <a:schemeClr val="bg1"/>
              </a:solidFill>
            </a:endParaRPr>
          </a:p>
        </p:txBody>
      </p:sp>
      <p:sp>
        <p:nvSpPr>
          <p:cNvPr id="2" name="Title 1"/>
          <p:cNvSpPr>
            <a:spLocks noGrp="1"/>
          </p:cNvSpPr>
          <p:nvPr>
            <p:ph type="title"/>
          </p:nvPr>
        </p:nvSpPr>
        <p:spPr/>
        <p:txBody>
          <a:bodyPr/>
          <a:lstStyle/>
          <a:p>
            <a:r>
              <a:rPr lang="en-IN"/>
              <a:t>Keep in Mind</a:t>
            </a:r>
          </a:p>
        </p:txBody>
      </p:sp>
      <p:sp>
        <p:nvSpPr>
          <p:cNvPr id="11" name="TextBox 10">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20 of 33</a:t>
            </a:r>
          </a:p>
        </p:txBody>
      </p:sp>
      <p:sp>
        <p:nvSpPr>
          <p:cNvPr id="4" name="Rectangle 3"/>
          <p:cNvSpPr/>
          <p:nvPr/>
        </p:nvSpPr>
        <p:spPr>
          <a:xfrm>
            <a:off x="7812647" y="1234095"/>
            <a:ext cx="4080826" cy="646331"/>
          </a:xfrm>
          <a:prstGeom prst="rect">
            <a:avLst/>
          </a:prstGeom>
        </p:spPr>
        <p:txBody>
          <a:bodyPr wrap="square" lIns="91440" tIns="45720" rIns="91440" bIns="45720" anchor="t">
            <a:spAutoFit/>
          </a:bodyPr>
          <a:lstStyle/>
          <a:p>
            <a:pPr>
              <a:spcBef>
                <a:spcPts val="600"/>
              </a:spcBef>
              <a:spcAft>
                <a:spcPts val="600"/>
              </a:spcAft>
            </a:pPr>
            <a:r>
              <a:rPr lang="en-US" dirty="0">
                <a:latin typeface="Avenir LT Std 35 Light"/>
              </a:rPr>
              <a:t>When using personal pronouns, keep in mind: </a:t>
            </a:r>
            <a:endParaRPr lang="en-US" dirty="0">
              <a:latin typeface="Avenir LT Std 35 Light" panose="020B0402020203020204" pitchFamily="34" charset="0"/>
            </a:endParaRPr>
          </a:p>
        </p:txBody>
      </p:sp>
      <p:sp>
        <p:nvSpPr>
          <p:cNvPr id="19" name="Rectangle 18"/>
          <p:cNvSpPr/>
          <p:nvPr/>
        </p:nvSpPr>
        <p:spPr>
          <a:xfrm>
            <a:off x="8186486" y="2344054"/>
            <a:ext cx="2938714" cy="369332"/>
          </a:xfrm>
          <a:prstGeom prst="rect">
            <a:avLst/>
          </a:prstGeom>
        </p:spPr>
        <p:txBody>
          <a:bodyPr wrap="square">
            <a:spAutoFit/>
          </a:bodyPr>
          <a:lstStyle/>
          <a:p>
            <a:r>
              <a:rPr lang="en-US">
                <a:latin typeface="Avenir LT Std 35 Light" panose="020B0402020203020204" pitchFamily="34" charset="0"/>
              </a:rPr>
              <a:t>We all react differently.</a:t>
            </a:r>
            <a:endParaRPr lang="en-IN"/>
          </a:p>
        </p:txBody>
      </p:sp>
      <p:sp>
        <p:nvSpPr>
          <p:cNvPr id="25" name="Rectangle 24"/>
          <p:cNvSpPr/>
          <p:nvPr/>
        </p:nvSpPr>
        <p:spPr>
          <a:xfrm>
            <a:off x="8186486" y="3463499"/>
            <a:ext cx="4005514" cy="646331"/>
          </a:xfrm>
          <a:prstGeom prst="rect">
            <a:avLst/>
          </a:prstGeom>
        </p:spPr>
        <p:txBody>
          <a:bodyPr wrap="square">
            <a:spAutoFit/>
          </a:bodyPr>
          <a:lstStyle/>
          <a:p>
            <a:pPr>
              <a:spcBef>
                <a:spcPts val="600"/>
              </a:spcBef>
              <a:spcAft>
                <a:spcPts val="600"/>
              </a:spcAft>
            </a:pPr>
            <a:r>
              <a:rPr lang="en-US" dirty="0">
                <a:latin typeface="Avenir LT Std 35 Light" panose="020B0402020203020204" pitchFamily="34" charset="0"/>
              </a:rPr>
              <a:t>We can’t know how an individual feels until they tell us.</a:t>
            </a:r>
          </a:p>
        </p:txBody>
      </p:sp>
      <p:sp>
        <p:nvSpPr>
          <p:cNvPr id="26" name="Rectangle 25"/>
          <p:cNvSpPr/>
          <p:nvPr/>
        </p:nvSpPr>
        <p:spPr>
          <a:xfrm>
            <a:off x="8167310" y="4794999"/>
            <a:ext cx="3850901" cy="646331"/>
          </a:xfrm>
          <a:prstGeom prst="rect">
            <a:avLst/>
          </a:prstGeom>
        </p:spPr>
        <p:txBody>
          <a:bodyPr wrap="square">
            <a:spAutoFit/>
          </a:bodyPr>
          <a:lstStyle/>
          <a:p>
            <a:pPr>
              <a:spcBef>
                <a:spcPts val="600"/>
              </a:spcBef>
              <a:spcAft>
                <a:spcPts val="600"/>
              </a:spcAft>
            </a:pPr>
            <a:r>
              <a:rPr lang="en-US" dirty="0">
                <a:latin typeface="Avenir LT Std 35 Light" panose="020B0402020203020204" pitchFamily="34" charset="0"/>
              </a:rPr>
              <a:t>We should not </a:t>
            </a:r>
            <a:r>
              <a:rPr lang="en-US" dirty="0" smtClean="0">
                <a:latin typeface="Avenir LT Std 35 Light" panose="020B0402020203020204" pitchFamily="34" charset="0"/>
              </a:rPr>
              <a:t>assume </a:t>
            </a:r>
            <a:r>
              <a:rPr lang="en-US" dirty="0">
                <a:latin typeface="Avenir LT Std 35 Light" panose="020B0402020203020204" pitchFamily="34" charset="0"/>
              </a:rPr>
              <a:t>and always be sure to ask first.</a:t>
            </a:r>
          </a:p>
        </p:txBody>
      </p:sp>
      <p:sp>
        <p:nvSpPr>
          <p:cNvPr id="3" name="Oval 2"/>
          <p:cNvSpPr/>
          <p:nvPr/>
        </p:nvSpPr>
        <p:spPr>
          <a:xfrm>
            <a:off x="7258595" y="2178173"/>
            <a:ext cx="731520" cy="731520"/>
          </a:xfrm>
          <a:prstGeom prst="ellipse">
            <a:avLst/>
          </a:prstGeom>
          <a:solidFill>
            <a:schemeClr val="accent2"/>
          </a:solidFill>
          <a:ln w="57150">
            <a:gradFill flip="none" rotWithShape="1">
              <a:gsLst>
                <a:gs pos="50000">
                  <a:schemeClr val="bg2"/>
                </a:gs>
                <a:gs pos="50000">
                  <a:schemeClr val="bg1"/>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a:latin typeface="Arial Black" panose="020B0A04020102020204" pitchFamily="34" charset="0"/>
              </a:rPr>
              <a:t>1</a:t>
            </a:r>
          </a:p>
        </p:txBody>
      </p:sp>
      <p:sp>
        <p:nvSpPr>
          <p:cNvPr id="27" name="Oval 26"/>
          <p:cNvSpPr/>
          <p:nvPr/>
        </p:nvSpPr>
        <p:spPr>
          <a:xfrm>
            <a:off x="7258595" y="3416872"/>
            <a:ext cx="731520" cy="731520"/>
          </a:xfrm>
          <a:prstGeom prst="ellipse">
            <a:avLst/>
          </a:prstGeom>
          <a:solidFill>
            <a:schemeClr val="accent2"/>
          </a:solidFill>
          <a:ln w="57150">
            <a:gradFill flip="none" rotWithShape="1">
              <a:gsLst>
                <a:gs pos="50000">
                  <a:schemeClr val="bg2"/>
                </a:gs>
                <a:gs pos="50000">
                  <a:schemeClr val="bg1"/>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a:latin typeface="Arial Black" panose="020B0A04020102020204" pitchFamily="34" charset="0"/>
              </a:rPr>
              <a:t>2</a:t>
            </a:r>
          </a:p>
        </p:txBody>
      </p:sp>
      <p:sp>
        <p:nvSpPr>
          <p:cNvPr id="28" name="Oval 27"/>
          <p:cNvSpPr/>
          <p:nvPr/>
        </p:nvSpPr>
        <p:spPr>
          <a:xfrm>
            <a:off x="7266315" y="4748372"/>
            <a:ext cx="731520" cy="731520"/>
          </a:xfrm>
          <a:prstGeom prst="ellipse">
            <a:avLst/>
          </a:prstGeom>
          <a:solidFill>
            <a:schemeClr val="accent2"/>
          </a:solidFill>
          <a:ln w="57150">
            <a:gradFill flip="none" rotWithShape="1">
              <a:gsLst>
                <a:gs pos="50000">
                  <a:schemeClr val="bg2"/>
                </a:gs>
                <a:gs pos="50000">
                  <a:schemeClr val="bg1"/>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a:latin typeface="Arial Black" panose="020B0A04020102020204" pitchFamily="34" charset="0"/>
              </a:rPr>
              <a:t>3</a:t>
            </a:r>
          </a:p>
        </p:txBody>
      </p:sp>
      <p:sp>
        <p:nvSpPr>
          <p:cNvPr id="14" name="TextBox 13">
            <a:extLst>
              <a:ext uri="{FF2B5EF4-FFF2-40B4-BE49-F238E27FC236}">
                <a16:creationId xmlns:a16="http://schemas.microsoft.com/office/drawing/2014/main" id="{DBAF40DE-96C6-4376-90BC-E1C331DADB4F}"/>
              </a:ext>
            </a:extLst>
          </p:cNvPr>
          <p:cNvSpPr txBox="1"/>
          <p:nvPr/>
        </p:nvSpPr>
        <p:spPr>
          <a:xfrm>
            <a:off x="9754228" y="6550223"/>
            <a:ext cx="2437772" cy="307777"/>
          </a:xfrm>
          <a:prstGeom prst="rect">
            <a:avLst/>
          </a:prstGeom>
          <a:noFill/>
        </p:spPr>
        <p:txBody>
          <a:bodyPr wrap="square">
            <a:spAutoFit/>
          </a:bodyPr>
          <a:lstStyle/>
          <a:p>
            <a:pPr algn="r"/>
            <a:r>
              <a:rPr lang="en-IN" sz="1400" dirty="0">
                <a:latin typeface="Avenir LT Std 35 Light" panose="020B0402020203020204"/>
              </a:rPr>
              <a:t>Click </a:t>
            </a:r>
            <a:r>
              <a:rPr lang="en-IN" sz="1400" i="1" dirty="0">
                <a:latin typeface="Avenir LT Std 35 Light" panose="020B0402020203020204"/>
              </a:rPr>
              <a:t>NEXT</a:t>
            </a:r>
            <a:r>
              <a:rPr lang="en-IN" sz="1400" dirty="0">
                <a:latin typeface="Avenir LT Std 35 Light" panose="020B0402020203020204"/>
              </a:rPr>
              <a:t> to continue.</a:t>
            </a:r>
          </a:p>
        </p:txBody>
      </p:sp>
    </p:spTree>
    <p:extLst>
      <p:ext uri="{BB962C8B-B14F-4D97-AF65-F5344CB8AC3E}">
        <p14:creationId xmlns:p14="http://schemas.microsoft.com/office/powerpoint/2010/main" val="193648203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Challenge</a:t>
            </a:r>
          </a:p>
        </p:txBody>
      </p:sp>
      <p:sp>
        <p:nvSpPr>
          <p:cNvPr id="19" name="Rectangle 18">
            <a:extLst>
              <a:ext uri="{FF2B5EF4-FFF2-40B4-BE49-F238E27FC236}">
                <a16:creationId xmlns:a16="http://schemas.microsoft.com/office/drawing/2014/main" id="{2F7FD296-FAA1-4E12-A64B-1053BEE73956}"/>
              </a:ext>
            </a:extLst>
          </p:cNvPr>
          <p:cNvSpPr/>
          <p:nvPr/>
        </p:nvSpPr>
        <p:spPr>
          <a:xfrm>
            <a:off x="151108" y="2074716"/>
            <a:ext cx="11889783" cy="4408778"/>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US" sz="1350"/>
          </a:p>
        </p:txBody>
      </p:sp>
      <p:sp>
        <p:nvSpPr>
          <p:cNvPr id="25" name="TextBox 24">
            <a:extLst>
              <a:ext uri="{FF2B5EF4-FFF2-40B4-BE49-F238E27FC236}">
                <a16:creationId xmlns:a16="http://schemas.microsoft.com/office/drawing/2014/main" id="{A1FB48D3-C702-4614-8CA7-F437FF2611F6}"/>
              </a:ext>
            </a:extLst>
          </p:cNvPr>
          <p:cNvSpPr txBox="1"/>
          <p:nvPr/>
        </p:nvSpPr>
        <p:spPr>
          <a:xfrm>
            <a:off x="1301591" y="944609"/>
            <a:ext cx="10380211" cy="769441"/>
          </a:xfrm>
          <a:prstGeom prst="rect">
            <a:avLst/>
          </a:prstGeom>
          <a:noFill/>
        </p:spPr>
        <p:txBody>
          <a:bodyPr wrap="square" rtlCol="0" anchor="t">
            <a:spAutoFit/>
          </a:bodyPr>
          <a:lstStyle/>
          <a:p>
            <a:pPr>
              <a:spcAft>
                <a:spcPts val="1200"/>
              </a:spcAft>
            </a:pPr>
            <a:r>
              <a:rPr lang="en-US" sz="2000" dirty="0">
                <a:solidFill>
                  <a:schemeClr val="bg1"/>
                </a:solidFill>
                <a:latin typeface="Avenir LT Std 35 Light" panose="020B0402020203020204" pitchFamily="34" charset="0"/>
              </a:rPr>
              <a:t>What should you do if you are unsure of which pronouns a person uses?</a:t>
            </a:r>
          </a:p>
          <a:p>
            <a:r>
              <a:rPr lang="en-US" sz="1400" i="1" dirty="0">
                <a:solidFill>
                  <a:schemeClr val="bg1"/>
                </a:solidFill>
                <a:latin typeface="Avenir LT Std 35 Light" panose="020B0402020203020204" pitchFamily="34" charset="0"/>
              </a:rPr>
              <a:t>Select </a:t>
            </a:r>
            <a:r>
              <a:rPr lang="en-US" sz="1400" i="1" dirty="0" smtClean="0">
                <a:solidFill>
                  <a:schemeClr val="bg1"/>
                </a:solidFill>
                <a:latin typeface="Avenir LT Std 35 Light" panose="020B0402020203020204" pitchFamily="34" charset="0"/>
              </a:rPr>
              <a:t>ALL the correct </a:t>
            </a:r>
            <a:r>
              <a:rPr lang="en-US" sz="1400" i="1" dirty="0">
                <a:solidFill>
                  <a:schemeClr val="bg1"/>
                </a:solidFill>
                <a:latin typeface="Avenir LT Std 35 Light" panose="020B0402020203020204" pitchFamily="34" charset="0"/>
              </a:rPr>
              <a:t>answers and click CHECK.</a:t>
            </a:r>
          </a:p>
        </p:txBody>
      </p:sp>
      <p:sp>
        <p:nvSpPr>
          <p:cNvPr id="27" name="Rectangle 26">
            <a:extLst>
              <a:ext uri="{FF2B5EF4-FFF2-40B4-BE49-F238E27FC236}">
                <a16:creationId xmlns:a16="http://schemas.microsoft.com/office/drawing/2014/main" id="{2F7FD296-FAA1-4E12-A64B-1053BEE73956}"/>
              </a:ext>
            </a:extLst>
          </p:cNvPr>
          <p:cNvSpPr/>
          <p:nvPr/>
        </p:nvSpPr>
        <p:spPr>
          <a:xfrm>
            <a:off x="311902" y="2228850"/>
            <a:ext cx="11568194" cy="41044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22" name="Rectangle 21"/>
          <p:cNvSpPr/>
          <p:nvPr/>
        </p:nvSpPr>
        <p:spPr>
          <a:xfrm>
            <a:off x="10606535" y="5729552"/>
            <a:ext cx="1075267" cy="4478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a:latin typeface="Avenir LT Std 35 Light" panose="020B0402020203020204" pitchFamily="34" charset="0"/>
              </a:rPr>
              <a:t>CHECK</a:t>
            </a:r>
          </a:p>
        </p:txBody>
      </p:sp>
      <p:sp>
        <p:nvSpPr>
          <p:cNvPr id="3" name="Rectangle 2"/>
          <p:cNvSpPr/>
          <p:nvPr/>
        </p:nvSpPr>
        <p:spPr>
          <a:xfrm>
            <a:off x="1732717" y="2516255"/>
            <a:ext cx="7438992" cy="1241365"/>
          </a:xfrm>
          <a:prstGeom prst="rect">
            <a:avLst/>
          </a:prstGeom>
        </p:spPr>
        <p:txBody>
          <a:bodyPr wrap="square" lIns="91440" tIns="45720" rIns="91440" bIns="45720" anchor="t">
            <a:spAutoFit/>
          </a:bodyPr>
          <a:lstStyle/>
          <a:p>
            <a:pPr>
              <a:spcBef>
                <a:spcPts val="1000"/>
              </a:spcBef>
              <a:spcAft>
                <a:spcPts val="600"/>
              </a:spcAft>
            </a:pPr>
            <a:r>
              <a:rPr lang="en-US" sz="1600" dirty="0">
                <a:latin typeface="Avenir LT Std 35 Light" panose="020B0402020203020204" pitchFamily="34" charset="0"/>
                <a:cs typeface="Arial"/>
              </a:rPr>
              <a:t>Ask the person what pronouns they use </a:t>
            </a:r>
          </a:p>
          <a:p>
            <a:pPr>
              <a:spcBef>
                <a:spcPts val="1000"/>
              </a:spcBef>
              <a:spcAft>
                <a:spcPts val="600"/>
              </a:spcAft>
            </a:pPr>
            <a:r>
              <a:rPr lang="en-US" sz="1600" dirty="0">
                <a:latin typeface="Avenir LT Std 35 Light"/>
                <a:cs typeface="Arial"/>
              </a:rPr>
              <a:t>Share your pronouns first</a:t>
            </a:r>
          </a:p>
          <a:p>
            <a:pPr>
              <a:spcBef>
                <a:spcPts val="1000"/>
              </a:spcBef>
              <a:spcAft>
                <a:spcPts val="600"/>
              </a:spcAft>
            </a:pPr>
            <a:r>
              <a:rPr lang="en-US" sz="1600" dirty="0">
                <a:latin typeface="Avenir LT Std 35 Light"/>
                <a:cs typeface="Arial"/>
              </a:rPr>
              <a:t>Address with their name unless you are sure of which pronouns they use</a:t>
            </a:r>
          </a:p>
        </p:txBody>
      </p:sp>
      <p:sp>
        <p:nvSpPr>
          <p:cNvPr id="4" name="Rectangle 3"/>
          <p:cNvSpPr/>
          <p:nvPr/>
        </p:nvSpPr>
        <p:spPr>
          <a:xfrm>
            <a:off x="1352391" y="2562682"/>
            <a:ext cx="245961" cy="245961"/>
          </a:xfrm>
          <a:prstGeom prst="rect">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39"/>
          <p:cNvSpPr/>
          <p:nvPr/>
        </p:nvSpPr>
        <p:spPr>
          <a:xfrm>
            <a:off x="1351362" y="3006926"/>
            <a:ext cx="245961" cy="245961"/>
          </a:xfrm>
          <a:prstGeom prst="rect">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5" name="Rectangle 44"/>
          <p:cNvSpPr/>
          <p:nvPr/>
        </p:nvSpPr>
        <p:spPr>
          <a:xfrm>
            <a:off x="1350333" y="3451170"/>
            <a:ext cx="245961" cy="245961"/>
          </a:xfrm>
          <a:prstGeom prst="rect">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TextBox 11">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21 of 33</a:t>
            </a:r>
          </a:p>
        </p:txBody>
      </p:sp>
    </p:spTree>
    <p:extLst>
      <p:ext uri="{BB962C8B-B14F-4D97-AF65-F5344CB8AC3E}">
        <p14:creationId xmlns:p14="http://schemas.microsoft.com/office/powerpoint/2010/main" val="38168173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Challenge</a:t>
            </a:r>
          </a:p>
        </p:txBody>
      </p:sp>
      <p:sp>
        <p:nvSpPr>
          <p:cNvPr id="19" name="Rectangle 18">
            <a:extLst>
              <a:ext uri="{FF2B5EF4-FFF2-40B4-BE49-F238E27FC236}">
                <a16:creationId xmlns:a16="http://schemas.microsoft.com/office/drawing/2014/main" id="{2F7FD296-FAA1-4E12-A64B-1053BEE73956}"/>
              </a:ext>
            </a:extLst>
          </p:cNvPr>
          <p:cNvSpPr/>
          <p:nvPr/>
        </p:nvSpPr>
        <p:spPr>
          <a:xfrm>
            <a:off x="151108" y="2074716"/>
            <a:ext cx="11889783" cy="4408778"/>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US" sz="1350"/>
          </a:p>
        </p:txBody>
      </p:sp>
      <p:sp>
        <p:nvSpPr>
          <p:cNvPr id="27" name="Rectangle 26">
            <a:extLst>
              <a:ext uri="{FF2B5EF4-FFF2-40B4-BE49-F238E27FC236}">
                <a16:creationId xmlns:a16="http://schemas.microsoft.com/office/drawing/2014/main" id="{2F7FD296-FAA1-4E12-A64B-1053BEE73956}"/>
              </a:ext>
            </a:extLst>
          </p:cNvPr>
          <p:cNvSpPr/>
          <p:nvPr/>
        </p:nvSpPr>
        <p:spPr>
          <a:xfrm>
            <a:off x="311902" y="2228850"/>
            <a:ext cx="11568194" cy="41044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14" name="Rectangle 13"/>
          <p:cNvSpPr/>
          <p:nvPr/>
        </p:nvSpPr>
        <p:spPr>
          <a:xfrm>
            <a:off x="1301590" y="5215275"/>
            <a:ext cx="9601937" cy="584775"/>
          </a:xfrm>
          <a:prstGeom prst="rect">
            <a:avLst/>
          </a:prstGeom>
        </p:spPr>
        <p:txBody>
          <a:bodyPr wrap="square" lIns="91440" tIns="45720" rIns="91440" bIns="45720" anchor="t">
            <a:spAutoFit/>
          </a:bodyPr>
          <a:lstStyle/>
          <a:p>
            <a:pPr>
              <a:spcBef>
                <a:spcPts val="1000"/>
              </a:spcBef>
              <a:spcAft>
                <a:spcPts val="600"/>
              </a:spcAft>
            </a:pPr>
            <a:r>
              <a:rPr lang="en-US" sz="1600" b="1" dirty="0">
                <a:latin typeface="Avenir LT Std 35 Light"/>
                <a:cs typeface="Arial"/>
              </a:rPr>
              <a:t>Excellent! </a:t>
            </a:r>
            <a:r>
              <a:rPr lang="en-US" sz="1600" dirty="0">
                <a:latin typeface="Avenir LT Std 35 Light"/>
                <a:cs typeface="Arial"/>
              </a:rPr>
              <a:t>Always ask before making assumptions about what pronouns someone uses. When you're unsure, start by sharing yours and address them with their name until you know for sure. </a:t>
            </a:r>
          </a:p>
        </p:txBody>
      </p:sp>
      <p:sp>
        <p:nvSpPr>
          <p:cNvPr id="20" name="Graphic 3" descr="Checkmark">
            <a:extLst>
              <a:ext uri="{FF2B5EF4-FFF2-40B4-BE49-F238E27FC236}">
                <a16:creationId xmlns:a16="http://schemas.microsoft.com/office/drawing/2014/main" id="{9235DD3A-2F1E-4D02-8D43-BA56C794F608}"/>
              </a:ext>
            </a:extLst>
          </p:cNvPr>
          <p:cNvSpPr>
            <a:spLocks noChangeAspect="1"/>
          </p:cNvSpPr>
          <p:nvPr/>
        </p:nvSpPr>
        <p:spPr>
          <a:xfrm>
            <a:off x="964193" y="2593960"/>
            <a:ext cx="253833" cy="176579"/>
          </a:xfrm>
          <a:custGeom>
            <a:avLst/>
            <a:gdLst>
              <a:gd name="connsiteX0" fmla="*/ 281432 w 307138"/>
              <a:gd name="connsiteY0" fmla="*/ 0 h 213661"/>
              <a:gd name="connsiteX1" fmla="*/ 110503 w 307138"/>
              <a:gd name="connsiteY1" fmla="*/ 161581 h 213661"/>
              <a:gd name="connsiteX2" fmla="*/ 28377 w 307138"/>
              <a:gd name="connsiteY2" fmla="*/ 77452 h 213661"/>
              <a:gd name="connsiteX3" fmla="*/ 0 w 307138"/>
              <a:gd name="connsiteY3" fmla="*/ 104494 h 213661"/>
              <a:gd name="connsiteX4" fmla="*/ 109168 w 307138"/>
              <a:gd name="connsiteY4" fmla="*/ 216666 h 213661"/>
              <a:gd name="connsiteX5" fmla="*/ 137878 w 307138"/>
              <a:gd name="connsiteY5" fmla="*/ 189958 h 213661"/>
              <a:gd name="connsiteX6" fmla="*/ 308474 w 307138"/>
              <a:gd name="connsiteY6" fmla="*/ 28043 h 21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138" h="213661">
                <a:moveTo>
                  <a:pt x="281432" y="0"/>
                </a:moveTo>
                <a:lnTo>
                  <a:pt x="110503" y="161581"/>
                </a:lnTo>
                <a:lnTo>
                  <a:pt x="28377" y="77452"/>
                </a:lnTo>
                <a:lnTo>
                  <a:pt x="0" y="104494"/>
                </a:lnTo>
                <a:lnTo>
                  <a:pt x="109168" y="216666"/>
                </a:lnTo>
                <a:lnTo>
                  <a:pt x="137878" y="189958"/>
                </a:lnTo>
                <a:lnTo>
                  <a:pt x="308474" y="28043"/>
                </a:lnTo>
                <a:close/>
              </a:path>
            </a:pathLst>
          </a:custGeom>
          <a:solidFill>
            <a:schemeClr val="accent4"/>
          </a:solidFill>
          <a:ln w="3274" cap="flat">
            <a:noFill/>
            <a:prstDash val="solid"/>
            <a:miter/>
          </a:ln>
        </p:spPr>
        <p:txBody>
          <a:bodyPr rtlCol="0" anchor="ctr"/>
          <a:lstStyle/>
          <a:p>
            <a:endParaRPr lang="en-IN"/>
          </a:p>
        </p:txBody>
      </p:sp>
      <p:sp>
        <p:nvSpPr>
          <p:cNvPr id="15" name="Rectangle 14"/>
          <p:cNvSpPr/>
          <p:nvPr/>
        </p:nvSpPr>
        <p:spPr>
          <a:xfrm>
            <a:off x="1732717" y="2516255"/>
            <a:ext cx="7535974" cy="1241365"/>
          </a:xfrm>
          <a:prstGeom prst="rect">
            <a:avLst/>
          </a:prstGeom>
        </p:spPr>
        <p:txBody>
          <a:bodyPr wrap="square" lIns="91440" tIns="45720" rIns="91440" bIns="45720" anchor="t">
            <a:spAutoFit/>
          </a:bodyPr>
          <a:lstStyle/>
          <a:p>
            <a:pPr>
              <a:spcBef>
                <a:spcPts val="1000"/>
              </a:spcBef>
              <a:spcAft>
                <a:spcPts val="600"/>
              </a:spcAft>
            </a:pPr>
            <a:r>
              <a:rPr lang="en-US" sz="1600" dirty="0">
                <a:latin typeface="Avenir LT Std 35 Light" panose="020B0402020203020204" pitchFamily="34" charset="0"/>
                <a:ea typeface="+mn-lt"/>
                <a:cs typeface="+mn-lt"/>
              </a:rPr>
              <a:t>Ask the person what pronouns they use </a:t>
            </a:r>
          </a:p>
          <a:p>
            <a:pPr>
              <a:spcBef>
                <a:spcPts val="1000"/>
              </a:spcBef>
              <a:spcAft>
                <a:spcPts val="600"/>
              </a:spcAft>
            </a:pPr>
            <a:r>
              <a:rPr lang="en-US" sz="1600" dirty="0">
                <a:latin typeface="Avenir LT Std 35 Light" panose="020B0402020203020204" pitchFamily="34" charset="0"/>
                <a:ea typeface="+mn-lt"/>
                <a:cs typeface="+mn-lt"/>
              </a:rPr>
              <a:t>Share your pronouns first</a:t>
            </a:r>
          </a:p>
          <a:p>
            <a:pPr>
              <a:spcBef>
                <a:spcPts val="1000"/>
              </a:spcBef>
              <a:spcAft>
                <a:spcPts val="600"/>
              </a:spcAft>
            </a:pPr>
            <a:r>
              <a:rPr lang="en-US" sz="1600" dirty="0">
                <a:latin typeface="Avenir LT Std 35 Light" panose="020B0402020203020204" pitchFamily="34" charset="0"/>
                <a:ea typeface="+mn-lt"/>
                <a:cs typeface="+mn-lt"/>
              </a:rPr>
              <a:t>Address with their name unless you are sure of which pronouns they use</a:t>
            </a:r>
            <a:endParaRPr lang="en-US" dirty="0">
              <a:latin typeface="Avenir LT Std 35 Light" panose="020B0402020203020204" pitchFamily="34" charset="0"/>
              <a:ea typeface="+mn-lt"/>
              <a:cs typeface="+mn-lt"/>
            </a:endParaRPr>
          </a:p>
        </p:txBody>
      </p:sp>
      <p:sp>
        <p:nvSpPr>
          <p:cNvPr id="18" name="Rectangle 17"/>
          <p:cNvSpPr/>
          <p:nvPr/>
        </p:nvSpPr>
        <p:spPr>
          <a:xfrm>
            <a:off x="1352391" y="2562682"/>
            <a:ext cx="245961" cy="245961"/>
          </a:xfrm>
          <a:prstGeom prst="rect">
            <a:avLst/>
          </a:prstGeom>
          <a:gradFill flip="none" rotWithShape="1">
            <a:gsLst>
              <a:gs pos="50000">
                <a:schemeClr val="tx2"/>
              </a:gs>
              <a:gs pos="50000">
                <a:schemeClr val="bg1"/>
              </a:gs>
            </a:gsLst>
            <a:path path="rect">
              <a:fillToRect l="50000" t="50000" r="50000" b="50000"/>
            </a:path>
            <a:tileRect/>
          </a:gra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p:cNvSpPr/>
          <p:nvPr/>
        </p:nvSpPr>
        <p:spPr>
          <a:xfrm>
            <a:off x="1351362" y="3006926"/>
            <a:ext cx="245961" cy="245961"/>
          </a:xfrm>
          <a:prstGeom prst="rect">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p:cNvSpPr/>
          <p:nvPr/>
        </p:nvSpPr>
        <p:spPr>
          <a:xfrm>
            <a:off x="1350333" y="3451170"/>
            <a:ext cx="245961" cy="245961"/>
          </a:xfrm>
          <a:prstGeom prst="rect">
            <a:avLst/>
          </a:prstGeom>
          <a:gradFill flip="none" rotWithShape="1">
            <a:gsLst>
              <a:gs pos="50000">
                <a:schemeClr val="tx2"/>
              </a:gs>
              <a:gs pos="50000">
                <a:schemeClr val="bg1"/>
              </a:gs>
            </a:gsLst>
            <a:path path="rect">
              <a:fillToRect l="50000" t="50000" r="50000" b="50000"/>
            </a:path>
            <a:tileRect/>
          </a:gra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TextBox 22">
            <a:extLst>
              <a:ext uri="{FF2B5EF4-FFF2-40B4-BE49-F238E27FC236}">
                <a16:creationId xmlns:a16="http://schemas.microsoft.com/office/drawing/2014/main" id="{A1FB48D3-C702-4614-8CA7-F437FF2611F6}"/>
              </a:ext>
            </a:extLst>
          </p:cNvPr>
          <p:cNvSpPr txBox="1"/>
          <p:nvPr/>
        </p:nvSpPr>
        <p:spPr>
          <a:xfrm>
            <a:off x="1301591" y="944609"/>
            <a:ext cx="10380211" cy="769441"/>
          </a:xfrm>
          <a:prstGeom prst="rect">
            <a:avLst/>
          </a:prstGeom>
          <a:noFill/>
        </p:spPr>
        <p:txBody>
          <a:bodyPr wrap="square" rtlCol="0" anchor="t">
            <a:spAutoFit/>
          </a:bodyPr>
          <a:lstStyle/>
          <a:p>
            <a:pPr>
              <a:spcAft>
                <a:spcPts val="1200"/>
              </a:spcAft>
            </a:pPr>
            <a:r>
              <a:rPr lang="en-US" sz="2000" dirty="0">
                <a:solidFill>
                  <a:schemeClr val="bg1"/>
                </a:solidFill>
                <a:latin typeface="Avenir LT Std 35 Light" panose="020B0402020203020204" pitchFamily="34" charset="0"/>
              </a:rPr>
              <a:t>What should you do if you are unsure of which pronouns a person uses?</a:t>
            </a:r>
          </a:p>
          <a:p>
            <a:r>
              <a:rPr lang="en-US" sz="1400" i="1" dirty="0">
                <a:solidFill>
                  <a:schemeClr val="bg1"/>
                </a:solidFill>
                <a:latin typeface="Avenir LT Std 35 Light" panose="020B0402020203020204" pitchFamily="34" charset="0"/>
              </a:rPr>
              <a:t>Select ALL the correct answers and click CHECK.</a:t>
            </a:r>
          </a:p>
        </p:txBody>
      </p:sp>
      <p:sp>
        <p:nvSpPr>
          <p:cNvPr id="24" name="Graphic 3" descr="Checkmark">
            <a:extLst>
              <a:ext uri="{FF2B5EF4-FFF2-40B4-BE49-F238E27FC236}">
                <a16:creationId xmlns:a16="http://schemas.microsoft.com/office/drawing/2014/main" id="{9235DD3A-2F1E-4D02-8D43-BA56C794F608}"/>
              </a:ext>
            </a:extLst>
          </p:cNvPr>
          <p:cNvSpPr>
            <a:spLocks noChangeAspect="1"/>
          </p:cNvSpPr>
          <p:nvPr/>
        </p:nvSpPr>
        <p:spPr>
          <a:xfrm>
            <a:off x="964193" y="3485860"/>
            <a:ext cx="253833" cy="176579"/>
          </a:xfrm>
          <a:custGeom>
            <a:avLst/>
            <a:gdLst>
              <a:gd name="connsiteX0" fmla="*/ 281432 w 307138"/>
              <a:gd name="connsiteY0" fmla="*/ 0 h 213661"/>
              <a:gd name="connsiteX1" fmla="*/ 110503 w 307138"/>
              <a:gd name="connsiteY1" fmla="*/ 161581 h 213661"/>
              <a:gd name="connsiteX2" fmla="*/ 28377 w 307138"/>
              <a:gd name="connsiteY2" fmla="*/ 77452 h 213661"/>
              <a:gd name="connsiteX3" fmla="*/ 0 w 307138"/>
              <a:gd name="connsiteY3" fmla="*/ 104494 h 213661"/>
              <a:gd name="connsiteX4" fmla="*/ 109168 w 307138"/>
              <a:gd name="connsiteY4" fmla="*/ 216666 h 213661"/>
              <a:gd name="connsiteX5" fmla="*/ 137878 w 307138"/>
              <a:gd name="connsiteY5" fmla="*/ 189958 h 213661"/>
              <a:gd name="connsiteX6" fmla="*/ 308474 w 307138"/>
              <a:gd name="connsiteY6" fmla="*/ 28043 h 21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138" h="213661">
                <a:moveTo>
                  <a:pt x="281432" y="0"/>
                </a:moveTo>
                <a:lnTo>
                  <a:pt x="110503" y="161581"/>
                </a:lnTo>
                <a:lnTo>
                  <a:pt x="28377" y="77452"/>
                </a:lnTo>
                <a:lnTo>
                  <a:pt x="0" y="104494"/>
                </a:lnTo>
                <a:lnTo>
                  <a:pt x="109168" y="216666"/>
                </a:lnTo>
                <a:lnTo>
                  <a:pt x="137878" y="189958"/>
                </a:lnTo>
                <a:lnTo>
                  <a:pt x="308474" y="28043"/>
                </a:lnTo>
                <a:close/>
              </a:path>
            </a:pathLst>
          </a:custGeom>
          <a:solidFill>
            <a:schemeClr val="accent4"/>
          </a:solidFill>
          <a:ln w="3274" cap="flat">
            <a:noFill/>
            <a:prstDash val="solid"/>
            <a:miter/>
          </a:ln>
        </p:spPr>
        <p:txBody>
          <a:bodyPr rtlCol="0" anchor="ctr"/>
          <a:lstStyle/>
          <a:p>
            <a:endParaRPr lang="en-IN"/>
          </a:p>
        </p:txBody>
      </p:sp>
      <p:sp>
        <p:nvSpPr>
          <p:cNvPr id="25" name="TextBox 24">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21 of 33</a:t>
            </a:r>
          </a:p>
        </p:txBody>
      </p:sp>
      <p:sp>
        <p:nvSpPr>
          <p:cNvPr id="17" name="Graphic 3" descr="Checkmark">
            <a:extLst>
              <a:ext uri="{FF2B5EF4-FFF2-40B4-BE49-F238E27FC236}">
                <a16:creationId xmlns:a16="http://schemas.microsoft.com/office/drawing/2014/main" id="{6EFA4B93-5062-4F27-B0F2-BE9E66F305DE}"/>
              </a:ext>
            </a:extLst>
          </p:cNvPr>
          <p:cNvSpPr>
            <a:spLocks noChangeAspect="1"/>
          </p:cNvSpPr>
          <p:nvPr/>
        </p:nvSpPr>
        <p:spPr>
          <a:xfrm>
            <a:off x="964192" y="3025280"/>
            <a:ext cx="253833" cy="176579"/>
          </a:xfrm>
          <a:custGeom>
            <a:avLst/>
            <a:gdLst>
              <a:gd name="connsiteX0" fmla="*/ 281432 w 307138"/>
              <a:gd name="connsiteY0" fmla="*/ 0 h 213661"/>
              <a:gd name="connsiteX1" fmla="*/ 110503 w 307138"/>
              <a:gd name="connsiteY1" fmla="*/ 161581 h 213661"/>
              <a:gd name="connsiteX2" fmla="*/ 28377 w 307138"/>
              <a:gd name="connsiteY2" fmla="*/ 77452 h 213661"/>
              <a:gd name="connsiteX3" fmla="*/ 0 w 307138"/>
              <a:gd name="connsiteY3" fmla="*/ 104494 h 213661"/>
              <a:gd name="connsiteX4" fmla="*/ 109168 w 307138"/>
              <a:gd name="connsiteY4" fmla="*/ 216666 h 213661"/>
              <a:gd name="connsiteX5" fmla="*/ 137878 w 307138"/>
              <a:gd name="connsiteY5" fmla="*/ 189958 h 213661"/>
              <a:gd name="connsiteX6" fmla="*/ 308474 w 307138"/>
              <a:gd name="connsiteY6" fmla="*/ 28043 h 21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138" h="213661">
                <a:moveTo>
                  <a:pt x="281432" y="0"/>
                </a:moveTo>
                <a:lnTo>
                  <a:pt x="110503" y="161581"/>
                </a:lnTo>
                <a:lnTo>
                  <a:pt x="28377" y="77452"/>
                </a:lnTo>
                <a:lnTo>
                  <a:pt x="0" y="104494"/>
                </a:lnTo>
                <a:lnTo>
                  <a:pt x="109168" y="216666"/>
                </a:lnTo>
                <a:lnTo>
                  <a:pt x="137878" y="189958"/>
                </a:lnTo>
                <a:lnTo>
                  <a:pt x="308474" y="28043"/>
                </a:lnTo>
                <a:close/>
              </a:path>
            </a:pathLst>
          </a:custGeom>
          <a:solidFill>
            <a:schemeClr val="accent4"/>
          </a:solidFill>
          <a:ln w="3274" cap="flat">
            <a:noFill/>
            <a:prstDash val="solid"/>
            <a:miter/>
          </a:ln>
        </p:spPr>
        <p:txBody>
          <a:bodyPr rtlCol="0" anchor="ctr"/>
          <a:lstStyle/>
          <a:p>
            <a:endParaRPr lang="en-IN"/>
          </a:p>
        </p:txBody>
      </p:sp>
      <p:sp>
        <p:nvSpPr>
          <p:cNvPr id="26" name="Rectangle 25">
            <a:extLst>
              <a:ext uri="{FF2B5EF4-FFF2-40B4-BE49-F238E27FC236}">
                <a16:creationId xmlns:a16="http://schemas.microsoft.com/office/drawing/2014/main" id="{F43C2FDA-77E7-4EBF-818A-941D5A0E4C1F}"/>
              </a:ext>
            </a:extLst>
          </p:cNvPr>
          <p:cNvSpPr/>
          <p:nvPr/>
        </p:nvSpPr>
        <p:spPr>
          <a:xfrm>
            <a:off x="1352390" y="2994002"/>
            <a:ext cx="245961" cy="245961"/>
          </a:xfrm>
          <a:prstGeom prst="rect">
            <a:avLst/>
          </a:prstGeom>
          <a:gradFill flip="none" rotWithShape="1">
            <a:gsLst>
              <a:gs pos="50000">
                <a:schemeClr val="tx2"/>
              </a:gs>
              <a:gs pos="50000">
                <a:schemeClr val="bg1"/>
              </a:gs>
            </a:gsLst>
            <a:path path="rect">
              <a:fillToRect l="50000" t="50000" r="50000" b="50000"/>
            </a:path>
            <a:tileRect/>
          </a:gra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DBAF40DE-96C6-4376-90BC-E1C331DADB4F}"/>
              </a:ext>
            </a:extLst>
          </p:cNvPr>
          <p:cNvSpPr txBox="1"/>
          <p:nvPr/>
        </p:nvSpPr>
        <p:spPr>
          <a:xfrm>
            <a:off x="9754228" y="6550223"/>
            <a:ext cx="2437772" cy="307777"/>
          </a:xfrm>
          <a:prstGeom prst="rect">
            <a:avLst/>
          </a:prstGeom>
          <a:noFill/>
        </p:spPr>
        <p:txBody>
          <a:bodyPr wrap="square">
            <a:spAutoFit/>
          </a:bodyPr>
          <a:lstStyle/>
          <a:p>
            <a:pPr algn="r"/>
            <a:r>
              <a:rPr lang="en-IN" sz="1400" dirty="0">
                <a:latin typeface="Avenir LT Std 35 Light" panose="020B0402020203020204"/>
              </a:rPr>
              <a:t>Click </a:t>
            </a:r>
            <a:r>
              <a:rPr lang="en-IN" sz="1400" i="1" dirty="0">
                <a:latin typeface="Avenir LT Std 35 Light" panose="020B0402020203020204"/>
              </a:rPr>
              <a:t>NEXT</a:t>
            </a:r>
            <a:r>
              <a:rPr lang="en-IN" sz="1400" dirty="0">
                <a:latin typeface="Avenir LT Std 35 Light" panose="020B0402020203020204"/>
              </a:rPr>
              <a:t> to continue.</a:t>
            </a:r>
          </a:p>
        </p:txBody>
      </p:sp>
      <p:sp>
        <p:nvSpPr>
          <p:cNvPr id="29" name="Rectangle 28"/>
          <p:cNvSpPr/>
          <p:nvPr/>
        </p:nvSpPr>
        <p:spPr>
          <a:xfrm>
            <a:off x="12335774" y="182880"/>
            <a:ext cx="1559520" cy="139490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Added AS</a:t>
            </a:r>
            <a:endParaRPr lang="en-IN" dirty="0"/>
          </a:p>
        </p:txBody>
      </p:sp>
    </p:spTree>
    <p:extLst>
      <p:ext uri="{BB962C8B-B14F-4D97-AF65-F5344CB8AC3E}">
        <p14:creationId xmlns:p14="http://schemas.microsoft.com/office/powerpoint/2010/main" val="420152806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Challenge</a:t>
            </a:r>
          </a:p>
        </p:txBody>
      </p:sp>
      <p:sp>
        <p:nvSpPr>
          <p:cNvPr id="19" name="Rectangle 18">
            <a:extLst>
              <a:ext uri="{FF2B5EF4-FFF2-40B4-BE49-F238E27FC236}">
                <a16:creationId xmlns:a16="http://schemas.microsoft.com/office/drawing/2014/main" id="{2F7FD296-FAA1-4E12-A64B-1053BEE73956}"/>
              </a:ext>
            </a:extLst>
          </p:cNvPr>
          <p:cNvSpPr/>
          <p:nvPr/>
        </p:nvSpPr>
        <p:spPr>
          <a:xfrm>
            <a:off x="151108" y="2074716"/>
            <a:ext cx="11889783" cy="4408778"/>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US" sz="1350"/>
          </a:p>
        </p:txBody>
      </p:sp>
      <p:sp>
        <p:nvSpPr>
          <p:cNvPr id="27" name="Rectangle 26">
            <a:extLst>
              <a:ext uri="{FF2B5EF4-FFF2-40B4-BE49-F238E27FC236}">
                <a16:creationId xmlns:a16="http://schemas.microsoft.com/office/drawing/2014/main" id="{2F7FD296-FAA1-4E12-A64B-1053BEE73956}"/>
              </a:ext>
            </a:extLst>
          </p:cNvPr>
          <p:cNvSpPr/>
          <p:nvPr/>
        </p:nvSpPr>
        <p:spPr>
          <a:xfrm>
            <a:off x="311902" y="2228850"/>
            <a:ext cx="11568194" cy="41044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14" name="Rectangle 13"/>
          <p:cNvSpPr/>
          <p:nvPr/>
        </p:nvSpPr>
        <p:spPr>
          <a:xfrm>
            <a:off x="1301591" y="5215275"/>
            <a:ext cx="9417884" cy="1036181"/>
          </a:xfrm>
          <a:prstGeom prst="rect">
            <a:avLst/>
          </a:prstGeom>
        </p:spPr>
        <p:txBody>
          <a:bodyPr wrap="square" lIns="91440" tIns="45720" rIns="91440" bIns="45720" anchor="t">
            <a:spAutoFit/>
          </a:bodyPr>
          <a:lstStyle/>
          <a:p>
            <a:pPr>
              <a:spcBef>
                <a:spcPts val="1000"/>
              </a:spcBef>
              <a:spcAft>
                <a:spcPts val="600"/>
              </a:spcAft>
            </a:pPr>
            <a:r>
              <a:rPr lang="en-US" sz="1600" b="1" dirty="0">
                <a:latin typeface="Avenir LT Std 35 Light" panose="020B0402020203020204" pitchFamily="34" charset="0"/>
                <a:cs typeface="Arial"/>
              </a:rPr>
              <a:t>Not quite.</a:t>
            </a:r>
            <a:r>
              <a:rPr lang="en-US" sz="1600" dirty="0">
                <a:latin typeface="Avenir LT Std 35 Light" panose="020B0402020203020204" pitchFamily="34" charset="0"/>
                <a:ea typeface="+mn-lt"/>
                <a:cs typeface="+mn-lt"/>
              </a:rPr>
              <a:t> Always ask before making assumptions about what pronouns someone uses. When you're unsure, start by sharing yours and address them with their name until you know for sure. </a:t>
            </a:r>
          </a:p>
          <a:p>
            <a:pPr>
              <a:spcBef>
                <a:spcPts val="1000"/>
              </a:spcBef>
              <a:spcAft>
                <a:spcPts val="600"/>
              </a:spcAft>
            </a:pPr>
            <a:endParaRPr lang="en-US" sz="1600" b="1" dirty="0">
              <a:latin typeface="Avenir LT Std 35 Light" panose="020B0402020203020204" pitchFamily="34" charset="0"/>
              <a:cs typeface="Arial"/>
            </a:endParaRPr>
          </a:p>
        </p:txBody>
      </p:sp>
      <p:sp>
        <p:nvSpPr>
          <p:cNvPr id="18" name="Rectangle 17"/>
          <p:cNvSpPr/>
          <p:nvPr/>
        </p:nvSpPr>
        <p:spPr>
          <a:xfrm>
            <a:off x="1732717" y="2516255"/>
            <a:ext cx="7480556" cy="1241365"/>
          </a:xfrm>
          <a:prstGeom prst="rect">
            <a:avLst/>
          </a:prstGeom>
        </p:spPr>
        <p:txBody>
          <a:bodyPr wrap="square">
            <a:spAutoFit/>
          </a:bodyPr>
          <a:lstStyle/>
          <a:p>
            <a:pPr>
              <a:spcBef>
                <a:spcPts val="1000"/>
              </a:spcBef>
              <a:spcAft>
                <a:spcPts val="600"/>
              </a:spcAft>
            </a:pPr>
            <a:r>
              <a:rPr lang="en-US" sz="1600" dirty="0">
                <a:latin typeface="Avenir LT Std 35 Light" panose="020B0402020203020204" pitchFamily="34" charset="0"/>
                <a:cs typeface="Arial"/>
              </a:rPr>
              <a:t>Ask the person what pronouns they use </a:t>
            </a:r>
          </a:p>
          <a:p>
            <a:pPr>
              <a:spcBef>
                <a:spcPts val="1000"/>
              </a:spcBef>
              <a:spcAft>
                <a:spcPts val="600"/>
              </a:spcAft>
            </a:pPr>
            <a:r>
              <a:rPr lang="en-US" sz="1600" dirty="0">
                <a:latin typeface="Avenir LT Std 35 Light" panose="020B0402020203020204" pitchFamily="34" charset="0"/>
                <a:ea typeface="+mn-lt"/>
                <a:cs typeface="+mn-lt"/>
              </a:rPr>
              <a:t>Share your pronouns first</a:t>
            </a:r>
          </a:p>
          <a:p>
            <a:pPr>
              <a:spcBef>
                <a:spcPts val="1000"/>
              </a:spcBef>
              <a:spcAft>
                <a:spcPts val="600"/>
              </a:spcAft>
            </a:pPr>
            <a:r>
              <a:rPr lang="en-US" sz="1600" dirty="0" smtClean="0">
                <a:latin typeface="Avenir LT Std 35 Light" panose="020B0402020203020204" pitchFamily="34" charset="0"/>
                <a:cs typeface="Arial"/>
              </a:rPr>
              <a:t>Address </a:t>
            </a:r>
            <a:r>
              <a:rPr lang="en-US" sz="1600" dirty="0">
                <a:latin typeface="Avenir LT Std 35 Light" panose="020B0402020203020204" pitchFamily="34" charset="0"/>
                <a:cs typeface="Arial"/>
              </a:rPr>
              <a:t>with their </a:t>
            </a:r>
            <a:r>
              <a:rPr lang="en-US" sz="1600" dirty="0" smtClean="0">
                <a:latin typeface="Avenir LT Std 35 Light" panose="020B0402020203020204" pitchFamily="34" charset="0"/>
                <a:cs typeface="Arial"/>
              </a:rPr>
              <a:t>name </a:t>
            </a:r>
            <a:r>
              <a:rPr lang="en-US" sz="1600" dirty="0">
                <a:latin typeface="Avenir LT Std 35 Light" panose="020B0402020203020204" pitchFamily="34" charset="0"/>
                <a:cs typeface="Arial"/>
              </a:rPr>
              <a:t>unless you are sure of which pronouns they use</a:t>
            </a:r>
          </a:p>
        </p:txBody>
      </p:sp>
      <p:sp>
        <p:nvSpPr>
          <p:cNvPr id="21" name="Rectangle 20"/>
          <p:cNvSpPr/>
          <p:nvPr/>
        </p:nvSpPr>
        <p:spPr>
          <a:xfrm>
            <a:off x="1352391" y="2562682"/>
            <a:ext cx="245961" cy="245961"/>
          </a:xfrm>
          <a:prstGeom prst="rect">
            <a:avLst/>
          </a:prstGeom>
          <a:gradFill flip="none" rotWithShape="1">
            <a:gsLst>
              <a:gs pos="50000">
                <a:schemeClr val="tx2"/>
              </a:gs>
              <a:gs pos="50000">
                <a:schemeClr val="bg1"/>
              </a:gs>
            </a:gsLst>
            <a:path path="rect">
              <a:fillToRect l="50000" t="50000" r="50000" b="50000"/>
            </a:path>
            <a:tileRect/>
          </a:gra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p:cNvSpPr/>
          <p:nvPr/>
        </p:nvSpPr>
        <p:spPr>
          <a:xfrm>
            <a:off x="1351362" y="3481379"/>
            <a:ext cx="245961" cy="245961"/>
          </a:xfrm>
          <a:prstGeom prst="rect">
            <a:avLst/>
          </a:prstGeom>
          <a:gradFill flip="none" rotWithShape="1">
            <a:gsLst>
              <a:gs pos="50000">
                <a:schemeClr val="tx2"/>
              </a:gs>
              <a:gs pos="50000">
                <a:schemeClr val="bg1"/>
              </a:gs>
            </a:gsLst>
            <a:path path="rect">
              <a:fillToRect l="50000" t="50000" r="50000" b="50000"/>
            </a:path>
            <a:tileRect/>
          </a:gra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TextBox 23">
            <a:extLst>
              <a:ext uri="{FF2B5EF4-FFF2-40B4-BE49-F238E27FC236}">
                <a16:creationId xmlns:a16="http://schemas.microsoft.com/office/drawing/2014/main" id="{A1FB48D3-C702-4614-8CA7-F437FF2611F6}"/>
              </a:ext>
            </a:extLst>
          </p:cNvPr>
          <p:cNvSpPr txBox="1"/>
          <p:nvPr/>
        </p:nvSpPr>
        <p:spPr>
          <a:xfrm>
            <a:off x="1301591" y="944609"/>
            <a:ext cx="10380211" cy="769441"/>
          </a:xfrm>
          <a:prstGeom prst="rect">
            <a:avLst/>
          </a:prstGeom>
          <a:noFill/>
        </p:spPr>
        <p:txBody>
          <a:bodyPr wrap="square" rtlCol="0" anchor="t">
            <a:spAutoFit/>
          </a:bodyPr>
          <a:lstStyle/>
          <a:p>
            <a:pPr>
              <a:spcAft>
                <a:spcPts val="1200"/>
              </a:spcAft>
            </a:pPr>
            <a:r>
              <a:rPr lang="en-US" sz="2000" dirty="0">
                <a:solidFill>
                  <a:schemeClr val="bg1"/>
                </a:solidFill>
                <a:latin typeface="Avenir LT Std 35 Light" panose="020B0402020203020204" pitchFamily="34" charset="0"/>
              </a:rPr>
              <a:t>What should you do if you are unsure of which pronouns a person uses?</a:t>
            </a:r>
          </a:p>
          <a:p>
            <a:r>
              <a:rPr lang="en-US" sz="1400" i="1" dirty="0">
                <a:solidFill>
                  <a:schemeClr val="bg1"/>
                </a:solidFill>
                <a:latin typeface="Avenir LT Std 35 Light" panose="020B0402020203020204" pitchFamily="34" charset="0"/>
              </a:rPr>
              <a:t>Select ALL the correct answers and click CHECK.</a:t>
            </a:r>
          </a:p>
        </p:txBody>
      </p:sp>
      <p:sp>
        <p:nvSpPr>
          <p:cNvPr id="25" name="Graphic 3" descr="Checkmark">
            <a:extLst>
              <a:ext uri="{FF2B5EF4-FFF2-40B4-BE49-F238E27FC236}">
                <a16:creationId xmlns:a16="http://schemas.microsoft.com/office/drawing/2014/main" id="{9235DD3A-2F1E-4D02-8D43-BA56C794F608}"/>
              </a:ext>
            </a:extLst>
          </p:cNvPr>
          <p:cNvSpPr>
            <a:spLocks noChangeAspect="1"/>
          </p:cNvSpPr>
          <p:nvPr/>
        </p:nvSpPr>
        <p:spPr>
          <a:xfrm>
            <a:off x="964193" y="2593960"/>
            <a:ext cx="253833" cy="176579"/>
          </a:xfrm>
          <a:custGeom>
            <a:avLst/>
            <a:gdLst>
              <a:gd name="connsiteX0" fmla="*/ 281432 w 307138"/>
              <a:gd name="connsiteY0" fmla="*/ 0 h 213661"/>
              <a:gd name="connsiteX1" fmla="*/ 110503 w 307138"/>
              <a:gd name="connsiteY1" fmla="*/ 161581 h 213661"/>
              <a:gd name="connsiteX2" fmla="*/ 28377 w 307138"/>
              <a:gd name="connsiteY2" fmla="*/ 77452 h 213661"/>
              <a:gd name="connsiteX3" fmla="*/ 0 w 307138"/>
              <a:gd name="connsiteY3" fmla="*/ 104494 h 213661"/>
              <a:gd name="connsiteX4" fmla="*/ 109168 w 307138"/>
              <a:gd name="connsiteY4" fmla="*/ 216666 h 213661"/>
              <a:gd name="connsiteX5" fmla="*/ 137878 w 307138"/>
              <a:gd name="connsiteY5" fmla="*/ 189958 h 213661"/>
              <a:gd name="connsiteX6" fmla="*/ 308474 w 307138"/>
              <a:gd name="connsiteY6" fmla="*/ 28043 h 21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138" h="213661">
                <a:moveTo>
                  <a:pt x="281432" y="0"/>
                </a:moveTo>
                <a:lnTo>
                  <a:pt x="110503" y="161581"/>
                </a:lnTo>
                <a:lnTo>
                  <a:pt x="28377" y="77452"/>
                </a:lnTo>
                <a:lnTo>
                  <a:pt x="0" y="104494"/>
                </a:lnTo>
                <a:lnTo>
                  <a:pt x="109168" y="216666"/>
                </a:lnTo>
                <a:lnTo>
                  <a:pt x="137878" y="189958"/>
                </a:lnTo>
                <a:lnTo>
                  <a:pt x="308474" y="28043"/>
                </a:lnTo>
                <a:close/>
              </a:path>
            </a:pathLst>
          </a:custGeom>
          <a:solidFill>
            <a:schemeClr val="accent4"/>
          </a:solidFill>
          <a:ln w="3274" cap="flat">
            <a:noFill/>
            <a:prstDash val="solid"/>
            <a:miter/>
          </a:ln>
        </p:spPr>
        <p:txBody>
          <a:bodyPr rtlCol="0" anchor="ctr"/>
          <a:lstStyle/>
          <a:p>
            <a:endParaRPr lang="en-IN"/>
          </a:p>
        </p:txBody>
      </p:sp>
      <p:sp>
        <p:nvSpPr>
          <p:cNvPr id="26" name="Graphic 3" descr="Checkmark">
            <a:extLst>
              <a:ext uri="{FF2B5EF4-FFF2-40B4-BE49-F238E27FC236}">
                <a16:creationId xmlns:a16="http://schemas.microsoft.com/office/drawing/2014/main" id="{9235DD3A-2F1E-4D02-8D43-BA56C794F608}"/>
              </a:ext>
            </a:extLst>
          </p:cNvPr>
          <p:cNvSpPr>
            <a:spLocks noChangeAspect="1"/>
          </p:cNvSpPr>
          <p:nvPr/>
        </p:nvSpPr>
        <p:spPr>
          <a:xfrm>
            <a:off x="964193" y="3485860"/>
            <a:ext cx="253833" cy="176579"/>
          </a:xfrm>
          <a:custGeom>
            <a:avLst/>
            <a:gdLst>
              <a:gd name="connsiteX0" fmla="*/ 281432 w 307138"/>
              <a:gd name="connsiteY0" fmla="*/ 0 h 213661"/>
              <a:gd name="connsiteX1" fmla="*/ 110503 w 307138"/>
              <a:gd name="connsiteY1" fmla="*/ 161581 h 213661"/>
              <a:gd name="connsiteX2" fmla="*/ 28377 w 307138"/>
              <a:gd name="connsiteY2" fmla="*/ 77452 h 213661"/>
              <a:gd name="connsiteX3" fmla="*/ 0 w 307138"/>
              <a:gd name="connsiteY3" fmla="*/ 104494 h 213661"/>
              <a:gd name="connsiteX4" fmla="*/ 109168 w 307138"/>
              <a:gd name="connsiteY4" fmla="*/ 216666 h 213661"/>
              <a:gd name="connsiteX5" fmla="*/ 137878 w 307138"/>
              <a:gd name="connsiteY5" fmla="*/ 189958 h 213661"/>
              <a:gd name="connsiteX6" fmla="*/ 308474 w 307138"/>
              <a:gd name="connsiteY6" fmla="*/ 28043 h 21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138" h="213661">
                <a:moveTo>
                  <a:pt x="281432" y="0"/>
                </a:moveTo>
                <a:lnTo>
                  <a:pt x="110503" y="161581"/>
                </a:lnTo>
                <a:lnTo>
                  <a:pt x="28377" y="77452"/>
                </a:lnTo>
                <a:lnTo>
                  <a:pt x="0" y="104494"/>
                </a:lnTo>
                <a:lnTo>
                  <a:pt x="109168" y="216666"/>
                </a:lnTo>
                <a:lnTo>
                  <a:pt x="137878" y="189958"/>
                </a:lnTo>
                <a:lnTo>
                  <a:pt x="308474" y="28043"/>
                </a:lnTo>
                <a:close/>
              </a:path>
            </a:pathLst>
          </a:custGeom>
          <a:solidFill>
            <a:schemeClr val="accent4"/>
          </a:solidFill>
          <a:ln w="3274" cap="flat">
            <a:noFill/>
            <a:prstDash val="solid"/>
            <a:miter/>
          </a:ln>
        </p:spPr>
        <p:txBody>
          <a:bodyPr rtlCol="0" anchor="ctr"/>
          <a:lstStyle/>
          <a:p>
            <a:endParaRPr lang="en-IN"/>
          </a:p>
        </p:txBody>
      </p:sp>
      <p:sp>
        <p:nvSpPr>
          <p:cNvPr id="28" name="TextBox 27">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21 of 33</a:t>
            </a:r>
          </a:p>
        </p:txBody>
      </p:sp>
      <p:sp>
        <p:nvSpPr>
          <p:cNvPr id="15" name="Graphic 3" descr="Checkmark">
            <a:extLst>
              <a:ext uri="{FF2B5EF4-FFF2-40B4-BE49-F238E27FC236}">
                <a16:creationId xmlns:a16="http://schemas.microsoft.com/office/drawing/2014/main" id="{6EFA4B93-5062-4F27-B0F2-BE9E66F305DE}"/>
              </a:ext>
            </a:extLst>
          </p:cNvPr>
          <p:cNvSpPr>
            <a:spLocks noChangeAspect="1"/>
          </p:cNvSpPr>
          <p:nvPr/>
        </p:nvSpPr>
        <p:spPr>
          <a:xfrm>
            <a:off x="964192" y="3025280"/>
            <a:ext cx="253833" cy="176579"/>
          </a:xfrm>
          <a:custGeom>
            <a:avLst/>
            <a:gdLst>
              <a:gd name="connsiteX0" fmla="*/ 281432 w 307138"/>
              <a:gd name="connsiteY0" fmla="*/ 0 h 213661"/>
              <a:gd name="connsiteX1" fmla="*/ 110503 w 307138"/>
              <a:gd name="connsiteY1" fmla="*/ 161581 h 213661"/>
              <a:gd name="connsiteX2" fmla="*/ 28377 w 307138"/>
              <a:gd name="connsiteY2" fmla="*/ 77452 h 213661"/>
              <a:gd name="connsiteX3" fmla="*/ 0 w 307138"/>
              <a:gd name="connsiteY3" fmla="*/ 104494 h 213661"/>
              <a:gd name="connsiteX4" fmla="*/ 109168 w 307138"/>
              <a:gd name="connsiteY4" fmla="*/ 216666 h 213661"/>
              <a:gd name="connsiteX5" fmla="*/ 137878 w 307138"/>
              <a:gd name="connsiteY5" fmla="*/ 189958 h 213661"/>
              <a:gd name="connsiteX6" fmla="*/ 308474 w 307138"/>
              <a:gd name="connsiteY6" fmla="*/ 28043 h 21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138" h="213661">
                <a:moveTo>
                  <a:pt x="281432" y="0"/>
                </a:moveTo>
                <a:lnTo>
                  <a:pt x="110503" y="161581"/>
                </a:lnTo>
                <a:lnTo>
                  <a:pt x="28377" y="77452"/>
                </a:lnTo>
                <a:lnTo>
                  <a:pt x="0" y="104494"/>
                </a:lnTo>
                <a:lnTo>
                  <a:pt x="109168" y="216666"/>
                </a:lnTo>
                <a:lnTo>
                  <a:pt x="137878" y="189958"/>
                </a:lnTo>
                <a:lnTo>
                  <a:pt x="308474" y="28043"/>
                </a:lnTo>
                <a:close/>
              </a:path>
            </a:pathLst>
          </a:custGeom>
          <a:solidFill>
            <a:schemeClr val="accent4"/>
          </a:solidFill>
          <a:ln w="3274" cap="flat">
            <a:noFill/>
            <a:prstDash val="solid"/>
            <a:miter/>
          </a:ln>
        </p:spPr>
        <p:txBody>
          <a:bodyPr rtlCol="0" anchor="ctr"/>
          <a:lstStyle/>
          <a:p>
            <a:endParaRPr lang="en-IN"/>
          </a:p>
        </p:txBody>
      </p:sp>
      <p:sp>
        <p:nvSpPr>
          <p:cNvPr id="16" name="Rectangle 15">
            <a:extLst>
              <a:ext uri="{FF2B5EF4-FFF2-40B4-BE49-F238E27FC236}">
                <a16:creationId xmlns:a16="http://schemas.microsoft.com/office/drawing/2014/main" id="{F43C2FDA-77E7-4EBF-818A-941D5A0E4C1F}"/>
              </a:ext>
            </a:extLst>
          </p:cNvPr>
          <p:cNvSpPr/>
          <p:nvPr/>
        </p:nvSpPr>
        <p:spPr>
          <a:xfrm>
            <a:off x="1352390" y="2994002"/>
            <a:ext cx="245961" cy="245961"/>
          </a:xfrm>
          <a:prstGeom prst="rect">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DBAF40DE-96C6-4376-90BC-E1C331DADB4F}"/>
              </a:ext>
            </a:extLst>
          </p:cNvPr>
          <p:cNvSpPr txBox="1"/>
          <p:nvPr/>
        </p:nvSpPr>
        <p:spPr>
          <a:xfrm>
            <a:off x="9754228" y="6550223"/>
            <a:ext cx="2437772" cy="307777"/>
          </a:xfrm>
          <a:prstGeom prst="rect">
            <a:avLst/>
          </a:prstGeom>
          <a:noFill/>
        </p:spPr>
        <p:txBody>
          <a:bodyPr wrap="square">
            <a:spAutoFit/>
          </a:bodyPr>
          <a:lstStyle/>
          <a:p>
            <a:pPr algn="r"/>
            <a:r>
              <a:rPr lang="en-IN" sz="1400" dirty="0">
                <a:latin typeface="Avenir LT Std 35 Light" panose="020B0402020203020204"/>
              </a:rPr>
              <a:t>Click </a:t>
            </a:r>
            <a:r>
              <a:rPr lang="en-IN" sz="1400" i="1" dirty="0">
                <a:latin typeface="Avenir LT Std 35 Light" panose="020B0402020203020204"/>
              </a:rPr>
              <a:t>NEXT</a:t>
            </a:r>
            <a:r>
              <a:rPr lang="en-IN" sz="1400" dirty="0">
                <a:latin typeface="Avenir LT Std 35 Light" panose="020B0402020203020204"/>
              </a:rPr>
              <a:t> to continue.</a:t>
            </a:r>
          </a:p>
        </p:txBody>
      </p:sp>
      <p:sp>
        <p:nvSpPr>
          <p:cNvPr id="20" name="Rectangle 19"/>
          <p:cNvSpPr/>
          <p:nvPr/>
        </p:nvSpPr>
        <p:spPr>
          <a:xfrm>
            <a:off x="12335774" y="182880"/>
            <a:ext cx="1559520" cy="139490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Added AS</a:t>
            </a:r>
            <a:endParaRPr lang="en-IN" dirty="0"/>
          </a:p>
        </p:txBody>
      </p:sp>
    </p:spTree>
    <p:extLst>
      <p:ext uri="{BB962C8B-B14F-4D97-AF65-F5344CB8AC3E}">
        <p14:creationId xmlns:p14="http://schemas.microsoft.com/office/powerpoint/2010/main" val="410289110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p:cNvPicPr>
            <a:picLocks noChangeAspect="1"/>
          </p:cNvPicPr>
          <p:nvPr/>
        </p:nvPicPr>
        <p:blipFill rotWithShape="1">
          <a:blip r:embed="rId3">
            <a:extLst>
              <a:ext uri="{28A0092B-C50C-407E-A947-70E740481C1C}">
                <a14:useLocalDpi xmlns:a14="http://schemas.microsoft.com/office/drawing/2010/main" val="0"/>
              </a:ext>
            </a:extLst>
          </a:blip>
          <a:srcRect l="553" t="1389" r="1203" b="29127"/>
          <a:stretch/>
        </p:blipFill>
        <p:spPr>
          <a:xfrm>
            <a:off x="0" y="736600"/>
            <a:ext cx="12192000" cy="5746892"/>
          </a:xfrm>
          <a:prstGeom prst="rect">
            <a:avLst/>
          </a:prstGeom>
        </p:spPr>
      </p:pic>
      <p:sp>
        <p:nvSpPr>
          <p:cNvPr id="2" name="Title 1"/>
          <p:cNvSpPr>
            <a:spLocks noGrp="1"/>
          </p:cNvSpPr>
          <p:nvPr>
            <p:ph type="title"/>
          </p:nvPr>
        </p:nvSpPr>
        <p:spPr/>
        <p:txBody>
          <a:bodyPr/>
          <a:lstStyle/>
          <a:p>
            <a:r>
              <a:rPr lang="en-IN"/>
              <a:t>Course Structure</a:t>
            </a:r>
          </a:p>
        </p:txBody>
      </p:sp>
      <p:sp>
        <p:nvSpPr>
          <p:cNvPr id="9" name="Rectangle 8">
            <a:extLst>
              <a:ext uri="{FF2B5EF4-FFF2-40B4-BE49-F238E27FC236}">
                <a16:creationId xmlns:a16="http://schemas.microsoft.com/office/drawing/2014/main" id="{2F7FD296-FAA1-4E12-A64B-1053BEE73956}"/>
              </a:ext>
            </a:extLst>
          </p:cNvPr>
          <p:cNvSpPr/>
          <p:nvPr/>
        </p:nvSpPr>
        <p:spPr>
          <a:xfrm>
            <a:off x="0" y="4572000"/>
            <a:ext cx="12192000" cy="1586128"/>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3" name="Rectangle 2"/>
          <p:cNvSpPr/>
          <p:nvPr/>
        </p:nvSpPr>
        <p:spPr>
          <a:xfrm>
            <a:off x="677767" y="5509281"/>
            <a:ext cx="2081019" cy="389850"/>
          </a:xfrm>
          <a:prstGeom prst="rect">
            <a:avLst/>
          </a:prstGeom>
        </p:spPr>
        <p:txBody>
          <a:bodyPr wrap="none">
            <a:spAutoFit/>
          </a:bodyPr>
          <a:lstStyle/>
          <a:p>
            <a:pPr algn="ctr">
              <a:lnSpc>
                <a:spcPct val="115000"/>
              </a:lnSpc>
            </a:pPr>
            <a:r>
              <a:rPr lang="en-IN" b="1">
                <a:solidFill>
                  <a:schemeClr val="bg1"/>
                </a:solidFill>
                <a:uFill>
                  <a:solidFill>
                    <a:srgbClr val="000000"/>
                  </a:solidFill>
                </a:uFill>
                <a:latin typeface="Avenir LT Std 35 Light" panose="020B0402020203020204" pitchFamily="34" charset="0"/>
                <a:ea typeface="Calibri" panose="020F0502020204030204" pitchFamily="34" charset="0"/>
              </a:rPr>
              <a:t>Gender Identities</a:t>
            </a:r>
          </a:p>
        </p:txBody>
      </p:sp>
      <p:sp>
        <p:nvSpPr>
          <p:cNvPr id="4" name="Rectangle 3"/>
          <p:cNvSpPr/>
          <p:nvPr/>
        </p:nvSpPr>
        <p:spPr>
          <a:xfrm>
            <a:off x="3565363" y="5509281"/>
            <a:ext cx="2083263" cy="389850"/>
          </a:xfrm>
          <a:prstGeom prst="rect">
            <a:avLst/>
          </a:prstGeom>
        </p:spPr>
        <p:txBody>
          <a:bodyPr wrap="none">
            <a:spAutoFit/>
          </a:bodyPr>
          <a:lstStyle/>
          <a:p>
            <a:pPr algn="ctr">
              <a:lnSpc>
                <a:spcPct val="115000"/>
              </a:lnSpc>
            </a:pPr>
            <a:r>
              <a:rPr lang="en-IN" b="1">
                <a:solidFill>
                  <a:schemeClr val="bg1"/>
                </a:solidFill>
                <a:uFill>
                  <a:solidFill>
                    <a:srgbClr val="000000"/>
                  </a:solidFill>
                </a:uFill>
                <a:latin typeface="Avenir LT Std 35 Light" panose="020B0402020203020204" pitchFamily="34" charset="0"/>
                <a:ea typeface="Calibri" panose="020F0502020204030204" pitchFamily="34" charset="0"/>
              </a:rPr>
              <a:t>Gender Pronouns</a:t>
            </a:r>
          </a:p>
        </p:txBody>
      </p:sp>
      <p:sp>
        <p:nvSpPr>
          <p:cNvPr id="5" name="Rectangle 4"/>
          <p:cNvSpPr/>
          <p:nvPr/>
        </p:nvSpPr>
        <p:spPr>
          <a:xfrm>
            <a:off x="6391083" y="5509281"/>
            <a:ext cx="2209259" cy="389850"/>
          </a:xfrm>
          <a:prstGeom prst="rect">
            <a:avLst/>
          </a:prstGeom>
        </p:spPr>
        <p:txBody>
          <a:bodyPr wrap="none">
            <a:spAutoFit/>
          </a:bodyPr>
          <a:lstStyle/>
          <a:p>
            <a:pPr algn="ctr">
              <a:lnSpc>
                <a:spcPct val="115000"/>
              </a:lnSpc>
            </a:pPr>
            <a:r>
              <a:rPr lang="en-IN" b="1">
                <a:solidFill>
                  <a:schemeClr val="bg1"/>
                </a:solidFill>
                <a:uFill>
                  <a:solidFill>
                    <a:srgbClr val="000000"/>
                  </a:solidFill>
                </a:uFill>
                <a:latin typeface="Avenir LT Std 35 Light" panose="020B0402020203020204" pitchFamily="34" charset="0"/>
                <a:ea typeface="Calibri" panose="020F0502020204030204" pitchFamily="34" charset="0"/>
              </a:rPr>
              <a:t>Shift your Thinking</a:t>
            </a:r>
          </a:p>
        </p:txBody>
      </p:sp>
      <p:sp>
        <p:nvSpPr>
          <p:cNvPr id="15" name="TextBox 14">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04 of 33</a:t>
            </a:r>
          </a:p>
        </p:txBody>
      </p:sp>
      <p:sp>
        <p:nvSpPr>
          <p:cNvPr id="16" name="Oval 15"/>
          <p:cNvSpPr/>
          <p:nvPr/>
        </p:nvSpPr>
        <p:spPr>
          <a:xfrm flipH="1">
            <a:off x="926639" y="3776297"/>
            <a:ext cx="1583277" cy="1583277"/>
          </a:xfrm>
          <a:prstGeom prst="ellipse">
            <a:avLst/>
          </a:prstGeom>
          <a:solidFill>
            <a:srgbClr val="7778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p:cNvSpPr/>
          <p:nvPr/>
        </p:nvSpPr>
        <p:spPr>
          <a:xfrm flipH="1">
            <a:off x="3815357" y="3776297"/>
            <a:ext cx="1583277" cy="1583277"/>
          </a:xfrm>
          <a:prstGeom prst="ellipse">
            <a:avLst/>
          </a:prstGeom>
          <a:solidFill>
            <a:srgbClr val="7778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p:cNvSpPr/>
          <p:nvPr/>
        </p:nvSpPr>
        <p:spPr>
          <a:xfrm flipH="1">
            <a:off x="6704075" y="3776297"/>
            <a:ext cx="1583277" cy="15832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4" name="Picture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1036" y="4109583"/>
            <a:ext cx="914479" cy="914479"/>
          </a:xfrm>
          <a:prstGeom prst="rect">
            <a:avLst/>
          </a:prstGeom>
        </p:spPr>
      </p:pic>
      <p:pic>
        <p:nvPicPr>
          <p:cNvPr id="35" name="Picture 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9754" y="4104197"/>
            <a:ext cx="914479" cy="914479"/>
          </a:xfrm>
          <a:prstGeom prst="rect">
            <a:avLst/>
          </a:prstGeom>
        </p:spPr>
      </p:pic>
      <p:pic>
        <p:nvPicPr>
          <p:cNvPr id="36" name="Picture 3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5405" y="4134424"/>
            <a:ext cx="914479" cy="1086291"/>
          </a:xfrm>
          <a:prstGeom prst="rect">
            <a:avLst/>
          </a:prstGeom>
        </p:spPr>
      </p:pic>
      <p:sp>
        <p:nvSpPr>
          <p:cNvPr id="18" name="Rectangle 17"/>
          <p:cNvSpPr/>
          <p:nvPr/>
        </p:nvSpPr>
        <p:spPr>
          <a:xfrm>
            <a:off x="9791959" y="5516335"/>
            <a:ext cx="1184940" cy="389850"/>
          </a:xfrm>
          <a:prstGeom prst="rect">
            <a:avLst/>
          </a:prstGeom>
        </p:spPr>
        <p:txBody>
          <a:bodyPr wrap="none" anchor="ctr">
            <a:spAutoFit/>
          </a:bodyPr>
          <a:lstStyle/>
          <a:p>
            <a:pPr algn="ctr">
              <a:lnSpc>
                <a:spcPct val="115000"/>
              </a:lnSpc>
            </a:pPr>
            <a:r>
              <a:rPr lang="en-IN" b="1" dirty="0" smtClean="0">
                <a:solidFill>
                  <a:schemeClr val="bg1"/>
                </a:solidFill>
                <a:uFill>
                  <a:solidFill>
                    <a:srgbClr val="000000"/>
                  </a:solidFill>
                </a:uFill>
                <a:latin typeface="Avenir LT Std 35 Light" panose="020B0402020203020204" pitchFamily="34" charset="0"/>
                <a:ea typeface="Calibri" panose="020F0502020204030204" pitchFamily="34" charset="0"/>
              </a:rPr>
              <a:t>Summary</a:t>
            </a:r>
            <a:endParaRPr lang="en-IN" b="1" dirty="0">
              <a:solidFill>
                <a:schemeClr val="bg1"/>
              </a:solidFill>
              <a:uFill>
                <a:solidFill>
                  <a:srgbClr val="000000"/>
                </a:solidFill>
              </a:uFill>
              <a:latin typeface="Avenir LT Std 35 Light" panose="020B0402020203020204" pitchFamily="34" charset="0"/>
              <a:ea typeface="Calibri" panose="020F0502020204030204" pitchFamily="34" charset="0"/>
            </a:endParaRPr>
          </a:p>
        </p:txBody>
      </p:sp>
      <p:sp>
        <p:nvSpPr>
          <p:cNvPr id="21" name="Oval 20"/>
          <p:cNvSpPr/>
          <p:nvPr/>
        </p:nvSpPr>
        <p:spPr>
          <a:xfrm flipH="1">
            <a:off x="9592793" y="3776297"/>
            <a:ext cx="1583277" cy="1583277"/>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034886A3-4A81-4B26-B4B8-F8A25E4890FF}"/>
              </a:ext>
            </a:extLst>
          </p:cNvPr>
          <p:cNvGrpSpPr/>
          <p:nvPr/>
        </p:nvGrpSpPr>
        <p:grpSpPr>
          <a:xfrm>
            <a:off x="10111662" y="4228870"/>
            <a:ext cx="708886" cy="695611"/>
            <a:chOff x="12432332" y="3091329"/>
            <a:chExt cx="1329719" cy="1304818"/>
          </a:xfrm>
        </p:grpSpPr>
        <p:grpSp>
          <p:nvGrpSpPr>
            <p:cNvPr id="23" name="Group 9">
              <a:extLst>
                <a:ext uri="{FF2B5EF4-FFF2-40B4-BE49-F238E27FC236}">
                  <a16:creationId xmlns:a16="http://schemas.microsoft.com/office/drawing/2014/main" id="{FF6D19E9-E24F-4075-B7B3-813035E3C14C}"/>
                </a:ext>
              </a:extLst>
            </p:cNvPr>
            <p:cNvGrpSpPr>
              <a:grpSpLocks noChangeAspect="1"/>
            </p:cNvGrpSpPr>
            <p:nvPr/>
          </p:nvGrpSpPr>
          <p:grpSpPr bwMode="auto">
            <a:xfrm>
              <a:off x="12612244" y="3542470"/>
              <a:ext cx="168095" cy="153956"/>
              <a:chOff x="2278" y="-267"/>
              <a:chExt cx="214" cy="196"/>
            </a:xfrm>
            <a:solidFill>
              <a:schemeClr val="bg1"/>
            </a:solidFill>
          </p:grpSpPr>
          <p:sp>
            <p:nvSpPr>
              <p:cNvPr id="46" name="Freeform 10">
                <a:extLst>
                  <a:ext uri="{FF2B5EF4-FFF2-40B4-BE49-F238E27FC236}">
                    <a16:creationId xmlns:a16="http://schemas.microsoft.com/office/drawing/2014/main" id="{F9081BB4-1E40-4A7A-8614-4C06B8A6C73B}"/>
                  </a:ext>
                </a:extLst>
              </p:cNvPr>
              <p:cNvSpPr>
                <a:spLocks/>
              </p:cNvSpPr>
              <p:nvPr/>
            </p:nvSpPr>
            <p:spPr bwMode="auto">
              <a:xfrm>
                <a:off x="2278" y="-267"/>
                <a:ext cx="195" cy="196"/>
              </a:xfrm>
              <a:custGeom>
                <a:avLst/>
                <a:gdLst>
                  <a:gd name="T0" fmla="*/ 48 w 95"/>
                  <a:gd name="T1" fmla="*/ 95 h 95"/>
                  <a:gd name="T2" fmla="*/ 0 w 95"/>
                  <a:gd name="T3" fmla="*/ 47 h 95"/>
                  <a:gd name="T4" fmla="*/ 48 w 95"/>
                  <a:gd name="T5" fmla="*/ 0 h 95"/>
                  <a:gd name="T6" fmla="*/ 80 w 95"/>
                  <a:gd name="T7" fmla="*/ 12 h 95"/>
                  <a:gd name="T8" fmla="*/ 81 w 95"/>
                  <a:gd name="T9" fmla="*/ 17 h 95"/>
                  <a:gd name="T10" fmla="*/ 76 w 95"/>
                  <a:gd name="T11" fmla="*/ 17 h 95"/>
                  <a:gd name="T12" fmla="*/ 48 w 95"/>
                  <a:gd name="T13" fmla="*/ 7 h 95"/>
                  <a:gd name="T14" fmla="*/ 7 w 95"/>
                  <a:gd name="T15" fmla="*/ 47 h 95"/>
                  <a:gd name="T16" fmla="*/ 48 w 95"/>
                  <a:gd name="T17" fmla="*/ 88 h 95"/>
                  <a:gd name="T18" fmla="*/ 88 w 95"/>
                  <a:gd name="T19" fmla="*/ 47 h 95"/>
                  <a:gd name="T20" fmla="*/ 88 w 95"/>
                  <a:gd name="T21" fmla="*/ 39 h 95"/>
                  <a:gd name="T22" fmla="*/ 90 w 95"/>
                  <a:gd name="T23" fmla="*/ 35 h 95"/>
                  <a:gd name="T24" fmla="*/ 95 w 95"/>
                  <a:gd name="T25" fmla="*/ 37 h 95"/>
                  <a:gd name="T26" fmla="*/ 95 w 95"/>
                  <a:gd name="T27" fmla="*/ 47 h 95"/>
                  <a:gd name="T28" fmla="*/ 48 w 95"/>
                  <a:gd name="T2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95">
                    <a:moveTo>
                      <a:pt x="48" y="95"/>
                    </a:moveTo>
                    <a:cubicBezTo>
                      <a:pt x="22" y="95"/>
                      <a:pt x="0" y="73"/>
                      <a:pt x="0" y="47"/>
                    </a:cubicBezTo>
                    <a:cubicBezTo>
                      <a:pt x="0" y="21"/>
                      <a:pt x="22" y="0"/>
                      <a:pt x="48" y="0"/>
                    </a:cubicBezTo>
                    <a:cubicBezTo>
                      <a:pt x="60" y="0"/>
                      <a:pt x="72" y="4"/>
                      <a:pt x="80" y="12"/>
                    </a:cubicBezTo>
                    <a:cubicBezTo>
                      <a:pt x="82" y="14"/>
                      <a:pt x="82" y="16"/>
                      <a:pt x="81" y="17"/>
                    </a:cubicBezTo>
                    <a:cubicBezTo>
                      <a:pt x="79" y="19"/>
                      <a:pt x="77" y="19"/>
                      <a:pt x="76" y="17"/>
                    </a:cubicBezTo>
                    <a:cubicBezTo>
                      <a:pt x="68" y="10"/>
                      <a:pt x="58" y="7"/>
                      <a:pt x="48" y="7"/>
                    </a:cubicBezTo>
                    <a:cubicBezTo>
                      <a:pt x="26" y="7"/>
                      <a:pt x="7" y="25"/>
                      <a:pt x="7" y="47"/>
                    </a:cubicBezTo>
                    <a:cubicBezTo>
                      <a:pt x="7" y="69"/>
                      <a:pt x="26" y="88"/>
                      <a:pt x="48" y="88"/>
                    </a:cubicBezTo>
                    <a:cubicBezTo>
                      <a:pt x="70" y="88"/>
                      <a:pt x="88" y="69"/>
                      <a:pt x="88" y="47"/>
                    </a:cubicBezTo>
                    <a:cubicBezTo>
                      <a:pt x="88" y="44"/>
                      <a:pt x="88" y="41"/>
                      <a:pt x="88" y="39"/>
                    </a:cubicBezTo>
                    <a:cubicBezTo>
                      <a:pt x="87" y="37"/>
                      <a:pt x="89" y="35"/>
                      <a:pt x="90" y="35"/>
                    </a:cubicBezTo>
                    <a:cubicBezTo>
                      <a:pt x="92" y="34"/>
                      <a:pt x="94" y="36"/>
                      <a:pt x="95" y="37"/>
                    </a:cubicBezTo>
                    <a:cubicBezTo>
                      <a:pt x="95" y="41"/>
                      <a:pt x="95" y="44"/>
                      <a:pt x="95" y="47"/>
                    </a:cubicBezTo>
                    <a:cubicBezTo>
                      <a:pt x="95" y="73"/>
                      <a:pt x="74" y="95"/>
                      <a:pt x="48" y="9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baseline="-25000"/>
              </a:p>
            </p:txBody>
          </p:sp>
          <p:sp>
            <p:nvSpPr>
              <p:cNvPr id="47" name="Freeform 11">
                <a:extLst>
                  <a:ext uri="{FF2B5EF4-FFF2-40B4-BE49-F238E27FC236}">
                    <a16:creationId xmlns:a16="http://schemas.microsoft.com/office/drawing/2014/main" id="{8A4A58DD-26B4-4D18-80C9-DEB02AE44E2A}"/>
                  </a:ext>
                </a:extLst>
              </p:cNvPr>
              <p:cNvSpPr>
                <a:spLocks/>
              </p:cNvSpPr>
              <p:nvPr/>
            </p:nvSpPr>
            <p:spPr bwMode="auto">
              <a:xfrm>
                <a:off x="2327" y="-253"/>
                <a:ext cx="165" cy="114"/>
              </a:xfrm>
              <a:custGeom>
                <a:avLst/>
                <a:gdLst>
                  <a:gd name="T0" fmla="*/ 28 w 80"/>
                  <a:gd name="T1" fmla="*/ 55 h 55"/>
                  <a:gd name="T2" fmla="*/ 26 w 80"/>
                  <a:gd name="T3" fmla="*/ 55 h 55"/>
                  <a:gd name="T4" fmla="*/ 2 w 80"/>
                  <a:gd name="T5" fmla="*/ 35 h 55"/>
                  <a:gd name="T6" fmla="*/ 1 w 80"/>
                  <a:gd name="T7" fmla="*/ 30 h 55"/>
                  <a:gd name="T8" fmla="*/ 6 w 80"/>
                  <a:gd name="T9" fmla="*/ 29 h 55"/>
                  <a:gd name="T10" fmla="*/ 28 w 80"/>
                  <a:gd name="T11" fmla="*/ 47 h 55"/>
                  <a:gd name="T12" fmla="*/ 74 w 80"/>
                  <a:gd name="T13" fmla="*/ 2 h 55"/>
                  <a:gd name="T14" fmla="*/ 78 w 80"/>
                  <a:gd name="T15" fmla="*/ 2 h 55"/>
                  <a:gd name="T16" fmla="*/ 78 w 80"/>
                  <a:gd name="T17" fmla="*/ 6 h 55"/>
                  <a:gd name="T18" fmla="*/ 30 w 80"/>
                  <a:gd name="T19" fmla="*/ 54 h 55"/>
                  <a:gd name="T20" fmla="*/ 28 w 80"/>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55">
                    <a:moveTo>
                      <a:pt x="28" y="55"/>
                    </a:moveTo>
                    <a:cubicBezTo>
                      <a:pt x="27" y="55"/>
                      <a:pt x="26" y="55"/>
                      <a:pt x="26" y="55"/>
                    </a:cubicBezTo>
                    <a:cubicBezTo>
                      <a:pt x="2" y="35"/>
                      <a:pt x="2" y="35"/>
                      <a:pt x="2" y="35"/>
                    </a:cubicBezTo>
                    <a:cubicBezTo>
                      <a:pt x="0" y="33"/>
                      <a:pt x="0" y="31"/>
                      <a:pt x="1" y="30"/>
                    </a:cubicBezTo>
                    <a:cubicBezTo>
                      <a:pt x="3" y="28"/>
                      <a:pt x="5" y="28"/>
                      <a:pt x="6" y="29"/>
                    </a:cubicBezTo>
                    <a:cubicBezTo>
                      <a:pt x="28" y="47"/>
                      <a:pt x="28" y="47"/>
                      <a:pt x="28" y="47"/>
                    </a:cubicBezTo>
                    <a:cubicBezTo>
                      <a:pt x="74" y="2"/>
                      <a:pt x="74" y="2"/>
                      <a:pt x="74" y="2"/>
                    </a:cubicBezTo>
                    <a:cubicBezTo>
                      <a:pt x="75" y="0"/>
                      <a:pt x="77" y="0"/>
                      <a:pt x="78" y="2"/>
                    </a:cubicBezTo>
                    <a:cubicBezTo>
                      <a:pt x="80" y="3"/>
                      <a:pt x="80" y="5"/>
                      <a:pt x="78" y="6"/>
                    </a:cubicBezTo>
                    <a:cubicBezTo>
                      <a:pt x="30" y="54"/>
                      <a:pt x="30" y="54"/>
                      <a:pt x="30" y="54"/>
                    </a:cubicBezTo>
                    <a:cubicBezTo>
                      <a:pt x="30" y="55"/>
                      <a:pt x="29" y="55"/>
                      <a:pt x="28" y="5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baseline="-25000"/>
              </a:p>
            </p:txBody>
          </p:sp>
        </p:grpSp>
        <p:grpSp>
          <p:nvGrpSpPr>
            <p:cNvPr id="24" name="Group 9">
              <a:extLst>
                <a:ext uri="{FF2B5EF4-FFF2-40B4-BE49-F238E27FC236}">
                  <a16:creationId xmlns:a16="http://schemas.microsoft.com/office/drawing/2014/main" id="{E85F439C-2D43-40A3-B662-F9FD2FA09203}"/>
                </a:ext>
              </a:extLst>
            </p:cNvPr>
            <p:cNvGrpSpPr>
              <a:grpSpLocks noChangeAspect="1"/>
            </p:cNvGrpSpPr>
            <p:nvPr/>
          </p:nvGrpSpPr>
          <p:grpSpPr bwMode="auto">
            <a:xfrm>
              <a:off x="12612244" y="3744169"/>
              <a:ext cx="168095" cy="153956"/>
              <a:chOff x="2278" y="-267"/>
              <a:chExt cx="214" cy="196"/>
            </a:xfrm>
            <a:solidFill>
              <a:schemeClr val="bg1"/>
            </a:solidFill>
          </p:grpSpPr>
          <p:sp>
            <p:nvSpPr>
              <p:cNvPr id="44" name="Freeform 10">
                <a:extLst>
                  <a:ext uri="{FF2B5EF4-FFF2-40B4-BE49-F238E27FC236}">
                    <a16:creationId xmlns:a16="http://schemas.microsoft.com/office/drawing/2014/main" id="{017F3BA2-6A2C-43F4-86D3-04E3FF24E5DE}"/>
                  </a:ext>
                </a:extLst>
              </p:cNvPr>
              <p:cNvSpPr>
                <a:spLocks/>
              </p:cNvSpPr>
              <p:nvPr/>
            </p:nvSpPr>
            <p:spPr bwMode="auto">
              <a:xfrm>
                <a:off x="2278" y="-267"/>
                <a:ext cx="195" cy="196"/>
              </a:xfrm>
              <a:custGeom>
                <a:avLst/>
                <a:gdLst>
                  <a:gd name="T0" fmla="*/ 48 w 95"/>
                  <a:gd name="T1" fmla="*/ 95 h 95"/>
                  <a:gd name="T2" fmla="*/ 0 w 95"/>
                  <a:gd name="T3" fmla="*/ 47 h 95"/>
                  <a:gd name="T4" fmla="*/ 48 w 95"/>
                  <a:gd name="T5" fmla="*/ 0 h 95"/>
                  <a:gd name="T6" fmla="*/ 80 w 95"/>
                  <a:gd name="T7" fmla="*/ 12 h 95"/>
                  <a:gd name="T8" fmla="*/ 81 w 95"/>
                  <a:gd name="T9" fmla="*/ 17 h 95"/>
                  <a:gd name="T10" fmla="*/ 76 w 95"/>
                  <a:gd name="T11" fmla="*/ 17 h 95"/>
                  <a:gd name="T12" fmla="*/ 48 w 95"/>
                  <a:gd name="T13" fmla="*/ 7 h 95"/>
                  <a:gd name="T14" fmla="*/ 7 w 95"/>
                  <a:gd name="T15" fmla="*/ 47 h 95"/>
                  <a:gd name="T16" fmla="*/ 48 w 95"/>
                  <a:gd name="T17" fmla="*/ 88 h 95"/>
                  <a:gd name="T18" fmla="*/ 88 w 95"/>
                  <a:gd name="T19" fmla="*/ 47 h 95"/>
                  <a:gd name="T20" fmla="*/ 88 w 95"/>
                  <a:gd name="T21" fmla="*/ 39 h 95"/>
                  <a:gd name="T22" fmla="*/ 90 w 95"/>
                  <a:gd name="T23" fmla="*/ 35 h 95"/>
                  <a:gd name="T24" fmla="*/ 95 w 95"/>
                  <a:gd name="T25" fmla="*/ 37 h 95"/>
                  <a:gd name="T26" fmla="*/ 95 w 95"/>
                  <a:gd name="T27" fmla="*/ 47 h 95"/>
                  <a:gd name="T28" fmla="*/ 48 w 95"/>
                  <a:gd name="T2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95">
                    <a:moveTo>
                      <a:pt x="48" y="95"/>
                    </a:moveTo>
                    <a:cubicBezTo>
                      <a:pt x="22" y="95"/>
                      <a:pt x="0" y="73"/>
                      <a:pt x="0" y="47"/>
                    </a:cubicBezTo>
                    <a:cubicBezTo>
                      <a:pt x="0" y="21"/>
                      <a:pt x="22" y="0"/>
                      <a:pt x="48" y="0"/>
                    </a:cubicBezTo>
                    <a:cubicBezTo>
                      <a:pt x="60" y="0"/>
                      <a:pt x="72" y="4"/>
                      <a:pt x="80" y="12"/>
                    </a:cubicBezTo>
                    <a:cubicBezTo>
                      <a:pt x="82" y="14"/>
                      <a:pt x="82" y="16"/>
                      <a:pt x="81" y="17"/>
                    </a:cubicBezTo>
                    <a:cubicBezTo>
                      <a:pt x="79" y="19"/>
                      <a:pt x="77" y="19"/>
                      <a:pt x="76" y="17"/>
                    </a:cubicBezTo>
                    <a:cubicBezTo>
                      <a:pt x="68" y="10"/>
                      <a:pt x="58" y="7"/>
                      <a:pt x="48" y="7"/>
                    </a:cubicBezTo>
                    <a:cubicBezTo>
                      <a:pt x="26" y="7"/>
                      <a:pt x="7" y="25"/>
                      <a:pt x="7" y="47"/>
                    </a:cubicBezTo>
                    <a:cubicBezTo>
                      <a:pt x="7" y="69"/>
                      <a:pt x="26" y="88"/>
                      <a:pt x="48" y="88"/>
                    </a:cubicBezTo>
                    <a:cubicBezTo>
                      <a:pt x="70" y="88"/>
                      <a:pt x="88" y="69"/>
                      <a:pt x="88" y="47"/>
                    </a:cubicBezTo>
                    <a:cubicBezTo>
                      <a:pt x="88" y="44"/>
                      <a:pt x="88" y="41"/>
                      <a:pt x="88" y="39"/>
                    </a:cubicBezTo>
                    <a:cubicBezTo>
                      <a:pt x="87" y="37"/>
                      <a:pt x="89" y="35"/>
                      <a:pt x="90" y="35"/>
                    </a:cubicBezTo>
                    <a:cubicBezTo>
                      <a:pt x="92" y="34"/>
                      <a:pt x="94" y="36"/>
                      <a:pt x="95" y="37"/>
                    </a:cubicBezTo>
                    <a:cubicBezTo>
                      <a:pt x="95" y="41"/>
                      <a:pt x="95" y="44"/>
                      <a:pt x="95" y="47"/>
                    </a:cubicBezTo>
                    <a:cubicBezTo>
                      <a:pt x="95" y="73"/>
                      <a:pt x="74" y="95"/>
                      <a:pt x="48" y="9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baseline="-25000"/>
              </a:p>
            </p:txBody>
          </p:sp>
          <p:sp>
            <p:nvSpPr>
              <p:cNvPr id="45" name="Freeform 11">
                <a:extLst>
                  <a:ext uri="{FF2B5EF4-FFF2-40B4-BE49-F238E27FC236}">
                    <a16:creationId xmlns:a16="http://schemas.microsoft.com/office/drawing/2014/main" id="{4860889C-C56E-42CA-8680-E94F6718E6EB}"/>
                  </a:ext>
                </a:extLst>
              </p:cNvPr>
              <p:cNvSpPr>
                <a:spLocks/>
              </p:cNvSpPr>
              <p:nvPr/>
            </p:nvSpPr>
            <p:spPr bwMode="auto">
              <a:xfrm>
                <a:off x="2327" y="-253"/>
                <a:ext cx="165" cy="114"/>
              </a:xfrm>
              <a:custGeom>
                <a:avLst/>
                <a:gdLst>
                  <a:gd name="T0" fmla="*/ 28 w 80"/>
                  <a:gd name="T1" fmla="*/ 55 h 55"/>
                  <a:gd name="T2" fmla="*/ 26 w 80"/>
                  <a:gd name="T3" fmla="*/ 55 h 55"/>
                  <a:gd name="T4" fmla="*/ 2 w 80"/>
                  <a:gd name="T5" fmla="*/ 35 h 55"/>
                  <a:gd name="T6" fmla="*/ 1 w 80"/>
                  <a:gd name="T7" fmla="*/ 30 h 55"/>
                  <a:gd name="T8" fmla="*/ 6 w 80"/>
                  <a:gd name="T9" fmla="*/ 29 h 55"/>
                  <a:gd name="T10" fmla="*/ 28 w 80"/>
                  <a:gd name="T11" fmla="*/ 47 h 55"/>
                  <a:gd name="T12" fmla="*/ 74 w 80"/>
                  <a:gd name="T13" fmla="*/ 2 h 55"/>
                  <a:gd name="T14" fmla="*/ 78 w 80"/>
                  <a:gd name="T15" fmla="*/ 2 h 55"/>
                  <a:gd name="T16" fmla="*/ 78 w 80"/>
                  <a:gd name="T17" fmla="*/ 6 h 55"/>
                  <a:gd name="T18" fmla="*/ 30 w 80"/>
                  <a:gd name="T19" fmla="*/ 54 h 55"/>
                  <a:gd name="T20" fmla="*/ 28 w 80"/>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55">
                    <a:moveTo>
                      <a:pt x="28" y="55"/>
                    </a:moveTo>
                    <a:cubicBezTo>
                      <a:pt x="27" y="55"/>
                      <a:pt x="26" y="55"/>
                      <a:pt x="26" y="55"/>
                    </a:cubicBezTo>
                    <a:cubicBezTo>
                      <a:pt x="2" y="35"/>
                      <a:pt x="2" y="35"/>
                      <a:pt x="2" y="35"/>
                    </a:cubicBezTo>
                    <a:cubicBezTo>
                      <a:pt x="0" y="33"/>
                      <a:pt x="0" y="31"/>
                      <a:pt x="1" y="30"/>
                    </a:cubicBezTo>
                    <a:cubicBezTo>
                      <a:pt x="3" y="28"/>
                      <a:pt x="5" y="28"/>
                      <a:pt x="6" y="29"/>
                    </a:cubicBezTo>
                    <a:cubicBezTo>
                      <a:pt x="28" y="47"/>
                      <a:pt x="28" y="47"/>
                      <a:pt x="28" y="47"/>
                    </a:cubicBezTo>
                    <a:cubicBezTo>
                      <a:pt x="74" y="2"/>
                      <a:pt x="74" y="2"/>
                      <a:pt x="74" y="2"/>
                    </a:cubicBezTo>
                    <a:cubicBezTo>
                      <a:pt x="75" y="0"/>
                      <a:pt x="77" y="0"/>
                      <a:pt x="78" y="2"/>
                    </a:cubicBezTo>
                    <a:cubicBezTo>
                      <a:pt x="80" y="3"/>
                      <a:pt x="80" y="5"/>
                      <a:pt x="78" y="6"/>
                    </a:cubicBezTo>
                    <a:cubicBezTo>
                      <a:pt x="30" y="54"/>
                      <a:pt x="30" y="54"/>
                      <a:pt x="30" y="54"/>
                    </a:cubicBezTo>
                    <a:cubicBezTo>
                      <a:pt x="30" y="55"/>
                      <a:pt x="29" y="55"/>
                      <a:pt x="28" y="5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baseline="-25000"/>
              </a:p>
            </p:txBody>
          </p:sp>
        </p:grpSp>
        <p:grpSp>
          <p:nvGrpSpPr>
            <p:cNvPr id="25" name="Group 9">
              <a:extLst>
                <a:ext uri="{FF2B5EF4-FFF2-40B4-BE49-F238E27FC236}">
                  <a16:creationId xmlns:a16="http://schemas.microsoft.com/office/drawing/2014/main" id="{1278866D-C2B0-4D04-84F0-0AC4E717A9B1}"/>
                </a:ext>
              </a:extLst>
            </p:cNvPr>
            <p:cNvGrpSpPr>
              <a:grpSpLocks noChangeAspect="1"/>
            </p:cNvGrpSpPr>
            <p:nvPr/>
          </p:nvGrpSpPr>
          <p:grpSpPr bwMode="auto">
            <a:xfrm>
              <a:off x="12612244" y="3945868"/>
              <a:ext cx="168095" cy="153956"/>
              <a:chOff x="2278" y="-267"/>
              <a:chExt cx="214" cy="196"/>
            </a:xfrm>
            <a:solidFill>
              <a:schemeClr val="bg1"/>
            </a:solidFill>
          </p:grpSpPr>
          <p:sp>
            <p:nvSpPr>
              <p:cNvPr id="42" name="Freeform 10">
                <a:extLst>
                  <a:ext uri="{FF2B5EF4-FFF2-40B4-BE49-F238E27FC236}">
                    <a16:creationId xmlns:a16="http://schemas.microsoft.com/office/drawing/2014/main" id="{C5B8431A-6C59-45BD-B925-1AFF0B2B79C0}"/>
                  </a:ext>
                </a:extLst>
              </p:cNvPr>
              <p:cNvSpPr>
                <a:spLocks/>
              </p:cNvSpPr>
              <p:nvPr/>
            </p:nvSpPr>
            <p:spPr bwMode="auto">
              <a:xfrm>
                <a:off x="2278" y="-267"/>
                <a:ext cx="195" cy="196"/>
              </a:xfrm>
              <a:custGeom>
                <a:avLst/>
                <a:gdLst>
                  <a:gd name="T0" fmla="*/ 48 w 95"/>
                  <a:gd name="T1" fmla="*/ 95 h 95"/>
                  <a:gd name="T2" fmla="*/ 0 w 95"/>
                  <a:gd name="T3" fmla="*/ 47 h 95"/>
                  <a:gd name="T4" fmla="*/ 48 w 95"/>
                  <a:gd name="T5" fmla="*/ 0 h 95"/>
                  <a:gd name="T6" fmla="*/ 80 w 95"/>
                  <a:gd name="T7" fmla="*/ 12 h 95"/>
                  <a:gd name="T8" fmla="*/ 81 w 95"/>
                  <a:gd name="T9" fmla="*/ 17 h 95"/>
                  <a:gd name="T10" fmla="*/ 76 w 95"/>
                  <a:gd name="T11" fmla="*/ 17 h 95"/>
                  <a:gd name="T12" fmla="*/ 48 w 95"/>
                  <a:gd name="T13" fmla="*/ 7 h 95"/>
                  <a:gd name="T14" fmla="*/ 7 w 95"/>
                  <a:gd name="T15" fmla="*/ 47 h 95"/>
                  <a:gd name="T16" fmla="*/ 48 w 95"/>
                  <a:gd name="T17" fmla="*/ 88 h 95"/>
                  <a:gd name="T18" fmla="*/ 88 w 95"/>
                  <a:gd name="T19" fmla="*/ 47 h 95"/>
                  <a:gd name="T20" fmla="*/ 88 w 95"/>
                  <a:gd name="T21" fmla="*/ 39 h 95"/>
                  <a:gd name="T22" fmla="*/ 90 w 95"/>
                  <a:gd name="T23" fmla="*/ 35 h 95"/>
                  <a:gd name="T24" fmla="*/ 95 w 95"/>
                  <a:gd name="T25" fmla="*/ 37 h 95"/>
                  <a:gd name="T26" fmla="*/ 95 w 95"/>
                  <a:gd name="T27" fmla="*/ 47 h 95"/>
                  <a:gd name="T28" fmla="*/ 48 w 95"/>
                  <a:gd name="T2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95">
                    <a:moveTo>
                      <a:pt x="48" y="95"/>
                    </a:moveTo>
                    <a:cubicBezTo>
                      <a:pt x="22" y="95"/>
                      <a:pt x="0" y="73"/>
                      <a:pt x="0" y="47"/>
                    </a:cubicBezTo>
                    <a:cubicBezTo>
                      <a:pt x="0" y="21"/>
                      <a:pt x="22" y="0"/>
                      <a:pt x="48" y="0"/>
                    </a:cubicBezTo>
                    <a:cubicBezTo>
                      <a:pt x="60" y="0"/>
                      <a:pt x="72" y="4"/>
                      <a:pt x="80" y="12"/>
                    </a:cubicBezTo>
                    <a:cubicBezTo>
                      <a:pt x="82" y="14"/>
                      <a:pt x="82" y="16"/>
                      <a:pt x="81" y="17"/>
                    </a:cubicBezTo>
                    <a:cubicBezTo>
                      <a:pt x="79" y="19"/>
                      <a:pt x="77" y="19"/>
                      <a:pt x="76" y="17"/>
                    </a:cubicBezTo>
                    <a:cubicBezTo>
                      <a:pt x="68" y="10"/>
                      <a:pt x="58" y="7"/>
                      <a:pt x="48" y="7"/>
                    </a:cubicBezTo>
                    <a:cubicBezTo>
                      <a:pt x="26" y="7"/>
                      <a:pt x="7" y="25"/>
                      <a:pt x="7" y="47"/>
                    </a:cubicBezTo>
                    <a:cubicBezTo>
                      <a:pt x="7" y="69"/>
                      <a:pt x="26" y="88"/>
                      <a:pt x="48" y="88"/>
                    </a:cubicBezTo>
                    <a:cubicBezTo>
                      <a:pt x="70" y="88"/>
                      <a:pt x="88" y="69"/>
                      <a:pt x="88" y="47"/>
                    </a:cubicBezTo>
                    <a:cubicBezTo>
                      <a:pt x="88" y="44"/>
                      <a:pt x="88" y="41"/>
                      <a:pt x="88" y="39"/>
                    </a:cubicBezTo>
                    <a:cubicBezTo>
                      <a:pt x="87" y="37"/>
                      <a:pt x="89" y="35"/>
                      <a:pt x="90" y="35"/>
                    </a:cubicBezTo>
                    <a:cubicBezTo>
                      <a:pt x="92" y="34"/>
                      <a:pt x="94" y="36"/>
                      <a:pt x="95" y="37"/>
                    </a:cubicBezTo>
                    <a:cubicBezTo>
                      <a:pt x="95" y="41"/>
                      <a:pt x="95" y="44"/>
                      <a:pt x="95" y="47"/>
                    </a:cubicBezTo>
                    <a:cubicBezTo>
                      <a:pt x="95" y="73"/>
                      <a:pt x="74" y="95"/>
                      <a:pt x="48" y="9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baseline="-25000"/>
              </a:p>
            </p:txBody>
          </p:sp>
          <p:sp>
            <p:nvSpPr>
              <p:cNvPr id="43" name="Freeform 11">
                <a:extLst>
                  <a:ext uri="{FF2B5EF4-FFF2-40B4-BE49-F238E27FC236}">
                    <a16:creationId xmlns:a16="http://schemas.microsoft.com/office/drawing/2014/main" id="{1A67676F-850D-48EE-B7E4-5904C12F9FBB}"/>
                  </a:ext>
                </a:extLst>
              </p:cNvPr>
              <p:cNvSpPr>
                <a:spLocks/>
              </p:cNvSpPr>
              <p:nvPr/>
            </p:nvSpPr>
            <p:spPr bwMode="auto">
              <a:xfrm>
                <a:off x="2327" y="-253"/>
                <a:ext cx="165" cy="114"/>
              </a:xfrm>
              <a:custGeom>
                <a:avLst/>
                <a:gdLst>
                  <a:gd name="T0" fmla="*/ 28 w 80"/>
                  <a:gd name="T1" fmla="*/ 55 h 55"/>
                  <a:gd name="T2" fmla="*/ 26 w 80"/>
                  <a:gd name="T3" fmla="*/ 55 h 55"/>
                  <a:gd name="T4" fmla="*/ 2 w 80"/>
                  <a:gd name="T5" fmla="*/ 35 h 55"/>
                  <a:gd name="T6" fmla="*/ 1 w 80"/>
                  <a:gd name="T7" fmla="*/ 30 h 55"/>
                  <a:gd name="T8" fmla="*/ 6 w 80"/>
                  <a:gd name="T9" fmla="*/ 29 h 55"/>
                  <a:gd name="T10" fmla="*/ 28 w 80"/>
                  <a:gd name="T11" fmla="*/ 47 h 55"/>
                  <a:gd name="T12" fmla="*/ 74 w 80"/>
                  <a:gd name="T13" fmla="*/ 2 h 55"/>
                  <a:gd name="T14" fmla="*/ 78 w 80"/>
                  <a:gd name="T15" fmla="*/ 2 h 55"/>
                  <a:gd name="T16" fmla="*/ 78 w 80"/>
                  <a:gd name="T17" fmla="*/ 6 h 55"/>
                  <a:gd name="T18" fmla="*/ 30 w 80"/>
                  <a:gd name="T19" fmla="*/ 54 h 55"/>
                  <a:gd name="T20" fmla="*/ 28 w 80"/>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55">
                    <a:moveTo>
                      <a:pt x="28" y="55"/>
                    </a:moveTo>
                    <a:cubicBezTo>
                      <a:pt x="27" y="55"/>
                      <a:pt x="26" y="55"/>
                      <a:pt x="26" y="55"/>
                    </a:cubicBezTo>
                    <a:cubicBezTo>
                      <a:pt x="2" y="35"/>
                      <a:pt x="2" y="35"/>
                      <a:pt x="2" y="35"/>
                    </a:cubicBezTo>
                    <a:cubicBezTo>
                      <a:pt x="0" y="33"/>
                      <a:pt x="0" y="31"/>
                      <a:pt x="1" y="30"/>
                    </a:cubicBezTo>
                    <a:cubicBezTo>
                      <a:pt x="3" y="28"/>
                      <a:pt x="5" y="28"/>
                      <a:pt x="6" y="29"/>
                    </a:cubicBezTo>
                    <a:cubicBezTo>
                      <a:pt x="28" y="47"/>
                      <a:pt x="28" y="47"/>
                      <a:pt x="28" y="47"/>
                    </a:cubicBezTo>
                    <a:cubicBezTo>
                      <a:pt x="74" y="2"/>
                      <a:pt x="74" y="2"/>
                      <a:pt x="74" y="2"/>
                    </a:cubicBezTo>
                    <a:cubicBezTo>
                      <a:pt x="75" y="0"/>
                      <a:pt x="77" y="0"/>
                      <a:pt x="78" y="2"/>
                    </a:cubicBezTo>
                    <a:cubicBezTo>
                      <a:pt x="80" y="3"/>
                      <a:pt x="80" y="5"/>
                      <a:pt x="78" y="6"/>
                    </a:cubicBezTo>
                    <a:cubicBezTo>
                      <a:pt x="30" y="54"/>
                      <a:pt x="30" y="54"/>
                      <a:pt x="30" y="54"/>
                    </a:cubicBezTo>
                    <a:cubicBezTo>
                      <a:pt x="30" y="55"/>
                      <a:pt x="29" y="55"/>
                      <a:pt x="28" y="5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baseline="-25000"/>
              </a:p>
            </p:txBody>
          </p:sp>
        </p:grpSp>
        <p:grpSp>
          <p:nvGrpSpPr>
            <p:cNvPr id="26" name="Group 9">
              <a:extLst>
                <a:ext uri="{FF2B5EF4-FFF2-40B4-BE49-F238E27FC236}">
                  <a16:creationId xmlns:a16="http://schemas.microsoft.com/office/drawing/2014/main" id="{DE7C7A2B-A0C0-46E0-83CD-150E023AC6ED}"/>
                </a:ext>
              </a:extLst>
            </p:cNvPr>
            <p:cNvGrpSpPr>
              <a:grpSpLocks noChangeAspect="1"/>
            </p:cNvGrpSpPr>
            <p:nvPr/>
          </p:nvGrpSpPr>
          <p:grpSpPr bwMode="auto">
            <a:xfrm>
              <a:off x="12612244" y="4135001"/>
              <a:ext cx="168095" cy="153955"/>
              <a:chOff x="2278" y="-267"/>
              <a:chExt cx="214" cy="196"/>
            </a:xfrm>
            <a:solidFill>
              <a:schemeClr val="bg1"/>
            </a:solidFill>
          </p:grpSpPr>
          <p:sp>
            <p:nvSpPr>
              <p:cNvPr id="40" name="Freeform 10">
                <a:extLst>
                  <a:ext uri="{FF2B5EF4-FFF2-40B4-BE49-F238E27FC236}">
                    <a16:creationId xmlns:a16="http://schemas.microsoft.com/office/drawing/2014/main" id="{92C248BF-75B2-4F8A-B822-6B901838B00D}"/>
                  </a:ext>
                </a:extLst>
              </p:cNvPr>
              <p:cNvSpPr>
                <a:spLocks/>
              </p:cNvSpPr>
              <p:nvPr/>
            </p:nvSpPr>
            <p:spPr bwMode="auto">
              <a:xfrm>
                <a:off x="2278" y="-267"/>
                <a:ext cx="195" cy="196"/>
              </a:xfrm>
              <a:custGeom>
                <a:avLst/>
                <a:gdLst>
                  <a:gd name="T0" fmla="*/ 48 w 95"/>
                  <a:gd name="T1" fmla="*/ 95 h 95"/>
                  <a:gd name="T2" fmla="*/ 0 w 95"/>
                  <a:gd name="T3" fmla="*/ 47 h 95"/>
                  <a:gd name="T4" fmla="*/ 48 w 95"/>
                  <a:gd name="T5" fmla="*/ 0 h 95"/>
                  <a:gd name="T6" fmla="*/ 80 w 95"/>
                  <a:gd name="T7" fmla="*/ 12 h 95"/>
                  <a:gd name="T8" fmla="*/ 81 w 95"/>
                  <a:gd name="T9" fmla="*/ 17 h 95"/>
                  <a:gd name="T10" fmla="*/ 76 w 95"/>
                  <a:gd name="T11" fmla="*/ 17 h 95"/>
                  <a:gd name="T12" fmla="*/ 48 w 95"/>
                  <a:gd name="T13" fmla="*/ 7 h 95"/>
                  <a:gd name="T14" fmla="*/ 7 w 95"/>
                  <a:gd name="T15" fmla="*/ 47 h 95"/>
                  <a:gd name="T16" fmla="*/ 48 w 95"/>
                  <a:gd name="T17" fmla="*/ 88 h 95"/>
                  <a:gd name="T18" fmla="*/ 88 w 95"/>
                  <a:gd name="T19" fmla="*/ 47 h 95"/>
                  <a:gd name="T20" fmla="*/ 88 w 95"/>
                  <a:gd name="T21" fmla="*/ 39 h 95"/>
                  <a:gd name="T22" fmla="*/ 90 w 95"/>
                  <a:gd name="T23" fmla="*/ 35 h 95"/>
                  <a:gd name="T24" fmla="*/ 95 w 95"/>
                  <a:gd name="T25" fmla="*/ 37 h 95"/>
                  <a:gd name="T26" fmla="*/ 95 w 95"/>
                  <a:gd name="T27" fmla="*/ 47 h 95"/>
                  <a:gd name="T28" fmla="*/ 48 w 95"/>
                  <a:gd name="T2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95">
                    <a:moveTo>
                      <a:pt x="48" y="95"/>
                    </a:moveTo>
                    <a:cubicBezTo>
                      <a:pt x="22" y="95"/>
                      <a:pt x="0" y="73"/>
                      <a:pt x="0" y="47"/>
                    </a:cubicBezTo>
                    <a:cubicBezTo>
                      <a:pt x="0" y="21"/>
                      <a:pt x="22" y="0"/>
                      <a:pt x="48" y="0"/>
                    </a:cubicBezTo>
                    <a:cubicBezTo>
                      <a:pt x="60" y="0"/>
                      <a:pt x="72" y="4"/>
                      <a:pt x="80" y="12"/>
                    </a:cubicBezTo>
                    <a:cubicBezTo>
                      <a:pt x="82" y="14"/>
                      <a:pt x="82" y="16"/>
                      <a:pt x="81" y="17"/>
                    </a:cubicBezTo>
                    <a:cubicBezTo>
                      <a:pt x="79" y="19"/>
                      <a:pt x="77" y="19"/>
                      <a:pt x="76" y="17"/>
                    </a:cubicBezTo>
                    <a:cubicBezTo>
                      <a:pt x="68" y="10"/>
                      <a:pt x="58" y="7"/>
                      <a:pt x="48" y="7"/>
                    </a:cubicBezTo>
                    <a:cubicBezTo>
                      <a:pt x="26" y="7"/>
                      <a:pt x="7" y="25"/>
                      <a:pt x="7" y="47"/>
                    </a:cubicBezTo>
                    <a:cubicBezTo>
                      <a:pt x="7" y="69"/>
                      <a:pt x="26" y="88"/>
                      <a:pt x="48" y="88"/>
                    </a:cubicBezTo>
                    <a:cubicBezTo>
                      <a:pt x="70" y="88"/>
                      <a:pt x="88" y="69"/>
                      <a:pt x="88" y="47"/>
                    </a:cubicBezTo>
                    <a:cubicBezTo>
                      <a:pt x="88" y="44"/>
                      <a:pt x="88" y="41"/>
                      <a:pt x="88" y="39"/>
                    </a:cubicBezTo>
                    <a:cubicBezTo>
                      <a:pt x="87" y="37"/>
                      <a:pt x="89" y="35"/>
                      <a:pt x="90" y="35"/>
                    </a:cubicBezTo>
                    <a:cubicBezTo>
                      <a:pt x="92" y="34"/>
                      <a:pt x="94" y="36"/>
                      <a:pt x="95" y="37"/>
                    </a:cubicBezTo>
                    <a:cubicBezTo>
                      <a:pt x="95" y="41"/>
                      <a:pt x="95" y="44"/>
                      <a:pt x="95" y="47"/>
                    </a:cubicBezTo>
                    <a:cubicBezTo>
                      <a:pt x="95" y="73"/>
                      <a:pt x="74" y="95"/>
                      <a:pt x="48" y="9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baseline="-25000"/>
              </a:p>
            </p:txBody>
          </p:sp>
          <p:sp>
            <p:nvSpPr>
              <p:cNvPr id="41" name="Freeform 11">
                <a:extLst>
                  <a:ext uri="{FF2B5EF4-FFF2-40B4-BE49-F238E27FC236}">
                    <a16:creationId xmlns:a16="http://schemas.microsoft.com/office/drawing/2014/main" id="{FC7F8BE7-E591-4F13-AC12-D957874C1E68}"/>
                  </a:ext>
                </a:extLst>
              </p:cNvPr>
              <p:cNvSpPr>
                <a:spLocks/>
              </p:cNvSpPr>
              <p:nvPr/>
            </p:nvSpPr>
            <p:spPr bwMode="auto">
              <a:xfrm>
                <a:off x="2327" y="-253"/>
                <a:ext cx="165" cy="114"/>
              </a:xfrm>
              <a:custGeom>
                <a:avLst/>
                <a:gdLst>
                  <a:gd name="T0" fmla="*/ 28 w 80"/>
                  <a:gd name="T1" fmla="*/ 55 h 55"/>
                  <a:gd name="T2" fmla="*/ 26 w 80"/>
                  <a:gd name="T3" fmla="*/ 55 h 55"/>
                  <a:gd name="T4" fmla="*/ 2 w 80"/>
                  <a:gd name="T5" fmla="*/ 35 h 55"/>
                  <a:gd name="T6" fmla="*/ 1 w 80"/>
                  <a:gd name="T7" fmla="*/ 30 h 55"/>
                  <a:gd name="T8" fmla="*/ 6 w 80"/>
                  <a:gd name="T9" fmla="*/ 29 h 55"/>
                  <a:gd name="T10" fmla="*/ 28 w 80"/>
                  <a:gd name="T11" fmla="*/ 47 h 55"/>
                  <a:gd name="T12" fmla="*/ 74 w 80"/>
                  <a:gd name="T13" fmla="*/ 2 h 55"/>
                  <a:gd name="T14" fmla="*/ 78 w 80"/>
                  <a:gd name="T15" fmla="*/ 2 h 55"/>
                  <a:gd name="T16" fmla="*/ 78 w 80"/>
                  <a:gd name="T17" fmla="*/ 6 h 55"/>
                  <a:gd name="T18" fmla="*/ 30 w 80"/>
                  <a:gd name="T19" fmla="*/ 54 h 55"/>
                  <a:gd name="T20" fmla="*/ 28 w 80"/>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55">
                    <a:moveTo>
                      <a:pt x="28" y="55"/>
                    </a:moveTo>
                    <a:cubicBezTo>
                      <a:pt x="27" y="55"/>
                      <a:pt x="26" y="55"/>
                      <a:pt x="26" y="55"/>
                    </a:cubicBezTo>
                    <a:cubicBezTo>
                      <a:pt x="2" y="35"/>
                      <a:pt x="2" y="35"/>
                      <a:pt x="2" y="35"/>
                    </a:cubicBezTo>
                    <a:cubicBezTo>
                      <a:pt x="0" y="33"/>
                      <a:pt x="0" y="31"/>
                      <a:pt x="1" y="30"/>
                    </a:cubicBezTo>
                    <a:cubicBezTo>
                      <a:pt x="3" y="28"/>
                      <a:pt x="5" y="28"/>
                      <a:pt x="6" y="29"/>
                    </a:cubicBezTo>
                    <a:cubicBezTo>
                      <a:pt x="28" y="47"/>
                      <a:pt x="28" y="47"/>
                      <a:pt x="28" y="47"/>
                    </a:cubicBezTo>
                    <a:cubicBezTo>
                      <a:pt x="74" y="2"/>
                      <a:pt x="74" y="2"/>
                      <a:pt x="74" y="2"/>
                    </a:cubicBezTo>
                    <a:cubicBezTo>
                      <a:pt x="75" y="0"/>
                      <a:pt x="77" y="0"/>
                      <a:pt x="78" y="2"/>
                    </a:cubicBezTo>
                    <a:cubicBezTo>
                      <a:pt x="80" y="3"/>
                      <a:pt x="80" y="5"/>
                      <a:pt x="78" y="6"/>
                    </a:cubicBezTo>
                    <a:cubicBezTo>
                      <a:pt x="30" y="54"/>
                      <a:pt x="30" y="54"/>
                      <a:pt x="30" y="54"/>
                    </a:cubicBezTo>
                    <a:cubicBezTo>
                      <a:pt x="30" y="55"/>
                      <a:pt x="29" y="55"/>
                      <a:pt x="28" y="5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baseline="-25000"/>
              </a:p>
            </p:txBody>
          </p:sp>
        </p:grpSp>
        <p:grpSp>
          <p:nvGrpSpPr>
            <p:cNvPr id="27" name="Group 58">
              <a:extLst>
                <a:ext uri="{FF2B5EF4-FFF2-40B4-BE49-F238E27FC236}">
                  <a16:creationId xmlns:a16="http://schemas.microsoft.com/office/drawing/2014/main" id="{F9E43DB7-50FE-4100-971F-B2B338381336}"/>
                </a:ext>
              </a:extLst>
            </p:cNvPr>
            <p:cNvGrpSpPr>
              <a:grpSpLocks noChangeAspect="1"/>
            </p:cNvGrpSpPr>
            <p:nvPr/>
          </p:nvGrpSpPr>
          <p:grpSpPr bwMode="auto">
            <a:xfrm>
              <a:off x="12432332" y="3091329"/>
              <a:ext cx="1329719" cy="1304818"/>
              <a:chOff x="2999" y="1896"/>
              <a:chExt cx="1068" cy="1048"/>
            </a:xfrm>
            <a:solidFill>
              <a:schemeClr val="bg1"/>
            </a:solidFill>
          </p:grpSpPr>
          <p:sp>
            <p:nvSpPr>
              <p:cNvPr id="28" name="Freeform 59">
                <a:extLst>
                  <a:ext uri="{FF2B5EF4-FFF2-40B4-BE49-F238E27FC236}">
                    <a16:creationId xmlns:a16="http://schemas.microsoft.com/office/drawing/2014/main" id="{211796B0-1203-4996-84B4-0A2C7C067010}"/>
                  </a:ext>
                </a:extLst>
              </p:cNvPr>
              <p:cNvSpPr>
                <a:spLocks/>
              </p:cNvSpPr>
              <p:nvPr/>
            </p:nvSpPr>
            <p:spPr bwMode="auto">
              <a:xfrm>
                <a:off x="2999" y="1896"/>
                <a:ext cx="814" cy="1048"/>
              </a:xfrm>
              <a:custGeom>
                <a:avLst/>
                <a:gdLst>
                  <a:gd name="T0" fmla="*/ 369 w 404"/>
                  <a:gd name="T1" fmla="*/ 207 h 521"/>
                  <a:gd name="T2" fmla="*/ 370 w 404"/>
                  <a:gd name="T3" fmla="*/ 164 h 521"/>
                  <a:gd name="T4" fmla="*/ 353 w 404"/>
                  <a:gd name="T5" fmla="*/ 147 h 521"/>
                  <a:gd name="T6" fmla="*/ 297 w 404"/>
                  <a:gd name="T7" fmla="*/ 147 h 521"/>
                  <a:gd name="T8" fmla="*/ 249 w 404"/>
                  <a:gd name="T9" fmla="*/ 101 h 521"/>
                  <a:gd name="T10" fmla="*/ 248 w 404"/>
                  <a:gd name="T11" fmla="*/ 47 h 521"/>
                  <a:gd name="T12" fmla="*/ 232 w 404"/>
                  <a:gd name="T13" fmla="*/ 29 h 521"/>
                  <a:gd name="T14" fmla="*/ 56 w 404"/>
                  <a:gd name="T15" fmla="*/ 29 h 521"/>
                  <a:gd name="T16" fmla="*/ 29 w 404"/>
                  <a:gd name="T17" fmla="*/ 59 h 521"/>
                  <a:gd name="T18" fmla="*/ 29 w 404"/>
                  <a:gd name="T19" fmla="*/ 283 h 521"/>
                  <a:gd name="T20" fmla="*/ 29 w 404"/>
                  <a:gd name="T21" fmla="*/ 457 h 521"/>
                  <a:gd name="T22" fmla="*/ 62 w 404"/>
                  <a:gd name="T23" fmla="*/ 491 h 521"/>
                  <a:gd name="T24" fmla="*/ 336 w 404"/>
                  <a:gd name="T25" fmla="*/ 491 h 521"/>
                  <a:gd name="T26" fmla="*/ 369 w 404"/>
                  <a:gd name="T27" fmla="*/ 459 h 521"/>
                  <a:gd name="T28" fmla="*/ 390 w 404"/>
                  <a:gd name="T29" fmla="*/ 397 h 521"/>
                  <a:gd name="T30" fmla="*/ 394 w 404"/>
                  <a:gd name="T31" fmla="*/ 393 h 521"/>
                  <a:gd name="T32" fmla="*/ 397 w 404"/>
                  <a:gd name="T33" fmla="*/ 399 h 521"/>
                  <a:gd name="T34" fmla="*/ 396 w 404"/>
                  <a:gd name="T35" fmla="*/ 479 h 521"/>
                  <a:gd name="T36" fmla="*/ 353 w 404"/>
                  <a:gd name="T37" fmla="*/ 519 h 521"/>
                  <a:gd name="T38" fmla="*/ 243 w 404"/>
                  <a:gd name="T39" fmla="*/ 520 h 521"/>
                  <a:gd name="T40" fmla="*/ 53 w 404"/>
                  <a:gd name="T41" fmla="*/ 520 h 521"/>
                  <a:gd name="T42" fmla="*/ 1 w 404"/>
                  <a:gd name="T43" fmla="*/ 467 h 521"/>
                  <a:gd name="T44" fmla="*/ 1 w 404"/>
                  <a:gd name="T45" fmla="*/ 53 h 521"/>
                  <a:gd name="T46" fmla="*/ 53 w 404"/>
                  <a:gd name="T47" fmla="*/ 0 h 521"/>
                  <a:gd name="T48" fmla="*/ 249 w 404"/>
                  <a:gd name="T49" fmla="*/ 0 h 521"/>
                  <a:gd name="T50" fmla="*/ 284 w 404"/>
                  <a:gd name="T51" fmla="*/ 15 h 521"/>
                  <a:gd name="T52" fmla="*/ 382 w 404"/>
                  <a:gd name="T53" fmla="*/ 112 h 521"/>
                  <a:gd name="T54" fmla="*/ 391 w 404"/>
                  <a:gd name="T55" fmla="*/ 181 h 521"/>
                  <a:gd name="T56" fmla="*/ 373 w 404"/>
                  <a:gd name="T57" fmla="*/ 208 h 521"/>
                  <a:gd name="T58" fmla="*/ 369 w 404"/>
                  <a:gd name="T59" fmla="*/ 207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4" h="521">
                    <a:moveTo>
                      <a:pt x="369" y="207"/>
                    </a:moveTo>
                    <a:cubicBezTo>
                      <a:pt x="369" y="193"/>
                      <a:pt x="369" y="178"/>
                      <a:pt x="370" y="164"/>
                    </a:cubicBezTo>
                    <a:cubicBezTo>
                      <a:pt x="370" y="151"/>
                      <a:pt x="365" y="147"/>
                      <a:pt x="353" y="147"/>
                    </a:cubicBezTo>
                    <a:cubicBezTo>
                      <a:pt x="334" y="148"/>
                      <a:pt x="316" y="148"/>
                      <a:pt x="297" y="147"/>
                    </a:cubicBezTo>
                    <a:cubicBezTo>
                      <a:pt x="266" y="147"/>
                      <a:pt x="250" y="131"/>
                      <a:pt x="249" y="101"/>
                    </a:cubicBezTo>
                    <a:cubicBezTo>
                      <a:pt x="248" y="83"/>
                      <a:pt x="249" y="65"/>
                      <a:pt x="248" y="47"/>
                    </a:cubicBezTo>
                    <a:cubicBezTo>
                      <a:pt x="248" y="30"/>
                      <a:pt x="247" y="29"/>
                      <a:pt x="232" y="29"/>
                    </a:cubicBezTo>
                    <a:cubicBezTo>
                      <a:pt x="173" y="28"/>
                      <a:pt x="114" y="28"/>
                      <a:pt x="56" y="29"/>
                    </a:cubicBezTo>
                    <a:cubicBezTo>
                      <a:pt x="34" y="29"/>
                      <a:pt x="30" y="35"/>
                      <a:pt x="29" y="59"/>
                    </a:cubicBezTo>
                    <a:cubicBezTo>
                      <a:pt x="29" y="134"/>
                      <a:pt x="29" y="209"/>
                      <a:pt x="29" y="283"/>
                    </a:cubicBezTo>
                    <a:cubicBezTo>
                      <a:pt x="29" y="341"/>
                      <a:pt x="29" y="399"/>
                      <a:pt x="29" y="457"/>
                    </a:cubicBezTo>
                    <a:cubicBezTo>
                      <a:pt x="30" y="487"/>
                      <a:pt x="33" y="491"/>
                      <a:pt x="62" y="491"/>
                    </a:cubicBezTo>
                    <a:cubicBezTo>
                      <a:pt x="154" y="492"/>
                      <a:pt x="245" y="492"/>
                      <a:pt x="336" y="491"/>
                    </a:cubicBezTo>
                    <a:cubicBezTo>
                      <a:pt x="364" y="491"/>
                      <a:pt x="371" y="486"/>
                      <a:pt x="369" y="459"/>
                    </a:cubicBezTo>
                    <a:cubicBezTo>
                      <a:pt x="367" y="434"/>
                      <a:pt x="379" y="416"/>
                      <a:pt x="390" y="397"/>
                    </a:cubicBezTo>
                    <a:cubicBezTo>
                      <a:pt x="391" y="395"/>
                      <a:pt x="393" y="393"/>
                      <a:pt x="394" y="393"/>
                    </a:cubicBezTo>
                    <a:cubicBezTo>
                      <a:pt x="398" y="393"/>
                      <a:pt x="397" y="397"/>
                      <a:pt x="397" y="399"/>
                    </a:cubicBezTo>
                    <a:cubicBezTo>
                      <a:pt x="397" y="426"/>
                      <a:pt x="398" y="452"/>
                      <a:pt x="396" y="479"/>
                    </a:cubicBezTo>
                    <a:cubicBezTo>
                      <a:pt x="395" y="503"/>
                      <a:pt x="378" y="519"/>
                      <a:pt x="353" y="519"/>
                    </a:cubicBezTo>
                    <a:cubicBezTo>
                      <a:pt x="317" y="520"/>
                      <a:pt x="280" y="520"/>
                      <a:pt x="243" y="520"/>
                    </a:cubicBezTo>
                    <a:cubicBezTo>
                      <a:pt x="180" y="520"/>
                      <a:pt x="117" y="518"/>
                      <a:pt x="53" y="520"/>
                    </a:cubicBezTo>
                    <a:cubicBezTo>
                      <a:pt x="23" y="521"/>
                      <a:pt x="0" y="501"/>
                      <a:pt x="1" y="467"/>
                    </a:cubicBezTo>
                    <a:cubicBezTo>
                      <a:pt x="2" y="329"/>
                      <a:pt x="2" y="191"/>
                      <a:pt x="1" y="53"/>
                    </a:cubicBezTo>
                    <a:cubicBezTo>
                      <a:pt x="1" y="17"/>
                      <a:pt x="24" y="0"/>
                      <a:pt x="53" y="0"/>
                    </a:cubicBezTo>
                    <a:cubicBezTo>
                      <a:pt x="118" y="1"/>
                      <a:pt x="184" y="1"/>
                      <a:pt x="249" y="0"/>
                    </a:cubicBezTo>
                    <a:cubicBezTo>
                      <a:pt x="263" y="0"/>
                      <a:pt x="274" y="5"/>
                      <a:pt x="284" y="15"/>
                    </a:cubicBezTo>
                    <a:cubicBezTo>
                      <a:pt x="317" y="48"/>
                      <a:pt x="350" y="79"/>
                      <a:pt x="382" y="112"/>
                    </a:cubicBezTo>
                    <a:cubicBezTo>
                      <a:pt x="400" y="129"/>
                      <a:pt x="404" y="160"/>
                      <a:pt x="391" y="181"/>
                    </a:cubicBezTo>
                    <a:cubicBezTo>
                      <a:pt x="385" y="190"/>
                      <a:pt x="379" y="199"/>
                      <a:pt x="373" y="208"/>
                    </a:cubicBezTo>
                    <a:cubicBezTo>
                      <a:pt x="372" y="208"/>
                      <a:pt x="371" y="207"/>
                      <a:pt x="369" y="207"/>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60">
                <a:extLst>
                  <a:ext uri="{FF2B5EF4-FFF2-40B4-BE49-F238E27FC236}">
                    <a16:creationId xmlns:a16="http://schemas.microsoft.com/office/drawing/2014/main" id="{B2833F77-A0EF-4AD6-A1BC-C54E7A815C42}"/>
                  </a:ext>
                </a:extLst>
              </p:cNvPr>
              <p:cNvSpPr>
                <a:spLocks noEditPoints="1"/>
              </p:cNvSpPr>
              <p:nvPr/>
            </p:nvSpPr>
            <p:spPr bwMode="auto">
              <a:xfrm>
                <a:off x="3579" y="2039"/>
                <a:ext cx="488" cy="716"/>
              </a:xfrm>
              <a:custGeom>
                <a:avLst/>
                <a:gdLst>
                  <a:gd name="T0" fmla="*/ 54 w 242"/>
                  <a:gd name="T1" fmla="*/ 356 h 356"/>
                  <a:gd name="T2" fmla="*/ 48 w 242"/>
                  <a:gd name="T3" fmla="*/ 352 h 356"/>
                  <a:gd name="T4" fmla="*/ 7 w 242"/>
                  <a:gd name="T5" fmla="*/ 328 h 356"/>
                  <a:gd name="T6" fmla="*/ 4 w 242"/>
                  <a:gd name="T7" fmla="*/ 313 h 356"/>
                  <a:gd name="T8" fmla="*/ 28 w 242"/>
                  <a:gd name="T9" fmla="*/ 274 h 356"/>
                  <a:gd name="T10" fmla="*/ 167 w 242"/>
                  <a:gd name="T11" fmla="*/ 46 h 356"/>
                  <a:gd name="T12" fmla="*/ 189 w 242"/>
                  <a:gd name="T13" fmla="*/ 30 h 356"/>
                  <a:gd name="T14" fmla="*/ 204 w 242"/>
                  <a:gd name="T15" fmla="*/ 15 h 356"/>
                  <a:gd name="T16" fmla="*/ 232 w 242"/>
                  <a:gd name="T17" fmla="*/ 10 h 356"/>
                  <a:gd name="T18" fmla="*/ 237 w 242"/>
                  <a:gd name="T19" fmla="*/ 30 h 356"/>
                  <a:gd name="T20" fmla="*/ 232 w 242"/>
                  <a:gd name="T21" fmla="*/ 62 h 356"/>
                  <a:gd name="T22" fmla="*/ 228 w 242"/>
                  <a:gd name="T23" fmla="*/ 76 h 356"/>
                  <a:gd name="T24" fmla="*/ 63 w 242"/>
                  <a:gd name="T25" fmla="*/ 347 h 356"/>
                  <a:gd name="T26" fmla="*/ 54 w 242"/>
                  <a:gd name="T27" fmla="*/ 356 h 356"/>
                  <a:gd name="T28" fmla="*/ 128 w 242"/>
                  <a:gd name="T29" fmla="*/ 182 h 356"/>
                  <a:gd name="T30" fmla="*/ 141 w 242"/>
                  <a:gd name="T31" fmla="*/ 174 h 356"/>
                  <a:gd name="T32" fmla="*/ 199 w 242"/>
                  <a:gd name="T33" fmla="*/ 79 h 356"/>
                  <a:gd name="T34" fmla="*/ 196 w 242"/>
                  <a:gd name="T35" fmla="*/ 61 h 356"/>
                  <a:gd name="T36" fmla="*/ 181 w 242"/>
                  <a:gd name="T37" fmla="*/ 66 h 356"/>
                  <a:gd name="T38" fmla="*/ 177 w 242"/>
                  <a:gd name="T39" fmla="*/ 73 h 356"/>
                  <a:gd name="T40" fmla="*/ 125 w 242"/>
                  <a:gd name="T41" fmla="*/ 158 h 356"/>
                  <a:gd name="T42" fmla="*/ 119 w 242"/>
                  <a:gd name="T43" fmla="*/ 171 h 356"/>
                  <a:gd name="T44" fmla="*/ 128 w 242"/>
                  <a:gd name="T45" fmla="*/ 182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2" h="356">
                    <a:moveTo>
                      <a:pt x="54" y="356"/>
                    </a:moveTo>
                    <a:cubicBezTo>
                      <a:pt x="52" y="355"/>
                      <a:pt x="50" y="354"/>
                      <a:pt x="48" y="352"/>
                    </a:cubicBezTo>
                    <a:cubicBezTo>
                      <a:pt x="34" y="344"/>
                      <a:pt x="20" y="336"/>
                      <a:pt x="7" y="328"/>
                    </a:cubicBezTo>
                    <a:cubicBezTo>
                      <a:pt x="0" y="324"/>
                      <a:pt x="0" y="319"/>
                      <a:pt x="4" y="313"/>
                    </a:cubicBezTo>
                    <a:cubicBezTo>
                      <a:pt x="12" y="300"/>
                      <a:pt x="20" y="287"/>
                      <a:pt x="28" y="274"/>
                    </a:cubicBezTo>
                    <a:cubicBezTo>
                      <a:pt x="74" y="198"/>
                      <a:pt x="120" y="122"/>
                      <a:pt x="167" y="46"/>
                    </a:cubicBezTo>
                    <a:cubicBezTo>
                      <a:pt x="172" y="37"/>
                      <a:pt x="176" y="28"/>
                      <a:pt x="189" y="30"/>
                    </a:cubicBezTo>
                    <a:cubicBezTo>
                      <a:pt x="198" y="31"/>
                      <a:pt x="200" y="21"/>
                      <a:pt x="204" y="15"/>
                    </a:cubicBezTo>
                    <a:cubicBezTo>
                      <a:pt x="214" y="0"/>
                      <a:pt x="217" y="0"/>
                      <a:pt x="232" y="10"/>
                    </a:cubicBezTo>
                    <a:cubicBezTo>
                      <a:pt x="240" y="15"/>
                      <a:pt x="242" y="21"/>
                      <a:pt x="237" y="30"/>
                    </a:cubicBezTo>
                    <a:cubicBezTo>
                      <a:pt x="231" y="40"/>
                      <a:pt x="222" y="48"/>
                      <a:pt x="232" y="62"/>
                    </a:cubicBezTo>
                    <a:cubicBezTo>
                      <a:pt x="235" y="66"/>
                      <a:pt x="230" y="72"/>
                      <a:pt x="228" y="76"/>
                    </a:cubicBezTo>
                    <a:cubicBezTo>
                      <a:pt x="173" y="167"/>
                      <a:pt x="118" y="257"/>
                      <a:pt x="63" y="347"/>
                    </a:cubicBezTo>
                    <a:cubicBezTo>
                      <a:pt x="61" y="351"/>
                      <a:pt x="60" y="355"/>
                      <a:pt x="54" y="356"/>
                    </a:cubicBezTo>
                    <a:close/>
                    <a:moveTo>
                      <a:pt x="128" y="182"/>
                    </a:moveTo>
                    <a:cubicBezTo>
                      <a:pt x="134" y="182"/>
                      <a:pt x="138" y="179"/>
                      <a:pt x="141" y="174"/>
                    </a:cubicBezTo>
                    <a:cubicBezTo>
                      <a:pt x="160" y="142"/>
                      <a:pt x="180" y="110"/>
                      <a:pt x="199" y="79"/>
                    </a:cubicBezTo>
                    <a:cubicBezTo>
                      <a:pt x="203" y="72"/>
                      <a:pt x="204" y="66"/>
                      <a:pt x="196" y="61"/>
                    </a:cubicBezTo>
                    <a:cubicBezTo>
                      <a:pt x="190" y="58"/>
                      <a:pt x="185" y="61"/>
                      <a:pt x="181" y="66"/>
                    </a:cubicBezTo>
                    <a:cubicBezTo>
                      <a:pt x="179" y="68"/>
                      <a:pt x="178" y="71"/>
                      <a:pt x="177" y="73"/>
                    </a:cubicBezTo>
                    <a:cubicBezTo>
                      <a:pt x="159" y="101"/>
                      <a:pt x="142" y="130"/>
                      <a:pt x="125" y="158"/>
                    </a:cubicBezTo>
                    <a:cubicBezTo>
                      <a:pt x="123" y="162"/>
                      <a:pt x="120" y="166"/>
                      <a:pt x="119" y="171"/>
                    </a:cubicBezTo>
                    <a:cubicBezTo>
                      <a:pt x="119" y="177"/>
                      <a:pt x="121" y="181"/>
                      <a:pt x="128" y="182"/>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61">
                <a:extLst>
                  <a:ext uri="{FF2B5EF4-FFF2-40B4-BE49-F238E27FC236}">
                    <a16:creationId xmlns:a16="http://schemas.microsoft.com/office/drawing/2014/main" id="{11A97F80-4FB6-47C5-801D-02A2A34CC6E6}"/>
                  </a:ext>
                </a:extLst>
              </p:cNvPr>
              <p:cNvSpPr>
                <a:spLocks/>
              </p:cNvSpPr>
              <p:nvPr/>
            </p:nvSpPr>
            <p:spPr bwMode="auto">
              <a:xfrm>
                <a:off x="3317" y="2461"/>
                <a:ext cx="321" cy="53"/>
              </a:xfrm>
              <a:custGeom>
                <a:avLst/>
                <a:gdLst>
                  <a:gd name="T0" fmla="*/ 79 w 159"/>
                  <a:gd name="T1" fmla="*/ 0 h 26"/>
                  <a:gd name="T2" fmla="*/ 143 w 159"/>
                  <a:gd name="T3" fmla="*/ 0 h 26"/>
                  <a:gd name="T4" fmla="*/ 159 w 159"/>
                  <a:gd name="T5" fmla="*/ 12 h 26"/>
                  <a:gd name="T6" fmla="*/ 144 w 159"/>
                  <a:gd name="T7" fmla="*/ 26 h 26"/>
                  <a:gd name="T8" fmla="*/ 13 w 159"/>
                  <a:gd name="T9" fmla="*/ 24 h 26"/>
                  <a:gd name="T10" fmla="*/ 0 w 159"/>
                  <a:gd name="T11" fmla="*/ 13 h 26"/>
                  <a:gd name="T12" fmla="*/ 14 w 159"/>
                  <a:gd name="T13" fmla="*/ 0 h 26"/>
                  <a:gd name="T14" fmla="*/ 79 w 159"/>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6">
                    <a:moveTo>
                      <a:pt x="79" y="0"/>
                    </a:moveTo>
                    <a:cubicBezTo>
                      <a:pt x="101" y="0"/>
                      <a:pt x="122" y="0"/>
                      <a:pt x="143" y="0"/>
                    </a:cubicBezTo>
                    <a:cubicBezTo>
                      <a:pt x="152" y="0"/>
                      <a:pt x="159" y="0"/>
                      <a:pt x="159" y="12"/>
                    </a:cubicBezTo>
                    <a:cubicBezTo>
                      <a:pt x="159" y="22"/>
                      <a:pt x="154" y="26"/>
                      <a:pt x="144" y="26"/>
                    </a:cubicBezTo>
                    <a:cubicBezTo>
                      <a:pt x="101" y="25"/>
                      <a:pt x="57" y="24"/>
                      <a:pt x="13" y="24"/>
                    </a:cubicBezTo>
                    <a:cubicBezTo>
                      <a:pt x="6" y="23"/>
                      <a:pt x="0" y="22"/>
                      <a:pt x="0" y="13"/>
                    </a:cubicBezTo>
                    <a:cubicBezTo>
                      <a:pt x="0" y="3"/>
                      <a:pt x="5" y="0"/>
                      <a:pt x="14" y="0"/>
                    </a:cubicBezTo>
                    <a:cubicBezTo>
                      <a:pt x="36" y="0"/>
                      <a:pt x="57" y="0"/>
                      <a:pt x="79" y="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62">
                <a:extLst>
                  <a:ext uri="{FF2B5EF4-FFF2-40B4-BE49-F238E27FC236}">
                    <a16:creationId xmlns:a16="http://schemas.microsoft.com/office/drawing/2014/main" id="{399E7E16-0ACA-46DB-AE89-1C61C0CDDED3}"/>
                  </a:ext>
                </a:extLst>
              </p:cNvPr>
              <p:cNvSpPr>
                <a:spLocks/>
              </p:cNvSpPr>
              <p:nvPr/>
            </p:nvSpPr>
            <p:spPr bwMode="auto">
              <a:xfrm>
                <a:off x="3317" y="2298"/>
                <a:ext cx="327" cy="49"/>
              </a:xfrm>
              <a:custGeom>
                <a:avLst/>
                <a:gdLst>
                  <a:gd name="T0" fmla="*/ 81 w 162"/>
                  <a:gd name="T1" fmla="*/ 23 h 24"/>
                  <a:gd name="T2" fmla="*/ 15 w 162"/>
                  <a:gd name="T3" fmla="*/ 23 h 24"/>
                  <a:gd name="T4" fmla="*/ 0 w 162"/>
                  <a:gd name="T5" fmla="*/ 12 h 24"/>
                  <a:gd name="T6" fmla="*/ 16 w 162"/>
                  <a:gd name="T7" fmla="*/ 0 h 24"/>
                  <a:gd name="T8" fmla="*/ 146 w 162"/>
                  <a:gd name="T9" fmla="*/ 1 h 24"/>
                  <a:gd name="T10" fmla="*/ 161 w 162"/>
                  <a:gd name="T11" fmla="*/ 12 h 24"/>
                  <a:gd name="T12" fmla="*/ 145 w 162"/>
                  <a:gd name="T13" fmla="*/ 24 h 24"/>
                  <a:gd name="T14" fmla="*/ 81 w 162"/>
                  <a:gd name="T15" fmla="*/ 23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24">
                    <a:moveTo>
                      <a:pt x="81" y="23"/>
                    </a:moveTo>
                    <a:cubicBezTo>
                      <a:pt x="59" y="23"/>
                      <a:pt x="37" y="23"/>
                      <a:pt x="15" y="23"/>
                    </a:cubicBezTo>
                    <a:cubicBezTo>
                      <a:pt x="7" y="23"/>
                      <a:pt x="0" y="23"/>
                      <a:pt x="0" y="12"/>
                    </a:cubicBezTo>
                    <a:cubicBezTo>
                      <a:pt x="0" y="1"/>
                      <a:pt x="8" y="0"/>
                      <a:pt x="16" y="0"/>
                    </a:cubicBezTo>
                    <a:cubicBezTo>
                      <a:pt x="59" y="0"/>
                      <a:pt x="103" y="0"/>
                      <a:pt x="146" y="1"/>
                    </a:cubicBezTo>
                    <a:cubicBezTo>
                      <a:pt x="154" y="1"/>
                      <a:pt x="161" y="1"/>
                      <a:pt x="161" y="12"/>
                    </a:cubicBezTo>
                    <a:cubicBezTo>
                      <a:pt x="162" y="23"/>
                      <a:pt x="154" y="24"/>
                      <a:pt x="145" y="24"/>
                    </a:cubicBezTo>
                    <a:cubicBezTo>
                      <a:pt x="124" y="23"/>
                      <a:pt x="102" y="23"/>
                      <a:pt x="81" y="23"/>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63">
                <a:extLst>
                  <a:ext uri="{FF2B5EF4-FFF2-40B4-BE49-F238E27FC236}">
                    <a16:creationId xmlns:a16="http://schemas.microsoft.com/office/drawing/2014/main" id="{677BF12C-E931-4749-BFC0-AEC1D91F9C07}"/>
                  </a:ext>
                </a:extLst>
              </p:cNvPr>
              <p:cNvSpPr>
                <a:spLocks/>
              </p:cNvSpPr>
              <p:nvPr/>
            </p:nvSpPr>
            <p:spPr bwMode="auto">
              <a:xfrm>
                <a:off x="3317" y="2606"/>
                <a:ext cx="190" cy="52"/>
              </a:xfrm>
              <a:custGeom>
                <a:avLst/>
                <a:gdLst>
                  <a:gd name="T0" fmla="*/ 47 w 94"/>
                  <a:gd name="T1" fmla="*/ 0 h 26"/>
                  <a:gd name="T2" fmla="*/ 81 w 94"/>
                  <a:gd name="T3" fmla="*/ 0 h 26"/>
                  <a:gd name="T4" fmla="*/ 94 w 94"/>
                  <a:gd name="T5" fmla="*/ 13 h 26"/>
                  <a:gd name="T6" fmla="*/ 81 w 94"/>
                  <a:gd name="T7" fmla="*/ 26 h 26"/>
                  <a:gd name="T8" fmla="*/ 13 w 94"/>
                  <a:gd name="T9" fmla="*/ 26 h 26"/>
                  <a:gd name="T10" fmla="*/ 0 w 94"/>
                  <a:gd name="T11" fmla="*/ 13 h 26"/>
                  <a:gd name="T12" fmla="*/ 14 w 94"/>
                  <a:gd name="T13" fmla="*/ 0 h 26"/>
                  <a:gd name="T14" fmla="*/ 47 w 94"/>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6">
                    <a:moveTo>
                      <a:pt x="47" y="0"/>
                    </a:moveTo>
                    <a:cubicBezTo>
                      <a:pt x="59" y="0"/>
                      <a:pt x="70" y="1"/>
                      <a:pt x="81" y="0"/>
                    </a:cubicBezTo>
                    <a:cubicBezTo>
                      <a:pt x="90" y="0"/>
                      <a:pt x="94" y="4"/>
                      <a:pt x="94" y="13"/>
                    </a:cubicBezTo>
                    <a:cubicBezTo>
                      <a:pt x="94" y="23"/>
                      <a:pt x="90" y="26"/>
                      <a:pt x="81" y="26"/>
                    </a:cubicBezTo>
                    <a:cubicBezTo>
                      <a:pt x="58" y="26"/>
                      <a:pt x="36" y="26"/>
                      <a:pt x="13" y="26"/>
                    </a:cubicBezTo>
                    <a:cubicBezTo>
                      <a:pt x="4" y="26"/>
                      <a:pt x="0" y="22"/>
                      <a:pt x="0" y="13"/>
                    </a:cubicBezTo>
                    <a:cubicBezTo>
                      <a:pt x="0" y="3"/>
                      <a:pt x="5" y="0"/>
                      <a:pt x="14" y="0"/>
                    </a:cubicBezTo>
                    <a:cubicBezTo>
                      <a:pt x="25" y="1"/>
                      <a:pt x="36" y="0"/>
                      <a:pt x="47" y="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64">
                <a:extLst>
                  <a:ext uri="{FF2B5EF4-FFF2-40B4-BE49-F238E27FC236}">
                    <a16:creationId xmlns:a16="http://schemas.microsoft.com/office/drawing/2014/main" id="{DBD2B0A8-C249-42A1-AA11-16056AAC4D3C}"/>
                  </a:ext>
                </a:extLst>
              </p:cNvPr>
              <p:cNvSpPr>
                <a:spLocks/>
              </p:cNvSpPr>
              <p:nvPr/>
            </p:nvSpPr>
            <p:spPr bwMode="auto">
              <a:xfrm>
                <a:off x="3551" y="2713"/>
                <a:ext cx="127" cy="142"/>
              </a:xfrm>
              <a:custGeom>
                <a:avLst/>
                <a:gdLst>
                  <a:gd name="T0" fmla="*/ 0 w 63"/>
                  <a:gd name="T1" fmla="*/ 55 h 71"/>
                  <a:gd name="T2" fmla="*/ 4 w 63"/>
                  <a:gd name="T3" fmla="*/ 7 h 71"/>
                  <a:gd name="T4" fmla="*/ 12 w 63"/>
                  <a:gd name="T5" fmla="*/ 2 h 71"/>
                  <a:gd name="T6" fmla="*/ 56 w 63"/>
                  <a:gd name="T7" fmla="*/ 29 h 71"/>
                  <a:gd name="T8" fmla="*/ 55 w 63"/>
                  <a:gd name="T9" fmla="*/ 39 h 71"/>
                  <a:gd name="T10" fmla="*/ 13 w 63"/>
                  <a:gd name="T11" fmla="*/ 65 h 71"/>
                  <a:gd name="T12" fmla="*/ 0 w 63"/>
                  <a:gd name="T13" fmla="*/ 58 h 71"/>
                  <a:gd name="T14" fmla="*/ 0 w 63"/>
                  <a:gd name="T15" fmla="*/ 55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1">
                    <a:moveTo>
                      <a:pt x="0" y="55"/>
                    </a:moveTo>
                    <a:cubicBezTo>
                      <a:pt x="2" y="37"/>
                      <a:pt x="3" y="22"/>
                      <a:pt x="4" y="7"/>
                    </a:cubicBezTo>
                    <a:cubicBezTo>
                      <a:pt x="5" y="1"/>
                      <a:pt x="7" y="0"/>
                      <a:pt x="12" y="2"/>
                    </a:cubicBezTo>
                    <a:cubicBezTo>
                      <a:pt x="26" y="11"/>
                      <a:pt x="41" y="20"/>
                      <a:pt x="56" y="29"/>
                    </a:cubicBezTo>
                    <a:cubicBezTo>
                      <a:pt x="63" y="33"/>
                      <a:pt x="59" y="36"/>
                      <a:pt x="55" y="39"/>
                    </a:cubicBezTo>
                    <a:cubicBezTo>
                      <a:pt x="41" y="48"/>
                      <a:pt x="27" y="57"/>
                      <a:pt x="13" y="65"/>
                    </a:cubicBezTo>
                    <a:cubicBezTo>
                      <a:pt x="2" y="71"/>
                      <a:pt x="1" y="70"/>
                      <a:pt x="0" y="58"/>
                    </a:cubicBezTo>
                    <a:cubicBezTo>
                      <a:pt x="0" y="56"/>
                      <a:pt x="0" y="54"/>
                      <a:pt x="0" y="5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65">
                <a:extLst>
                  <a:ext uri="{FF2B5EF4-FFF2-40B4-BE49-F238E27FC236}">
                    <a16:creationId xmlns:a16="http://schemas.microsoft.com/office/drawing/2014/main" id="{0408656A-63FF-403A-8C32-B8C96FB8E822}"/>
                  </a:ext>
                </a:extLst>
              </p:cNvPr>
              <p:cNvSpPr>
                <a:spLocks/>
              </p:cNvSpPr>
              <p:nvPr/>
            </p:nvSpPr>
            <p:spPr bwMode="auto">
              <a:xfrm>
                <a:off x="3317" y="2773"/>
                <a:ext cx="182" cy="46"/>
              </a:xfrm>
              <a:custGeom>
                <a:avLst/>
                <a:gdLst>
                  <a:gd name="T0" fmla="*/ 44 w 90"/>
                  <a:gd name="T1" fmla="*/ 23 h 23"/>
                  <a:gd name="T2" fmla="*/ 12 w 90"/>
                  <a:gd name="T3" fmla="*/ 23 h 23"/>
                  <a:gd name="T4" fmla="*/ 0 w 90"/>
                  <a:gd name="T5" fmla="*/ 11 h 23"/>
                  <a:gd name="T6" fmla="*/ 11 w 90"/>
                  <a:gd name="T7" fmla="*/ 0 h 23"/>
                  <a:gd name="T8" fmla="*/ 78 w 90"/>
                  <a:gd name="T9" fmla="*/ 0 h 23"/>
                  <a:gd name="T10" fmla="*/ 90 w 90"/>
                  <a:gd name="T11" fmla="*/ 11 h 23"/>
                  <a:gd name="T12" fmla="*/ 77 w 90"/>
                  <a:gd name="T13" fmla="*/ 23 h 23"/>
                  <a:gd name="T14" fmla="*/ 44 w 90"/>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23">
                    <a:moveTo>
                      <a:pt x="44" y="23"/>
                    </a:moveTo>
                    <a:cubicBezTo>
                      <a:pt x="33" y="23"/>
                      <a:pt x="22" y="23"/>
                      <a:pt x="12" y="23"/>
                    </a:cubicBezTo>
                    <a:cubicBezTo>
                      <a:pt x="3" y="23"/>
                      <a:pt x="0" y="20"/>
                      <a:pt x="0" y="11"/>
                    </a:cubicBezTo>
                    <a:cubicBezTo>
                      <a:pt x="0" y="4"/>
                      <a:pt x="4" y="0"/>
                      <a:pt x="11" y="0"/>
                    </a:cubicBezTo>
                    <a:cubicBezTo>
                      <a:pt x="33" y="0"/>
                      <a:pt x="56" y="0"/>
                      <a:pt x="78" y="0"/>
                    </a:cubicBezTo>
                    <a:cubicBezTo>
                      <a:pt x="85" y="0"/>
                      <a:pt x="89" y="4"/>
                      <a:pt x="90" y="11"/>
                    </a:cubicBezTo>
                    <a:cubicBezTo>
                      <a:pt x="90" y="20"/>
                      <a:pt x="85" y="23"/>
                      <a:pt x="77" y="23"/>
                    </a:cubicBezTo>
                    <a:cubicBezTo>
                      <a:pt x="66" y="23"/>
                      <a:pt x="55" y="23"/>
                      <a:pt x="44" y="23"/>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7248409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p:cNvPicPr>
            <a:picLocks noChangeAspect="1"/>
          </p:cNvPicPr>
          <p:nvPr/>
        </p:nvPicPr>
        <p:blipFill rotWithShape="1">
          <a:blip r:embed="rId3">
            <a:extLst>
              <a:ext uri="{28A0092B-C50C-407E-A947-70E740481C1C}">
                <a14:useLocalDpi xmlns:a14="http://schemas.microsoft.com/office/drawing/2010/main" val="0"/>
              </a:ext>
            </a:extLst>
          </a:blip>
          <a:srcRect l="553" t="1389" r="1203" b="29127"/>
          <a:stretch/>
        </p:blipFill>
        <p:spPr>
          <a:xfrm>
            <a:off x="0" y="736600"/>
            <a:ext cx="12192000" cy="5746892"/>
          </a:xfrm>
          <a:prstGeom prst="rect">
            <a:avLst/>
          </a:prstGeom>
        </p:spPr>
      </p:pic>
      <p:sp>
        <p:nvSpPr>
          <p:cNvPr id="2" name="Title 1"/>
          <p:cNvSpPr>
            <a:spLocks noGrp="1"/>
          </p:cNvSpPr>
          <p:nvPr>
            <p:ph type="title"/>
          </p:nvPr>
        </p:nvSpPr>
        <p:spPr/>
        <p:txBody>
          <a:bodyPr/>
          <a:lstStyle/>
          <a:p>
            <a:r>
              <a:rPr lang="en-IN"/>
              <a:t>Course Structure</a:t>
            </a:r>
          </a:p>
        </p:txBody>
      </p:sp>
      <p:sp>
        <p:nvSpPr>
          <p:cNvPr id="9" name="Rectangle 8">
            <a:extLst>
              <a:ext uri="{FF2B5EF4-FFF2-40B4-BE49-F238E27FC236}">
                <a16:creationId xmlns:a16="http://schemas.microsoft.com/office/drawing/2014/main" id="{2F7FD296-FAA1-4E12-A64B-1053BEE73956}"/>
              </a:ext>
            </a:extLst>
          </p:cNvPr>
          <p:cNvSpPr/>
          <p:nvPr/>
        </p:nvSpPr>
        <p:spPr>
          <a:xfrm>
            <a:off x="0" y="4572000"/>
            <a:ext cx="12192000" cy="1586128"/>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3" name="Rectangle 2"/>
          <p:cNvSpPr/>
          <p:nvPr/>
        </p:nvSpPr>
        <p:spPr>
          <a:xfrm>
            <a:off x="677767" y="5509281"/>
            <a:ext cx="2081019" cy="389850"/>
          </a:xfrm>
          <a:prstGeom prst="rect">
            <a:avLst/>
          </a:prstGeom>
        </p:spPr>
        <p:txBody>
          <a:bodyPr wrap="none">
            <a:spAutoFit/>
          </a:bodyPr>
          <a:lstStyle/>
          <a:p>
            <a:pPr algn="ctr">
              <a:lnSpc>
                <a:spcPct val="115000"/>
              </a:lnSpc>
            </a:pPr>
            <a:r>
              <a:rPr lang="en-IN" b="1">
                <a:solidFill>
                  <a:schemeClr val="bg1"/>
                </a:solidFill>
                <a:uFill>
                  <a:solidFill>
                    <a:srgbClr val="000000"/>
                  </a:solidFill>
                </a:uFill>
                <a:latin typeface="Avenir LT Std 35 Light" panose="020B0402020203020204" pitchFamily="34" charset="0"/>
                <a:ea typeface="Calibri" panose="020F0502020204030204" pitchFamily="34" charset="0"/>
              </a:rPr>
              <a:t>Gender Identities</a:t>
            </a:r>
          </a:p>
        </p:txBody>
      </p:sp>
      <p:sp>
        <p:nvSpPr>
          <p:cNvPr id="4" name="Rectangle 3"/>
          <p:cNvSpPr/>
          <p:nvPr/>
        </p:nvSpPr>
        <p:spPr>
          <a:xfrm>
            <a:off x="3565363" y="5509281"/>
            <a:ext cx="2083263" cy="389850"/>
          </a:xfrm>
          <a:prstGeom prst="rect">
            <a:avLst/>
          </a:prstGeom>
        </p:spPr>
        <p:txBody>
          <a:bodyPr wrap="none">
            <a:spAutoFit/>
          </a:bodyPr>
          <a:lstStyle/>
          <a:p>
            <a:pPr algn="ctr">
              <a:lnSpc>
                <a:spcPct val="115000"/>
              </a:lnSpc>
            </a:pPr>
            <a:r>
              <a:rPr lang="en-IN" b="1">
                <a:solidFill>
                  <a:schemeClr val="bg1"/>
                </a:solidFill>
                <a:uFill>
                  <a:solidFill>
                    <a:srgbClr val="000000"/>
                  </a:solidFill>
                </a:uFill>
                <a:latin typeface="Avenir LT Std 35 Light" panose="020B0402020203020204" pitchFamily="34" charset="0"/>
                <a:ea typeface="Calibri" panose="020F0502020204030204" pitchFamily="34" charset="0"/>
              </a:rPr>
              <a:t>Gender Pronouns</a:t>
            </a:r>
          </a:p>
        </p:txBody>
      </p:sp>
      <p:sp>
        <p:nvSpPr>
          <p:cNvPr id="5" name="Rectangle 4"/>
          <p:cNvSpPr/>
          <p:nvPr/>
        </p:nvSpPr>
        <p:spPr>
          <a:xfrm>
            <a:off x="6391083" y="5509281"/>
            <a:ext cx="2209259" cy="389850"/>
          </a:xfrm>
          <a:prstGeom prst="rect">
            <a:avLst/>
          </a:prstGeom>
        </p:spPr>
        <p:txBody>
          <a:bodyPr wrap="none">
            <a:spAutoFit/>
          </a:bodyPr>
          <a:lstStyle/>
          <a:p>
            <a:pPr algn="ctr">
              <a:lnSpc>
                <a:spcPct val="115000"/>
              </a:lnSpc>
            </a:pPr>
            <a:r>
              <a:rPr lang="en-IN" b="1">
                <a:solidFill>
                  <a:schemeClr val="bg1"/>
                </a:solidFill>
                <a:uFill>
                  <a:solidFill>
                    <a:srgbClr val="000000"/>
                  </a:solidFill>
                </a:uFill>
                <a:latin typeface="Avenir LT Std 35 Light" panose="020B0402020203020204" pitchFamily="34" charset="0"/>
                <a:ea typeface="Calibri" panose="020F0502020204030204" pitchFamily="34" charset="0"/>
              </a:rPr>
              <a:t>Shift your Thinking</a:t>
            </a:r>
          </a:p>
        </p:txBody>
      </p:sp>
      <p:sp>
        <p:nvSpPr>
          <p:cNvPr id="6" name="Rectangle 5"/>
          <p:cNvSpPr/>
          <p:nvPr/>
        </p:nvSpPr>
        <p:spPr>
          <a:xfrm>
            <a:off x="9791959" y="5516335"/>
            <a:ext cx="1184940" cy="389850"/>
          </a:xfrm>
          <a:prstGeom prst="rect">
            <a:avLst/>
          </a:prstGeom>
        </p:spPr>
        <p:txBody>
          <a:bodyPr wrap="none" anchor="ctr">
            <a:spAutoFit/>
          </a:bodyPr>
          <a:lstStyle/>
          <a:p>
            <a:pPr algn="ctr">
              <a:lnSpc>
                <a:spcPct val="115000"/>
              </a:lnSpc>
            </a:pPr>
            <a:r>
              <a:rPr lang="en-IN" b="1" dirty="0" smtClean="0">
                <a:solidFill>
                  <a:schemeClr val="bg1"/>
                </a:solidFill>
                <a:uFill>
                  <a:solidFill>
                    <a:srgbClr val="000000"/>
                  </a:solidFill>
                </a:uFill>
                <a:latin typeface="Avenir LT Std 35 Light" panose="020B0402020203020204" pitchFamily="34" charset="0"/>
                <a:ea typeface="Calibri" panose="020F0502020204030204" pitchFamily="34" charset="0"/>
              </a:rPr>
              <a:t>Summary</a:t>
            </a:r>
            <a:endParaRPr lang="en-IN" b="1" dirty="0">
              <a:solidFill>
                <a:schemeClr val="bg1"/>
              </a:solidFill>
              <a:uFill>
                <a:solidFill>
                  <a:srgbClr val="000000"/>
                </a:solidFill>
              </a:uFill>
              <a:latin typeface="Avenir LT Std 35 Light" panose="020B0402020203020204" pitchFamily="34" charset="0"/>
              <a:ea typeface="Calibri" panose="020F0502020204030204" pitchFamily="34" charset="0"/>
            </a:endParaRPr>
          </a:p>
        </p:txBody>
      </p:sp>
      <p:sp>
        <p:nvSpPr>
          <p:cNvPr id="14" name="TextBox 13">
            <a:extLst>
              <a:ext uri="{FF2B5EF4-FFF2-40B4-BE49-F238E27FC236}">
                <a16:creationId xmlns:a16="http://schemas.microsoft.com/office/drawing/2014/main" id="{DBAF40DE-96C6-4376-90BC-E1C331DADB4F}"/>
              </a:ext>
            </a:extLst>
          </p:cNvPr>
          <p:cNvSpPr txBox="1"/>
          <p:nvPr/>
        </p:nvSpPr>
        <p:spPr>
          <a:xfrm>
            <a:off x="9754228" y="6550223"/>
            <a:ext cx="2437772" cy="307777"/>
          </a:xfrm>
          <a:prstGeom prst="rect">
            <a:avLst/>
          </a:prstGeom>
          <a:noFill/>
        </p:spPr>
        <p:txBody>
          <a:bodyPr wrap="square">
            <a:spAutoFit/>
          </a:bodyPr>
          <a:lstStyle/>
          <a:p>
            <a:pPr algn="r"/>
            <a:r>
              <a:rPr lang="en-IN" sz="1400" dirty="0">
                <a:latin typeface="Avenir LT Std 35 Light" panose="020B0402020203020204"/>
              </a:rPr>
              <a:t>Click </a:t>
            </a:r>
            <a:r>
              <a:rPr lang="en-IN" sz="1400" i="1" dirty="0">
                <a:latin typeface="Avenir LT Std 35 Light" panose="020B0402020203020204"/>
              </a:rPr>
              <a:t>NEXT</a:t>
            </a:r>
            <a:r>
              <a:rPr lang="en-IN" sz="1400" dirty="0">
                <a:latin typeface="Avenir LT Std 35 Light" panose="020B0402020203020204"/>
              </a:rPr>
              <a:t> to continue.</a:t>
            </a:r>
          </a:p>
        </p:txBody>
      </p:sp>
      <p:sp>
        <p:nvSpPr>
          <p:cNvPr id="15" name="TextBox 14">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04 of 33</a:t>
            </a:r>
          </a:p>
        </p:txBody>
      </p:sp>
      <p:sp>
        <p:nvSpPr>
          <p:cNvPr id="16" name="Oval 15"/>
          <p:cNvSpPr/>
          <p:nvPr/>
        </p:nvSpPr>
        <p:spPr>
          <a:xfrm flipH="1">
            <a:off x="926639" y="3776297"/>
            <a:ext cx="1583277" cy="15832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p:cNvSpPr/>
          <p:nvPr/>
        </p:nvSpPr>
        <p:spPr>
          <a:xfrm flipH="1">
            <a:off x="3815357" y="3776297"/>
            <a:ext cx="1583277" cy="1583277"/>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p:cNvSpPr/>
          <p:nvPr/>
        </p:nvSpPr>
        <p:spPr>
          <a:xfrm flipH="1">
            <a:off x="6704075" y="3776297"/>
            <a:ext cx="1583277" cy="1583277"/>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p:cNvSpPr/>
          <p:nvPr/>
        </p:nvSpPr>
        <p:spPr>
          <a:xfrm flipH="1">
            <a:off x="9592793" y="3776297"/>
            <a:ext cx="1583277" cy="1583277"/>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4" name="Picture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1036" y="4109583"/>
            <a:ext cx="914479" cy="914479"/>
          </a:xfrm>
          <a:prstGeom prst="rect">
            <a:avLst/>
          </a:prstGeom>
        </p:spPr>
      </p:pic>
      <p:pic>
        <p:nvPicPr>
          <p:cNvPr id="35" name="Picture 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9754" y="4104197"/>
            <a:ext cx="914479" cy="914479"/>
          </a:xfrm>
          <a:prstGeom prst="rect">
            <a:avLst/>
          </a:prstGeom>
        </p:spPr>
      </p:pic>
      <p:pic>
        <p:nvPicPr>
          <p:cNvPr id="36" name="Picture 3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5405" y="4134424"/>
            <a:ext cx="914479" cy="1086291"/>
          </a:xfrm>
          <a:prstGeom prst="rect">
            <a:avLst/>
          </a:prstGeom>
        </p:spPr>
      </p:pic>
      <p:grpSp>
        <p:nvGrpSpPr>
          <p:cNvPr id="21" name="Group 20">
            <a:extLst>
              <a:ext uri="{FF2B5EF4-FFF2-40B4-BE49-F238E27FC236}">
                <a16:creationId xmlns:a16="http://schemas.microsoft.com/office/drawing/2014/main" id="{034886A3-4A81-4B26-B4B8-F8A25E4890FF}"/>
              </a:ext>
            </a:extLst>
          </p:cNvPr>
          <p:cNvGrpSpPr/>
          <p:nvPr/>
        </p:nvGrpSpPr>
        <p:grpSpPr>
          <a:xfrm>
            <a:off x="10111662" y="4228870"/>
            <a:ext cx="708886" cy="695611"/>
            <a:chOff x="12432332" y="3091329"/>
            <a:chExt cx="1329719" cy="1304818"/>
          </a:xfrm>
        </p:grpSpPr>
        <p:grpSp>
          <p:nvGrpSpPr>
            <p:cNvPr id="22" name="Group 9">
              <a:extLst>
                <a:ext uri="{FF2B5EF4-FFF2-40B4-BE49-F238E27FC236}">
                  <a16:creationId xmlns:a16="http://schemas.microsoft.com/office/drawing/2014/main" id="{FF6D19E9-E24F-4075-B7B3-813035E3C14C}"/>
                </a:ext>
              </a:extLst>
            </p:cNvPr>
            <p:cNvGrpSpPr>
              <a:grpSpLocks noChangeAspect="1"/>
            </p:cNvGrpSpPr>
            <p:nvPr/>
          </p:nvGrpSpPr>
          <p:grpSpPr bwMode="auto">
            <a:xfrm>
              <a:off x="12612244" y="3542470"/>
              <a:ext cx="168095" cy="153956"/>
              <a:chOff x="2278" y="-267"/>
              <a:chExt cx="214" cy="196"/>
            </a:xfrm>
            <a:solidFill>
              <a:schemeClr val="bg1"/>
            </a:solidFill>
          </p:grpSpPr>
          <p:sp>
            <p:nvSpPr>
              <p:cNvPr id="45" name="Freeform 10">
                <a:extLst>
                  <a:ext uri="{FF2B5EF4-FFF2-40B4-BE49-F238E27FC236}">
                    <a16:creationId xmlns:a16="http://schemas.microsoft.com/office/drawing/2014/main" id="{F9081BB4-1E40-4A7A-8614-4C06B8A6C73B}"/>
                  </a:ext>
                </a:extLst>
              </p:cNvPr>
              <p:cNvSpPr>
                <a:spLocks/>
              </p:cNvSpPr>
              <p:nvPr/>
            </p:nvSpPr>
            <p:spPr bwMode="auto">
              <a:xfrm>
                <a:off x="2278" y="-267"/>
                <a:ext cx="195" cy="196"/>
              </a:xfrm>
              <a:custGeom>
                <a:avLst/>
                <a:gdLst>
                  <a:gd name="T0" fmla="*/ 48 w 95"/>
                  <a:gd name="T1" fmla="*/ 95 h 95"/>
                  <a:gd name="T2" fmla="*/ 0 w 95"/>
                  <a:gd name="T3" fmla="*/ 47 h 95"/>
                  <a:gd name="T4" fmla="*/ 48 w 95"/>
                  <a:gd name="T5" fmla="*/ 0 h 95"/>
                  <a:gd name="T6" fmla="*/ 80 w 95"/>
                  <a:gd name="T7" fmla="*/ 12 h 95"/>
                  <a:gd name="T8" fmla="*/ 81 w 95"/>
                  <a:gd name="T9" fmla="*/ 17 h 95"/>
                  <a:gd name="T10" fmla="*/ 76 w 95"/>
                  <a:gd name="T11" fmla="*/ 17 h 95"/>
                  <a:gd name="T12" fmla="*/ 48 w 95"/>
                  <a:gd name="T13" fmla="*/ 7 h 95"/>
                  <a:gd name="T14" fmla="*/ 7 w 95"/>
                  <a:gd name="T15" fmla="*/ 47 h 95"/>
                  <a:gd name="T16" fmla="*/ 48 w 95"/>
                  <a:gd name="T17" fmla="*/ 88 h 95"/>
                  <a:gd name="T18" fmla="*/ 88 w 95"/>
                  <a:gd name="T19" fmla="*/ 47 h 95"/>
                  <a:gd name="T20" fmla="*/ 88 w 95"/>
                  <a:gd name="T21" fmla="*/ 39 h 95"/>
                  <a:gd name="T22" fmla="*/ 90 w 95"/>
                  <a:gd name="T23" fmla="*/ 35 h 95"/>
                  <a:gd name="T24" fmla="*/ 95 w 95"/>
                  <a:gd name="T25" fmla="*/ 37 h 95"/>
                  <a:gd name="T26" fmla="*/ 95 w 95"/>
                  <a:gd name="T27" fmla="*/ 47 h 95"/>
                  <a:gd name="T28" fmla="*/ 48 w 95"/>
                  <a:gd name="T2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95">
                    <a:moveTo>
                      <a:pt x="48" y="95"/>
                    </a:moveTo>
                    <a:cubicBezTo>
                      <a:pt x="22" y="95"/>
                      <a:pt x="0" y="73"/>
                      <a:pt x="0" y="47"/>
                    </a:cubicBezTo>
                    <a:cubicBezTo>
                      <a:pt x="0" y="21"/>
                      <a:pt x="22" y="0"/>
                      <a:pt x="48" y="0"/>
                    </a:cubicBezTo>
                    <a:cubicBezTo>
                      <a:pt x="60" y="0"/>
                      <a:pt x="72" y="4"/>
                      <a:pt x="80" y="12"/>
                    </a:cubicBezTo>
                    <a:cubicBezTo>
                      <a:pt x="82" y="14"/>
                      <a:pt x="82" y="16"/>
                      <a:pt x="81" y="17"/>
                    </a:cubicBezTo>
                    <a:cubicBezTo>
                      <a:pt x="79" y="19"/>
                      <a:pt x="77" y="19"/>
                      <a:pt x="76" y="17"/>
                    </a:cubicBezTo>
                    <a:cubicBezTo>
                      <a:pt x="68" y="10"/>
                      <a:pt x="58" y="7"/>
                      <a:pt x="48" y="7"/>
                    </a:cubicBezTo>
                    <a:cubicBezTo>
                      <a:pt x="26" y="7"/>
                      <a:pt x="7" y="25"/>
                      <a:pt x="7" y="47"/>
                    </a:cubicBezTo>
                    <a:cubicBezTo>
                      <a:pt x="7" y="69"/>
                      <a:pt x="26" y="88"/>
                      <a:pt x="48" y="88"/>
                    </a:cubicBezTo>
                    <a:cubicBezTo>
                      <a:pt x="70" y="88"/>
                      <a:pt x="88" y="69"/>
                      <a:pt x="88" y="47"/>
                    </a:cubicBezTo>
                    <a:cubicBezTo>
                      <a:pt x="88" y="44"/>
                      <a:pt x="88" y="41"/>
                      <a:pt x="88" y="39"/>
                    </a:cubicBezTo>
                    <a:cubicBezTo>
                      <a:pt x="87" y="37"/>
                      <a:pt x="89" y="35"/>
                      <a:pt x="90" y="35"/>
                    </a:cubicBezTo>
                    <a:cubicBezTo>
                      <a:pt x="92" y="34"/>
                      <a:pt x="94" y="36"/>
                      <a:pt x="95" y="37"/>
                    </a:cubicBezTo>
                    <a:cubicBezTo>
                      <a:pt x="95" y="41"/>
                      <a:pt x="95" y="44"/>
                      <a:pt x="95" y="47"/>
                    </a:cubicBezTo>
                    <a:cubicBezTo>
                      <a:pt x="95" y="73"/>
                      <a:pt x="74" y="95"/>
                      <a:pt x="48" y="9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baseline="-25000"/>
              </a:p>
            </p:txBody>
          </p:sp>
          <p:sp>
            <p:nvSpPr>
              <p:cNvPr id="46" name="Freeform 11">
                <a:extLst>
                  <a:ext uri="{FF2B5EF4-FFF2-40B4-BE49-F238E27FC236}">
                    <a16:creationId xmlns:a16="http://schemas.microsoft.com/office/drawing/2014/main" id="{8A4A58DD-26B4-4D18-80C9-DEB02AE44E2A}"/>
                  </a:ext>
                </a:extLst>
              </p:cNvPr>
              <p:cNvSpPr>
                <a:spLocks/>
              </p:cNvSpPr>
              <p:nvPr/>
            </p:nvSpPr>
            <p:spPr bwMode="auto">
              <a:xfrm>
                <a:off x="2327" y="-253"/>
                <a:ext cx="165" cy="114"/>
              </a:xfrm>
              <a:custGeom>
                <a:avLst/>
                <a:gdLst>
                  <a:gd name="T0" fmla="*/ 28 w 80"/>
                  <a:gd name="T1" fmla="*/ 55 h 55"/>
                  <a:gd name="T2" fmla="*/ 26 w 80"/>
                  <a:gd name="T3" fmla="*/ 55 h 55"/>
                  <a:gd name="T4" fmla="*/ 2 w 80"/>
                  <a:gd name="T5" fmla="*/ 35 h 55"/>
                  <a:gd name="T6" fmla="*/ 1 w 80"/>
                  <a:gd name="T7" fmla="*/ 30 h 55"/>
                  <a:gd name="T8" fmla="*/ 6 w 80"/>
                  <a:gd name="T9" fmla="*/ 29 h 55"/>
                  <a:gd name="T10" fmla="*/ 28 w 80"/>
                  <a:gd name="T11" fmla="*/ 47 h 55"/>
                  <a:gd name="T12" fmla="*/ 74 w 80"/>
                  <a:gd name="T13" fmla="*/ 2 h 55"/>
                  <a:gd name="T14" fmla="*/ 78 w 80"/>
                  <a:gd name="T15" fmla="*/ 2 h 55"/>
                  <a:gd name="T16" fmla="*/ 78 w 80"/>
                  <a:gd name="T17" fmla="*/ 6 h 55"/>
                  <a:gd name="T18" fmla="*/ 30 w 80"/>
                  <a:gd name="T19" fmla="*/ 54 h 55"/>
                  <a:gd name="T20" fmla="*/ 28 w 80"/>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55">
                    <a:moveTo>
                      <a:pt x="28" y="55"/>
                    </a:moveTo>
                    <a:cubicBezTo>
                      <a:pt x="27" y="55"/>
                      <a:pt x="26" y="55"/>
                      <a:pt x="26" y="55"/>
                    </a:cubicBezTo>
                    <a:cubicBezTo>
                      <a:pt x="2" y="35"/>
                      <a:pt x="2" y="35"/>
                      <a:pt x="2" y="35"/>
                    </a:cubicBezTo>
                    <a:cubicBezTo>
                      <a:pt x="0" y="33"/>
                      <a:pt x="0" y="31"/>
                      <a:pt x="1" y="30"/>
                    </a:cubicBezTo>
                    <a:cubicBezTo>
                      <a:pt x="3" y="28"/>
                      <a:pt x="5" y="28"/>
                      <a:pt x="6" y="29"/>
                    </a:cubicBezTo>
                    <a:cubicBezTo>
                      <a:pt x="28" y="47"/>
                      <a:pt x="28" y="47"/>
                      <a:pt x="28" y="47"/>
                    </a:cubicBezTo>
                    <a:cubicBezTo>
                      <a:pt x="74" y="2"/>
                      <a:pt x="74" y="2"/>
                      <a:pt x="74" y="2"/>
                    </a:cubicBezTo>
                    <a:cubicBezTo>
                      <a:pt x="75" y="0"/>
                      <a:pt x="77" y="0"/>
                      <a:pt x="78" y="2"/>
                    </a:cubicBezTo>
                    <a:cubicBezTo>
                      <a:pt x="80" y="3"/>
                      <a:pt x="80" y="5"/>
                      <a:pt x="78" y="6"/>
                    </a:cubicBezTo>
                    <a:cubicBezTo>
                      <a:pt x="30" y="54"/>
                      <a:pt x="30" y="54"/>
                      <a:pt x="30" y="54"/>
                    </a:cubicBezTo>
                    <a:cubicBezTo>
                      <a:pt x="30" y="55"/>
                      <a:pt x="29" y="55"/>
                      <a:pt x="28" y="5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baseline="-25000"/>
              </a:p>
            </p:txBody>
          </p:sp>
        </p:grpSp>
        <p:grpSp>
          <p:nvGrpSpPr>
            <p:cNvPr id="23" name="Group 9">
              <a:extLst>
                <a:ext uri="{FF2B5EF4-FFF2-40B4-BE49-F238E27FC236}">
                  <a16:creationId xmlns:a16="http://schemas.microsoft.com/office/drawing/2014/main" id="{E85F439C-2D43-40A3-B662-F9FD2FA09203}"/>
                </a:ext>
              </a:extLst>
            </p:cNvPr>
            <p:cNvGrpSpPr>
              <a:grpSpLocks noChangeAspect="1"/>
            </p:cNvGrpSpPr>
            <p:nvPr/>
          </p:nvGrpSpPr>
          <p:grpSpPr bwMode="auto">
            <a:xfrm>
              <a:off x="12612244" y="3744169"/>
              <a:ext cx="168095" cy="153956"/>
              <a:chOff x="2278" y="-267"/>
              <a:chExt cx="214" cy="196"/>
            </a:xfrm>
            <a:solidFill>
              <a:schemeClr val="bg1"/>
            </a:solidFill>
          </p:grpSpPr>
          <p:sp>
            <p:nvSpPr>
              <p:cNvPr id="43" name="Freeform 10">
                <a:extLst>
                  <a:ext uri="{FF2B5EF4-FFF2-40B4-BE49-F238E27FC236}">
                    <a16:creationId xmlns:a16="http://schemas.microsoft.com/office/drawing/2014/main" id="{017F3BA2-6A2C-43F4-86D3-04E3FF24E5DE}"/>
                  </a:ext>
                </a:extLst>
              </p:cNvPr>
              <p:cNvSpPr>
                <a:spLocks/>
              </p:cNvSpPr>
              <p:nvPr/>
            </p:nvSpPr>
            <p:spPr bwMode="auto">
              <a:xfrm>
                <a:off x="2278" y="-267"/>
                <a:ext cx="195" cy="196"/>
              </a:xfrm>
              <a:custGeom>
                <a:avLst/>
                <a:gdLst>
                  <a:gd name="T0" fmla="*/ 48 w 95"/>
                  <a:gd name="T1" fmla="*/ 95 h 95"/>
                  <a:gd name="T2" fmla="*/ 0 w 95"/>
                  <a:gd name="T3" fmla="*/ 47 h 95"/>
                  <a:gd name="T4" fmla="*/ 48 w 95"/>
                  <a:gd name="T5" fmla="*/ 0 h 95"/>
                  <a:gd name="T6" fmla="*/ 80 w 95"/>
                  <a:gd name="T7" fmla="*/ 12 h 95"/>
                  <a:gd name="T8" fmla="*/ 81 w 95"/>
                  <a:gd name="T9" fmla="*/ 17 h 95"/>
                  <a:gd name="T10" fmla="*/ 76 w 95"/>
                  <a:gd name="T11" fmla="*/ 17 h 95"/>
                  <a:gd name="T12" fmla="*/ 48 w 95"/>
                  <a:gd name="T13" fmla="*/ 7 h 95"/>
                  <a:gd name="T14" fmla="*/ 7 w 95"/>
                  <a:gd name="T15" fmla="*/ 47 h 95"/>
                  <a:gd name="T16" fmla="*/ 48 w 95"/>
                  <a:gd name="T17" fmla="*/ 88 h 95"/>
                  <a:gd name="T18" fmla="*/ 88 w 95"/>
                  <a:gd name="T19" fmla="*/ 47 h 95"/>
                  <a:gd name="T20" fmla="*/ 88 w 95"/>
                  <a:gd name="T21" fmla="*/ 39 h 95"/>
                  <a:gd name="T22" fmla="*/ 90 w 95"/>
                  <a:gd name="T23" fmla="*/ 35 h 95"/>
                  <a:gd name="T24" fmla="*/ 95 w 95"/>
                  <a:gd name="T25" fmla="*/ 37 h 95"/>
                  <a:gd name="T26" fmla="*/ 95 w 95"/>
                  <a:gd name="T27" fmla="*/ 47 h 95"/>
                  <a:gd name="T28" fmla="*/ 48 w 95"/>
                  <a:gd name="T2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95">
                    <a:moveTo>
                      <a:pt x="48" y="95"/>
                    </a:moveTo>
                    <a:cubicBezTo>
                      <a:pt x="22" y="95"/>
                      <a:pt x="0" y="73"/>
                      <a:pt x="0" y="47"/>
                    </a:cubicBezTo>
                    <a:cubicBezTo>
                      <a:pt x="0" y="21"/>
                      <a:pt x="22" y="0"/>
                      <a:pt x="48" y="0"/>
                    </a:cubicBezTo>
                    <a:cubicBezTo>
                      <a:pt x="60" y="0"/>
                      <a:pt x="72" y="4"/>
                      <a:pt x="80" y="12"/>
                    </a:cubicBezTo>
                    <a:cubicBezTo>
                      <a:pt x="82" y="14"/>
                      <a:pt x="82" y="16"/>
                      <a:pt x="81" y="17"/>
                    </a:cubicBezTo>
                    <a:cubicBezTo>
                      <a:pt x="79" y="19"/>
                      <a:pt x="77" y="19"/>
                      <a:pt x="76" y="17"/>
                    </a:cubicBezTo>
                    <a:cubicBezTo>
                      <a:pt x="68" y="10"/>
                      <a:pt x="58" y="7"/>
                      <a:pt x="48" y="7"/>
                    </a:cubicBezTo>
                    <a:cubicBezTo>
                      <a:pt x="26" y="7"/>
                      <a:pt x="7" y="25"/>
                      <a:pt x="7" y="47"/>
                    </a:cubicBezTo>
                    <a:cubicBezTo>
                      <a:pt x="7" y="69"/>
                      <a:pt x="26" y="88"/>
                      <a:pt x="48" y="88"/>
                    </a:cubicBezTo>
                    <a:cubicBezTo>
                      <a:pt x="70" y="88"/>
                      <a:pt x="88" y="69"/>
                      <a:pt x="88" y="47"/>
                    </a:cubicBezTo>
                    <a:cubicBezTo>
                      <a:pt x="88" y="44"/>
                      <a:pt x="88" y="41"/>
                      <a:pt x="88" y="39"/>
                    </a:cubicBezTo>
                    <a:cubicBezTo>
                      <a:pt x="87" y="37"/>
                      <a:pt x="89" y="35"/>
                      <a:pt x="90" y="35"/>
                    </a:cubicBezTo>
                    <a:cubicBezTo>
                      <a:pt x="92" y="34"/>
                      <a:pt x="94" y="36"/>
                      <a:pt x="95" y="37"/>
                    </a:cubicBezTo>
                    <a:cubicBezTo>
                      <a:pt x="95" y="41"/>
                      <a:pt x="95" y="44"/>
                      <a:pt x="95" y="47"/>
                    </a:cubicBezTo>
                    <a:cubicBezTo>
                      <a:pt x="95" y="73"/>
                      <a:pt x="74" y="95"/>
                      <a:pt x="48" y="9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baseline="-25000"/>
              </a:p>
            </p:txBody>
          </p:sp>
          <p:sp>
            <p:nvSpPr>
              <p:cNvPr id="44" name="Freeform 11">
                <a:extLst>
                  <a:ext uri="{FF2B5EF4-FFF2-40B4-BE49-F238E27FC236}">
                    <a16:creationId xmlns:a16="http://schemas.microsoft.com/office/drawing/2014/main" id="{4860889C-C56E-42CA-8680-E94F6718E6EB}"/>
                  </a:ext>
                </a:extLst>
              </p:cNvPr>
              <p:cNvSpPr>
                <a:spLocks/>
              </p:cNvSpPr>
              <p:nvPr/>
            </p:nvSpPr>
            <p:spPr bwMode="auto">
              <a:xfrm>
                <a:off x="2327" y="-253"/>
                <a:ext cx="165" cy="114"/>
              </a:xfrm>
              <a:custGeom>
                <a:avLst/>
                <a:gdLst>
                  <a:gd name="T0" fmla="*/ 28 w 80"/>
                  <a:gd name="T1" fmla="*/ 55 h 55"/>
                  <a:gd name="T2" fmla="*/ 26 w 80"/>
                  <a:gd name="T3" fmla="*/ 55 h 55"/>
                  <a:gd name="T4" fmla="*/ 2 w 80"/>
                  <a:gd name="T5" fmla="*/ 35 h 55"/>
                  <a:gd name="T6" fmla="*/ 1 w 80"/>
                  <a:gd name="T7" fmla="*/ 30 h 55"/>
                  <a:gd name="T8" fmla="*/ 6 w 80"/>
                  <a:gd name="T9" fmla="*/ 29 h 55"/>
                  <a:gd name="T10" fmla="*/ 28 w 80"/>
                  <a:gd name="T11" fmla="*/ 47 h 55"/>
                  <a:gd name="T12" fmla="*/ 74 w 80"/>
                  <a:gd name="T13" fmla="*/ 2 h 55"/>
                  <a:gd name="T14" fmla="*/ 78 w 80"/>
                  <a:gd name="T15" fmla="*/ 2 h 55"/>
                  <a:gd name="T16" fmla="*/ 78 w 80"/>
                  <a:gd name="T17" fmla="*/ 6 h 55"/>
                  <a:gd name="T18" fmla="*/ 30 w 80"/>
                  <a:gd name="T19" fmla="*/ 54 h 55"/>
                  <a:gd name="T20" fmla="*/ 28 w 80"/>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55">
                    <a:moveTo>
                      <a:pt x="28" y="55"/>
                    </a:moveTo>
                    <a:cubicBezTo>
                      <a:pt x="27" y="55"/>
                      <a:pt x="26" y="55"/>
                      <a:pt x="26" y="55"/>
                    </a:cubicBezTo>
                    <a:cubicBezTo>
                      <a:pt x="2" y="35"/>
                      <a:pt x="2" y="35"/>
                      <a:pt x="2" y="35"/>
                    </a:cubicBezTo>
                    <a:cubicBezTo>
                      <a:pt x="0" y="33"/>
                      <a:pt x="0" y="31"/>
                      <a:pt x="1" y="30"/>
                    </a:cubicBezTo>
                    <a:cubicBezTo>
                      <a:pt x="3" y="28"/>
                      <a:pt x="5" y="28"/>
                      <a:pt x="6" y="29"/>
                    </a:cubicBezTo>
                    <a:cubicBezTo>
                      <a:pt x="28" y="47"/>
                      <a:pt x="28" y="47"/>
                      <a:pt x="28" y="47"/>
                    </a:cubicBezTo>
                    <a:cubicBezTo>
                      <a:pt x="74" y="2"/>
                      <a:pt x="74" y="2"/>
                      <a:pt x="74" y="2"/>
                    </a:cubicBezTo>
                    <a:cubicBezTo>
                      <a:pt x="75" y="0"/>
                      <a:pt x="77" y="0"/>
                      <a:pt x="78" y="2"/>
                    </a:cubicBezTo>
                    <a:cubicBezTo>
                      <a:pt x="80" y="3"/>
                      <a:pt x="80" y="5"/>
                      <a:pt x="78" y="6"/>
                    </a:cubicBezTo>
                    <a:cubicBezTo>
                      <a:pt x="30" y="54"/>
                      <a:pt x="30" y="54"/>
                      <a:pt x="30" y="54"/>
                    </a:cubicBezTo>
                    <a:cubicBezTo>
                      <a:pt x="30" y="55"/>
                      <a:pt x="29" y="55"/>
                      <a:pt x="28" y="5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baseline="-25000"/>
              </a:p>
            </p:txBody>
          </p:sp>
        </p:grpSp>
        <p:grpSp>
          <p:nvGrpSpPr>
            <p:cNvPr id="24" name="Group 9">
              <a:extLst>
                <a:ext uri="{FF2B5EF4-FFF2-40B4-BE49-F238E27FC236}">
                  <a16:creationId xmlns:a16="http://schemas.microsoft.com/office/drawing/2014/main" id="{1278866D-C2B0-4D04-84F0-0AC4E717A9B1}"/>
                </a:ext>
              </a:extLst>
            </p:cNvPr>
            <p:cNvGrpSpPr>
              <a:grpSpLocks noChangeAspect="1"/>
            </p:cNvGrpSpPr>
            <p:nvPr/>
          </p:nvGrpSpPr>
          <p:grpSpPr bwMode="auto">
            <a:xfrm>
              <a:off x="12612244" y="3945868"/>
              <a:ext cx="168095" cy="153956"/>
              <a:chOff x="2278" y="-267"/>
              <a:chExt cx="214" cy="196"/>
            </a:xfrm>
            <a:solidFill>
              <a:schemeClr val="bg1"/>
            </a:solidFill>
          </p:grpSpPr>
          <p:sp>
            <p:nvSpPr>
              <p:cNvPr id="41" name="Freeform 10">
                <a:extLst>
                  <a:ext uri="{FF2B5EF4-FFF2-40B4-BE49-F238E27FC236}">
                    <a16:creationId xmlns:a16="http://schemas.microsoft.com/office/drawing/2014/main" id="{C5B8431A-6C59-45BD-B925-1AFF0B2B79C0}"/>
                  </a:ext>
                </a:extLst>
              </p:cNvPr>
              <p:cNvSpPr>
                <a:spLocks/>
              </p:cNvSpPr>
              <p:nvPr/>
            </p:nvSpPr>
            <p:spPr bwMode="auto">
              <a:xfrm>
                <a:off x="2278" y="-267"/>
                <a:ext cx="195" cy="196"/>
              </a:xfrm>
              <a:custGeom>
                <a:avLst/>
                <a:gdLst>
                  <a:gd name="T0" fmla="*/ 48 w 95"/>
                  <a:gd name="T1" fmla="*/ 95 h 95"/>
                  <a:gd name="T2" fmla="*/ 0 w 95"/>
                  <a:gd name="T3" fmla="*/ 47 h 95"/>
                  <a:gd name="T4" fmla="*/ 48 w 95"/>
                  <a:gd name="T5" fmla="*/ 0 h 95"/>
                  <a:gd name="T6" fmla="*/ 80 w 95"/>
                  <a:gd name="T7" fmla="*/ 12 h 95"/>
                  <a:gd name="T8" fmla="*/ 81 w 95"/>
                  <a:gd name="T9" fmla="*/ 17 h 95"/>
                  <a:gd name="T10" fmla="*/ 76 w 95"/>
                  <a:gd name="T11" fmla="*/ 17 h 95"/>
                  <a:gd name="T12" fmla="*/ 48 w 95"/>
                  <a:gd name="T13" fmla="*/ 7 h 95"/>
                  <a:gd name="T14" fmla="*/ 7 w 95"/>
                  <a:gd name="T15" fmla="*/ 47 h 95"/>
                  <a:gd name="T16" fmla="*/ 48 w 95"/>
                  <a:gd name="T17" fmla="*/ 88 h 95"/>
                  <a:gd name="T18" fmla="*/ 88 w 95"/>
                  <a:gd name="T19" fmla="*/ 47 h 95"/>
                  <a:gd name="T20" fmla="*/ 88 w 95"/>
                  <a:gd name="T21" fmla="*/ 39 h 95"/>
                  <a:gd name="T22" fmla="*/ 90 w 95"/>
                  <a:gd name="T23" fmla="*/ 35 h 95"/>
                  <a:gd name="T24" fmla="*/ 95 w 95"/>
                  <a:gd name="T25" fmla="*/ 37 h 95"/>
                  <a:gd name="T26" fmla="*/ 95 w 95"/>
                  <a:gd name="T27" fmla="*/ 47 h 95"/>
                  <a:gd name="T28" fmla="*/ 48 w 95"/>
                  <a:gd name="T2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95">
                    <a:moveTo>
                      <a:pt x="48" y="95"/>
                    </a:moveTo>
                    <a:cubicBezTo>
                      <a:pt x="22" y="95"/>
                      <a:pt x="0" y="73"/>
                      <a:pt x="0" y="47"/>
                    </a:cubicBezTo>
                    <a:cubicBezTo>
                      <a:pt x="0" y="21"/>
                      <a:pt x="22" y="0"/>
                      <a:pt x="48" y="0"/>
                    </a:cubicBezTo>
                    <a:cubicBezTo>
                      <a:pt x="60" y="0"/>
                      <a:pt x="72" y="4"/>
                      <a:pt x="80" y="12"/>
                    </a:cubicBezTo>
                    <a:cubicBezTo>
                      <a:pt x="82" y="14"/>
                      <a:pt x="82" y="16"/>
                      <a:pt x="81" y="17"/>
                    </a:cubicBezTo>
                    <a:cubicBezTo>
                      <a:pt x="79" y="19"/>
                      <a:pt x="77" y="19"/>
                      <a:pt x="76" y="17"/>
                    </a:cubicBezTo>
                    <a:cubicBezTo>
                      <a:pt x="68" y="10"/>
                      <a:pt x="58" y="7"/>
                      <a:pt x="48" y="7"/>
                    </a:cubicBezTo>
                    <a:cubicBezTo>
                      <a:pt x="26" y="7"/>
                      <a:pt x="7" y="25"/>
                      <a:pt x="7" y="47"/>
                    </a:cubicBezTo>
                    <a:cubicBezTo>
                      <a:pt x="7" y="69"/>
                      <a:pt x="26" y="88"/>
                      <a:pt x="48" y="88"/>
                    </a:cubicBezTo>
                    <a:cubicBezTo>
                      <a:pt x="70" y="88"/>
                      <a:pt x="88" y="69"/>
                      <a:pt x="88" y="47"/>
                    </a:cubicBezTo>
                    <a:cubicBezTo>
                      <a:pt x="88" y="44"/>
                      <a:pt x="88" y="41"/>
                      <a:pt x="88" y="39"/>
                    </a:cubicBezTo>
                    <a:cubicBezTo>
                      <a:pt x="87" y="37"/>
                      <a:pt x="89" y="35"/>
                      <a:pt x="90" y="35"/>
                    </a:cubicBezTo>
                    <a:cubicBezTo>
                      <a:pt x="92" y="34"/>
                      <a:pt x="94" y="36"/>
                      <a:pt x="95" y="37"/>
                    </a:cubicBezTo>
                    <a:cubicBezTo>
                      <a:pt x="95" y="41"/>
                      <a:pt x="95" y="44"/>
                      <a:pt x="95" y="47"/>
                    </a:cubicBezTo>
                    <a:cubicBezTo>
                      <a:pt x="95" y="73"/>
                      <a:pt x="74" y="95"/>
                      <a:pt x="48" y="9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baseline="-25000"/>
              </a:p>
            </p:txBody>
          </p:sp>
          <p:sp>
            <p:nvSpPr>
              <p:cNvPr id="42" name="Freeform 11">
                <a:extLst>
                  <a:ext uri="{FF2B5EF4-FFF2-40B4-BE49-F238E27FC236}">
                    <a16:creationId xmlns:a16="http://schemas.microsoft.com/office/drawing/2014/main" id="{1A67676F-850D-48EE-B7E4-5904C12F9FBB}"/>
                  </a:ext>
                </a:extLst>
              </p:cNvPr>
              <p:cNvSpPr>
                <a:spLocks/>
              </p:cNvSpPr>
              <p:nvPr/>
            </p:nvSpPr>
            <p:spPr bwMode="auto">
              <a:xfrm>
                <a:off x="2327" y="-253"/>
                <a:ext cx="165" cy="114"/>
              </a:xfrm>
              <a:custGeom>
                <a:avLst/>
                <a:gdLst>
                  <a:gd name="T0" fmla="*/ 28 w 80"/>
                  <a:gd name="T1" fmla="*/ 55 h 55"/>
                  <a:gd name="T2" fmla="*/ 26 w 80"/>
                  <a:gd name="T3" fmla="*/ 55 h 55"/>
                  <a:gd name="T4" fmla="*/ 2 w 80"/>
                  <a:gd name="T5" fmla="*/ 35 h 55"/>
                  <a:gd name="T6" fmla="*/ 1 w 80"/>
                  <a:gd name="T7" fmla="*/ 30 h 55"/>
                  <a:gd name="T8" fmla="*/ 6 w 80"/>
                  <a:gd name="T9" fmla="*/ 29 h 55"/>
                  <a:gd name="T10" fmla="*/ 28 w 80"/>
                  <a:gd name="T11" fmla="*/ 47 h 55"/>
                  <a:gd name="T12" fmla="*/ 74 w 80"/>
                  <a:gd name="T13" fmla="*/ 2 h 55"/>
                  <a:gd name="T14" fmla="*/ 78 w 80"/>
                  <a:gd name="T15" fmla="*/ 2 h 55"/>
                  <a:gd name="T16" fmla="*/ 78 w 80"/>
                  <a:gd name="T17" fmla="*/ 6 h 55"/>
                  <a:gd name="T18" fmla="*/ 30 w 80"/>
                  <a:gd name="T19" fmla="*/ 54 h 55"/>
                  <a:gd name="T20" fmla="*/ 28 w 80"/>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55">
                    <a:moveTo>
                      <a:pt x="28" y="55"/>
                    </a:moveTo>
                    <a:cubicBezTo>
                      <a:pt x="27" y="55"/>
                      <a:pt x="26" y="55"/>
                      <a:pt x="26" y="55"/>
                    </a:cubicBezTo>
                    <a:cubicBezTo>
                      <a:pt x="2" y="35"/>
                      <a:pt x="2" y="35"/>
                      <a:pt x="2" y="35"/>
                    </a:cubicBezTo>
                    <a:cubicBezTo>
                      <a:pt x="0" y="33"/>
                      <a:pt x="0" y="31"/>
                      <a:pt x="1" y="30"/>
                    </a:cubicBezTo>
                    <a:cubicBezTo>
                      <a:pt x="3" y="28"/>
                      <a:pt x="5" y="28"/>
                      <a:pt x="6" y="29"/>
                    </a:cubicBezTo>
                    <a:cubicBezTo>
                      <a:pt x="28" y="47"/>
                      <a:pt x="28" y="47"/>
                      <a:pt x="28" y="47"/>
                    </a:cubicBezTo>
                    <a:cubicBezTo>
                      <a:pt x="74" y="2"/>
                      <a:pt x="74" y="2"/>
                      <a:pt x="74" y="2"/>
                    </a:cubicBezTo>
                    <a:cubicBezTo>
                      <a:pt x="75" y="0"/>
                      <a:pt x="77" y="0"/>
                      <a:pt x="78" y="2"/>
                    </a:cubicBezTo>
                    <a:cubicBezTo>
                      <a:pt x="80" y="3"/>
                      <a:pt x="80" y="5"/>
                      <a:pt x="78" y="6"/>
                    </a:cubicBezTo>
                    <a:cubicBezTo>
                      <a:pt x="30" y="54"/>
                      <a:pt x="30" y="54"/>
                      <a:pt x="30" y="54"/>
                    </a:cubicBezTo>
                    <a:cubicBezTo>
                      <a:pt x="30" y="55"/>
                      <a:pt x="29" y="55"/>
                      <a:pt x="28" y="5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baseline="-25000"/>
              </a:p>
            </p:txBody>
          </p:sp>
        </p:grpSp>
        <p:grpSp>
          <p:nvGrpSpPr>
            <p:cNvPr id="25" name="Group 9">
              <a:extLst>
                <a:ext uri="{FF2B5EF4-FFF2-40B4-BE49-F238E27FC236}">
                  <a16:creationId xmlns:a16="http://schemas.microsoft.com/office/drawing/2014/main" id="{DE7C7A2B-A0C0-46E0-83CD-150E023AC6ED}"/>
                </a:ext>
              </a:extLst>
            </p:cNvPr>
            <p:cNvGrpSpPr>
              <a:grpSpLocks noChangeAspect="1"/>
            </p:cNvGrpSpPr>
            <p:nvPr/>
          </p:nvGrpSpPr>
          <p:grpSpPr bwMode="auto">
            <a:xfrm>
              <a:off x="12612244" y="4135001"/>
              <a:ext cx="168095" cy="153955"/>
              <a:chOff x="2278" y="-267"/>
              <a:chExt cx="214" cy="196"/>
            </a:xfrm>
            <a:solidFill>
              <a:schemeClr val="bg1"/>
            </a:solidFill>
          </p:grpSpPr>
          <p:sp>
            <p:nvSpPr>
              <p:cNvPr id="39" name="Freeform 10">
                <a:extLst>
                  <a:ext uri="{FF2B5EF4-FFF2-40B4-BE49-F238E27FC236}">
                    <a16:creationId xmlns:a16="http://schemas.microsoft.com/office/drawing/2014/main" id="{92C248BF-75B2-4F8A-B822-6B901838B00D}"/>
                  </a:ext>
                </a:extLst>
              </p:cNvPr>
              <p:cNvSpPr>
                <a:spLocks/>
              </p:cNvSpPr>
              <p:nvPr/>
            </p:nvSpPr>
            <p:spPr bwMode="auto">
              <a:xfrm>
                <a:off x="2278" y="-267"/>
                <a:ext cx="195" cy="196"/>
              </a:xfrm>
              <a:custGeom>
                <a:avLst/>
                <a:gdLst>
                  <a:gd name="T0" fmla="*/ 48 w 95"/>
                  <a:gd name="T1" fmla="*/ 95 h 95"/>
                  <a:gd name="T2" fmla="*/ 0 w 95"/>
                  <a:gd name="T3" fmla="*/ 47 h 95"/>
                  <a:gd name="T4" fmla="*/ 48 w 95"/>
                  <a:gd name="T5" fmla="*/ 0 h 95"/>
                  <a:gd name="T6" fmla="*/ 80 w 95"/>
                  <a:gd name="T7" fmla="*/ 12 h 95"/>
                  <a:gd name="T8" fmla="*/ 81 w 95"/>
                  <a:gd name="T9" fmla="*/ 17 h 95"/>
                  <a:gd name="T10" fmla="*/ 76 w 95"/>
                  <a:gd name="T11" fmla="*/ 17 h 95"/>
                  <a:gd name="T12" fmla="*/ 48 w 95"/>
                  <a:gd name="T13" fmla="*/ 7 h 95"/>
                  <a:gd name="T14" fmla="*/ 7 w 95"/>
                  <a:gd name="T15" fmla="*/ 47 h 95"/>
                  <a:gd name="T16" fmla="*/ 48 w 95"/>
                  <a:gd name="T17" fmla="*/ 88 h 95"/>
                  <a:gd name="T18" fmla="*/ 88 w 95"/>
                  <a:gd name="T19" fmla="*/ 47 h 95"/>
                  <a:gd name="T20" fmla="*/ 88 w 95"/>
                  <a:gd name="T21" fmla="*/ 39 h 95"/>
                  <a:gd name="T22" fmla="*/ 90 w 95"/>
                  <a:gd name="T23" fmla="*/ 35 h 95"/>
                  <a:gd name="T24" fmla="*/ 95 w 95"/>
                  <a:gd name="T25" fmla="*/ 37 h 95"/>
                  <a:gd name="T26" fmla="*/ 95 w 95"/>
                  <a:gd name="T27" fmla="*/ 47 h 95"/>
                  <a:gd name="T28" fmla="*/ 48 w 95"/>
                  <a:gd name="T2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95">
                    <a:moveTo>
                      <a:pt x="48" y="95"/>
                    </a:moveTo>
                    <a:cubicBezTo>
                      <a:pt x="22" y="95"/>
                      <a:pt x="0" y="73"/>
                      <a:pt x="0" y="47"/>
                    </a:cubicBezTo>
                    <a:cubicBezTo>
                      <a:pt x="0" y="21"/>
                      <a:pt x="22" y="0"/>
                      <a:pt x="48" y="0"/>
                    </a:cubicBezTo>
                    <a:cubicBezTo>
                      <a:pt x="60" y="0"/>
                      <a:pt x="72" y="4"/>
                      <a:pt x="80" y="12"/>
                    </a:cubicBezTo>
                    <a:cubicBezTo>
                      <a:pt x="82" y="14"/>
                      <a:pt x="82" y="16"/>
                      <a:pt x="81" y="17"/>
                    </a:cubicBezTo>
                    <a:cubicBezTo>
                      <a:pt x="79" y="19"/>
                      <a:pt x="77" y="19"/>
                      <a:pt x="76" y="17"/>
                    </a:cubicBezTo>
                    <a:cubicBezTo>
                      <a:pt x="68" y="10"/>
                      <a:pt x="58" y="7"/>
                      <a:pt x="48" y="7"/>
                    </a:cubicBezTo>
                    <a:cubicBezTo>
                      <a:pt x="26" y="7"/>
                      <a:pt x="7" y="25"/>
                      <a:pt x="7" y="47"/>
                    </a:cubicBezTo>
                    <a:cubicBezTo>
                      <a:pt x="7" y="69"/>
                      <a:pt x="26" y="88"/>
                      <a:pt x="48" y="88"/>
                    </a:cubicBezTo>
                    <a:cubicBezTo>
                      <a:pt x="70" y="88"/>
                      <a:pt x="88" y="69"/>
                      <a:pt x="88" y="47"/>
                    </a:cubicBezTo>
                    <a:cubicBezTo>
                      <a:pt x="88" y="44"/>
                      <a:pt x="88" y="41"/>
                      <a:pt x="88" y="39"/>
                    </a:cubicBezTo>
                    <a:cubicBezTo>
                      <a:pt x="87" y="37"/>
                      <a:pt x="89" y="35"/>
                      <a:pt x="90" y="35"/>
                    </a:cubicBezTo>
                    <a:cubicBezTo>
                      <a:pt x="92" y="34"/>
                      <a:pt x="94" y="36"/>
                      <a:pt x="95" y="37"/>
                    </a:cubicBezTo>
                    <a:cubicBezTo>
                      <a:pt x="95" y="41"/>
                      <a:pt x="95" y="44"/>
                      <a:pt x="95" y="47"/>
                    </a:cubicBezTo>
                    <a:cubicBezTo>
                      <a:pt x="95" y="73"/>
                      <a:pt x="74" y="95"/>
                      <a:pt x="48" y="9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baseline="-25000"/>
              </a:p>
            </p:txBody>
          </p:sp>
          <p:sp>
            <p:nvSpPr>
              <p:cNvPr id="40" name="Freeform 11">
                <a:extLst>
                  <a:ext uri="{FF2B5EF4-FFF2-40B4-BE49-F238E27FC236}">
                    <a16:creationId xmlns:a16="http://schemas.microsoft.com/office/drawing/2014/main" id="{FC7F8BE7-E591-4F13-AC12-D957874C1E68}"/>
                  </a:ext>
                </a:extLst>
              </p:cNvPr>
              <p:cNvSpPr>
                <a:spLocks/>
              </p:cNvSpPr>
              <p:nvPr/>
            </p:nvSpPr>
            <p:spPr bwMode="auto">
              <a:xfrm>
                <a:off x="2327" y="-253"/>
                <a:ext cx="165" cy="114"/>
              </a:xfrm>
              <a:custGeom>
                <a:avLst/>
                <a:gdLst>
                  <a:gd name="T0" fmla="*/ 28 w 80"/>
                  <a:gd name="T1" fmla="*/ 55 h 55"/>
                  <a:gd name="T2" fmla="*/ 26 w 80"/>
                  <a:gd name="T3" fmla="*/ 55 h 55"/>
                  <a:gd name="T4" fmla="*/ 2 w 80"/>
                  <a:gd name="T5" fmla="*/ 35 h 55"/>
                  <a:gd name="T6" fmla="*/ 1 w 80"/>
                  <a:gd name="T7" fmla="*/ 30 h 55"/>
                  <a:gd name="T8" fmla="*/ 6 w 80"/>
                  <a:gd name="T9" fmla="*/ 29 h 55"/>
                  <a:gd name="T10" fmla="*/ 28 w 80"/>
                  <a:gd name="T11" fmla="*/ 47 h 55"/>
                  <a:gd name="T12" fmla="*/ 74 w 80"/>
                  <a:gd name="T13" fmla="*/ 2 h 55"/>
                  <a:gd name="T14" fmla="*/ 78 w 80"/>
                  <a:gd name="T15" fmla="*/ 2 h 55"/>
                  <a:gd name="T16" fmla="*/ 78 w 80"/>
                  <a:gd name="T17" fmla="*/ 6 h 55"/>
                  <a:gd name="T18" fmla="*/ 30 w 80"/>
                  <a:gd name="T19" fmla="*/ 54 h 55"/>
                  <a:gd name="T20" fmla="*/ 28 w 80"/>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55">
                    <a:moveTo>
                      <a:pt x="28" y="55"/>
                    </a:moveTo>
                    <a:cubicBezTo>
                      <a:pt x="27" y="55"/>
                      <a:pt x="26" y="55"/>
                      <a:pt x="26" y="55"/>
                    </a:cubicBezTo>
                    <a:cubicBezTo>
                      <a:pt x="2" y="35"/>
                      <a:pt x="2" y="35"/>
                      <a:pt x="2" y="35"/>
                    </a:cubicBezTo>
                    <a:cubicBezTo>
                      <a:pt x="0" y="33"/>
                      <a:pt x="0" y="31"/>
                      <a:pt x="1" y="30"/>
                    </a:cubicBezTo>
                    <a:cubicBezTo>
                      <a:pt x="3" y="28"/>
                      <a:pt x="5" y="28"/>
                      <a:pt x="6" y="29"/>
                    </a:cubicBezTo>
                    <a:cubicBezTo>
                      <a:pt x="28" y="47"/>
                      <a:pt x="28" y="47"/>
                      <a:pt x="28" y="47"/>
                    </a:cubicBezTo>
                    <a:cubicBezTo>
                      <a:pt x="74" y="2"/>
                      <a:pt x="74" y="2"/>
                      <a:pt x="74" y="2"/>
                    </a:cubicBezTo>
                    <a:cubicBezTo>
                      <a:pt x="75" y="0"/>
                      <a:pt x="77" y="0"/>
                      <a:pt x="78" y="2"/>
                    </a:cubicBezTo>
                    <a:cubicBezTo>
                      <a:pt x="80" y="3"/>
                      <a:pt x="80" y="5"/>
                      <a:pt x="78" y="6"/>
                    </a:cubicBezTo>
                    <a:cubicBezTo>
                      <a:pt x="30" y="54"/>
                      <a:pt x="30" y="54"/>
                      <a:pt x="30" y="54"/>
                    </a:cubicBezTo>
                    <a:cubicBezTo>
                      <a:pt x="30" y="55"/>
                      <a:pt x="29" y="55"/>
                      <a:pt x="28" y="5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baseline="-25000"/>
              </a:p>
            </p:txBody>
          </p:sp>
        </p:grpSp>
        <p:grpSp>
          <p:nvGrpSpPr>
            <p:cNvPr id="26" name="Group 58">
              <a:extLst>
                <a:ext uri="{FF2B5EF4-FFF2-40B4-BE49-F238E27FC236}">
                  <a16:creationId xmlns:a16="http://schemas.microsoft.com/office/drawing/2014/main" id="{F9E43DB7-50FE-4100-971F-B2B338381336}"/>
                </a:ext>
              </a:extLst>
            </p:cNvPr>
            <p:cNvGrpSpPr>
              <a:grpSpLocks noChangeAspect="1"/>
            </p:cNvGrpSpPr>
            <p:nvPr/>
          </p:nvGrpSpPr>
          <p:grpSpPr bwMode="auto">
            <a:xfrm>
              <a:off x="12432332" y="3091329"/>
              <a:ext cx="1329719" cy="1304818"/>
              <a:chOff x="2999" y="1896"/>
              <a:chExt cx="1068" cy="1048"/>
            </a:xfrm>
            <a:solidFill>
              <a:schemeClr val="bg1"/>
            </a:solidFill>
          </p:grpSpPr>
          <p:sp>
            <p:nvSpPr>
              <p:cNvPr id="27" name="Freeform 59">
                <a:extLst>
                  <a:ext uri="{FF2B5EF4-FFF2-40B4-BE49-F238E27FC236}">
                    <a16:creationId xmlns:a16="http://schemas.microsoft.com/office/drawing/2014/main" id="{211796B0-1203-4996-84B4-0A2C7C067010}"/>
                  </a:ext>
                </a:extLst>
              </p:cNvPr>
              <p:cNvSpPr>
                <a:spLocks/>
              </p:cNvSpPr>
              <p:nvPr/>
            </p:nvSpPr>
            <p:spPr bwMode="auto">
              <a:xfrm>
                <a:off x="2999" y="1896"/>
                <a:ext cx="814" cy="1048"/>
              </a:xfrm>
              <a:custGeom>
                <a:avLst/>
                <a:gdLst>
                  <a:gd name="T0" fmla="*/ 369 w 404"/>
                  <a:gd name="T1" fmla="*/ 207 h 521"/>
                  <a:gd name="T2" fmla="*/ 370 w 404"/>
                  <a:gd name="T3" fmla="*/ 164 h 521"/>
                  <a:gd name="T4" fmla="*/ 353 w 404"/>
                  <a:gd name="T5" fmla="*/ 147 h 521"/>
                  <a:gd name="T6" fmla="*/ 297 w 404"/>
                  <a:gd name="T7" fmla="*/ 147 h 521"/>
                  <a:gd name="T8" fmla="*/ 249 w 404"/>
                  <a:gd name="T9" fmla="*/ 101 h 521"/>
                  <a:gd name="T10" fmla="*/ 248 w 404"/>
                  <a:gd name="T11" fmla="*/ 47 h 521"/>
                  <a:gd name="T12" fmla="*/ 232 w 404"/>
                  <a:gd name="T13" fmla="*/ 29 h 521"/>
                  <a:gd name="T14" fmla="*/ 56 w 404"/>
                  <a:gd name="T15" fmla="*/ 29 h 521"/>
                  <a:gd name="T16" fmla="*/ 29 w 404"/>
                  <a:gd name="T17" fmla="*/ 59 h 521"/>
                  <a:gd name="T18" fmla="*/ 29 w 404"/>
                  <a:gd name="T19" fmla="*/ 283 h 521"/>
                  <a:gd name="T20" fmla="*/ 29 w 404"/>
                  <a:gd name="T21" fmla="*/ 457 h 521"/>
                  <a:gd name="T22" fmla="*/ 62 w 404"/>
                  <a:gd name="T23" fmla="*/ 491 h 521"/>
                  <a:gd name="T24" fmla="*/ 336 w 404"/>
                  <a:gd name="T25" fmla="*/ 491 h 521"/>
                  <a:gd name="T26" fmla="*/ 369 w 404"/>
                  <a:gd name="T27" fmla="*/ 459 h 521"/>
                  <a:gd name="T28" fmla="*/ 390 w 404"/>
                  <a:gd name="T29" fmla="*/ 397 h 521"/>
                  <a:gd name="T30" fmla="*/ 394 w 404"/>
                  <a:gd name="T31" fmla="*/ 393 h 521"/>
                  <a:gd name="T32" fmla="*/ 397 w 404"/>
                  <a:gd name="T33" fmla="*/ 399 h 521"/>
                  <a:gd name="T34" fmla="*/ 396 w 404"/>
                  <a:gd name="T35" fmla="*/ 479 h 521"/>
                  <a:gd name="T36" fmla="*/ 353 w 404"/>
                  <a:gd name="T37" fmla="*/ 519 h 521"/>
                  <a:gd name="T38" fmla="*/ 243 w 404"/>
                  <a:gd name="T39" fmla="*/ 520 h 521"/>
                  <a:gd name="T40" fmla="*/ 53 w 404"/>
                  <a:gd name="T41" fmla="*/ 520 h 521"/>
                  <a:gd name="T42" fmla="*/ 1 w 404"/>
                  <a:gd name="T43" fmla="*/ 467 h 521"/>
                  <a:gd name="T44" fmla="*/ 1 w 404"/>
                  <a:gd name="T45" fmla="*/ 53 h 521"/>
                  <a:gd name="T46" fmla="*/ 53 w 404"/>
                  <a:gd name="T47" fmla="*/ 0 h 521"/>
                  <a:gd name="T48" fmla="*/ 249 w 404"/>
                  <a:gd name="T49" fmla="*/ 0 h 521"/>
                  <a:gd name="T50" fmla="*/ 284 w 404"/>
                  <a:gd name="T51" fmla="*/ 15 h 521"/>
                  <a:gd name="T52" fmla="*/ 382 w 404"/>
                  <a:gd name="T53" fmla="*/ 112 h 521"/>
                  <a:gd name="T54" fmla="*/ 391 w 404"/>
                  <a:gd name="T55" fmla="*/ 181 h 521"/>
                  <a:gd name="T56" fmla="*/ 373 w 404"/>
                  <a:gd name="T57" fmla="*/ 208 h 521"/>
                  <a:gd name="T58" fmla="*/ 369 w 404"/>
                  <a:gd name="T59" fmla="*/ 207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4" h="521">
                    <a:moveTo>
                      <a:pt x="369" y="207"/>
                    </a:moveTo>
                    <a:cubicBezTo>
                      <a:pt x="369" y="193"/>
                      <a:pt x="369" y="178"/>
                      <a:pt x="370" y="164"/>
                    </a:cubicBezTo>
                    <a:cubicBezTo>
                      <a:pt x="370" y="151"/>
                      <a:pt x="365" y="147"/>
                      <a:pt x="353" y="147"/>
                    </a:cubicBezTo>
                    <a:cubicBezTo>
                      <a:pt x="334" y="148"/>
                      <a:pt x="316" y="148"/>
                      <a:pt x="297" y="147"/>
                    </a:cubicBezTo>
                    <a:cubicBezTo>
                      <a:pt x="266" y="147"/>
                      <a:pt x="250" y="131"/>
                      <a:pt x="249" y="101"/>
                    </a:cubicBezTo>
                    <a:cubicBezTo>
                      <a:pt x="248" y="83"/>
                      <a:pt x="249" y="65"/>
                      <a:pt x="248" y="47"/>
                    </a:cubicBezTo>
                    <a:cubicBezTo>
                      <a:pt x="248" y="30"/>
                      <a:pt x="247" y="29"/>
                      <a:pt x="232" y="29"/>
                    </a:cubicBezTo>
                    <a:cubicBezTo>
                      <a:pt x="173" y="28"/>
                      <a:pt x="114" y="28"/>
                      <a:pt x="56" y="29"/>
                    </a:cubicBezTo>
                    <a:cubicBezTo>
                      <a:pt x="34" y="29"/>
                      <a:pt x="30" y="35"/>
                      <a:pt x="29" y="59"/>
                    </a:cubicBezTo>
                    <a:cubicBezTo>
                      <a:pt x="29" y="134"/>
                      <a:pt x="29" y="209"/>
                      <a:pt x="29" y="283"/>
                    </a:cubicBezTo>
                    <a:cubicBezTo>
                      <a:pt x="29" y="341"/>
                      <a:pt x="29" y="399"/>
                      <a:pt x="29" y="457"/>
                    </a:cubicBezTo>
                    <a:cubicBezTo>
                      <a:pt x="30" y="487"/>
                      <a:pt x="33" y="491"/>
                      <a:pt x="62" y="491"/>
                    </a:cubicBezTo>
                    <a:cubicBezTo>
                      <a:pt x="154" y="492"/>
                      <a:pt x="245" y="492"/>
                      <a:pt x="336" y="491"/>
                    </a:cubicBezTo>
                    <a:cubicBezTo>
                      <a:pt x="364" y="491"/>
                      <a:pt x="371" y="486"/>
                      <a:pt x="369" y="459"/>
                    </a:cubicBezTo>
                    <a:cubicBezTo>
                      <a:pt x="367" y="434"/>
                      <a:pt x="379" y="416"/>
                      <a:pt x="390" y="397"/>
                    </a:cubicBezTo>
                    <a:cubicBezTo>
                      <a:pt x="391" y="395"/>
                      <a:pt x="393" y="393"/>
                      <a:pt x="394" y="393"/>
                    </a:cubicBezTo>
                    <a:cubicBezTo>
                      <a:pt x="398" y="393"/>
                      <a:pt x="397" y="397"/>
                      <a:pt x="397" y="399"/>
                    </a:cubicBezTo>
                    <a:cubicBezTo>
                      <a:pt x="397" y="426"/>
                      <a:pt x="398" y="452"/>
                      <a:pt x="396" y="479"/>
                    </a:cubicBezTo>
                    <a:cubicBezTo>
                      <a:pt x="395" y="503"/>
                      <a:pt x="378" y="519"/>
                      <a:pt x="353" y="519"/>
                    </a:cubicBezTo>
                    <a:cubicBezTo>
                      <a:pt x="317" y="520"/>
                      <a:pt x="280" y="520"/>
                      <a:pt x="243" y="520"/>
                    </a:cubicBezTo>
                    <a:cubicBezTo>
                      <a:pt x="180" y="520"/>
                      <a:pt x="117" y="518"/>
                      <a:pt x="53" y="520"/>
                    </a:cubicBezTo>
                    <a:cubicBezTo>
                      <a:pt x="23" y="521"/>
                      <a:pt x="0" y="501"/>
                      <a:pt x="1" y="467"/>
                    </a:cubicBezTo>
                    <a:cubicBezTo>
                      <a:pt x="2" y="329"/>
                      <a:pt x="2" y="191"/>
                      <a:pt x="1" y="53"/>
                    </a:cubicBezTo>
                    <a:cubicBezTo>
                      <a:pt x="1" y="17"/>
                      <a:pt x="24" y="0"/>
                      <a:pt x="53" y="0"/>
                    </a:cubicBezTo>
                    <a:cubicBezTo>
                      <a:pt x="118" y="1"/>
                      <a:pt x="184" y="1"/>
                      <a:pt x="249" y="0"/>
                    </a:cubicBezTo>
                    <a:cubicBezTo>
                      <a:pt x="263" y="0"/>
                      <a:pt x="274" y="5"/>
                      <a:pt x="284" y="15"/>
                    </a:cubicBezTo>
                    <a:cubicBezTo>
                      <a:pt x="317" y="48"/>
                      <a:pt x="350" y="79"/>
                      <a:pt x="382" y="112"/>
                    </a:cubicBezTo>
                    <a:cubicBezTo>
                      <a:pt x="400" y="129"/>
                      <a:pt x="404" y="160"/>
                      <a:pt x="391" y="181"/>
                    </a:cubicBezTo>
                    <a:cubicBezTo>
                      <a:pt x="385" y="190"/>
                      <a:pt x="379" y="199"/>
                      <a:pt x="373" y="208"/>
                    </a:cubicBezTo>
                    <a:cubicBezTo>
                      <a:pt x="372" y="208"/>
                      <a:pt x="371" y="207"/>
                      <a:pt x="369" y="207"/>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60">
                <a:extLst>
                  <a:ext uri="{FF2B5EF4-FFF2-40B4-BE49-F238E27FC236}">
                    <a16:creationId xmlns:a16="http://schemas.microsoft.com/office/drawing/2014/main" id="{B2833F77-A0EF-4AD6-A1BC-C54E7A815C42}"/>
                  </a:ext>
                </a:extLst>
              </p:cNvPr>
              <p:cNvSpPr>
                <a:spLocks noEditPoints="1"/>
              </p:cNvSpPr>
              <p:nvPr/>
            </p:nvSpPr>
            <p:spPr bwMode="auto">
              <a:xfrm>
                <a:off x="3579" y="2039"/>
                <a:ext cx="488" cy="716"/>
              </a:xfrm>
              <a:custGeom>
                <a:avLst/>
                <a:gdLst>
                  <a:gd name="T0" fmla="*/ 54 w 242"/>
                  <a:gd name="T1" fmla="*/ 356 h 356"/>
                  <a:gd name="T2" fmla="*/ 48 w 242"/>
                  <a:gd name="T3" fmla="*/ 352 h 356"/>
                  <a:gd name="T4" fmla="*/ 7 w 242"/>
                  <a:gd name="T5" fmla="*/ 328 h 356"/>
                  <a:gd name="T6" fmla="*/ 4 w 242"/>
                  <a:gd name="T7" fmla="*/ 313 h 356"/>
                  <a:gd name="T8" fmla="*/ 28 w 242"/>
                  <a:gd name="T9" fmla="*/ 274 h 356"/>
                  <a:gd name="T10" fmla="*/ 167 w 242"/>
                  <a:gd name="T11" fmla="*/ 46 h 356"/>
                  <a:gd name="T12" fmla="*/ 189 w 242"/>
                  <a:gd name="T13" fmla="*/ 30 h 356"/>
                  <a:gd name="T14" fmla="*/ 204 w 242"/>
                  <a:gd name="T15" fmla="*/ 15 h 356"/>
                  <a:gd name="T16" fmla="*/ 232 w 242"/>
                  <a:gd name="T17" fmla="*/ 10 h 356"/>
                  <a:gd name="T18" fmla="*/ 237 w 242"/>
                  <a:gd name="T19" fmla="*/ 30 h 356"/>
                  <a:gd name="T20" fmla="*/ 232 w 242"/>
                  <a:gd name="T21" fmla="*/ 62 h 356"/>
                  <a:gd name="T22" fmla="*/ 228 w 242"/>
                  <a:gd name="T23" fmla="*/ 76 h 356"/>
                  <a:gd name="T24" fmla="*/ 63 w 242"/>
                  <a:gd name="T25" fmla="*/ 347 h 356"/>
                  <a:gd name="T26" fmla="*/ 54 w 242"/>
                  <a:gd name="T27" fmla="*/ 356 h 356"/>
                  <a:gd name="T28" fmla="*/ 128 w 242"/>
                  <a:gd name="T29" fmla="*/ 182 h 356"/>
                  <a:gd name="T30" fmla="*/ 141 w 242"/>
                  <a:gd name="T31" fmla="*/ 174 h 356"/>
                  <a:gd name="T32" fmla="*/ 199 w 242"/>
                  <a:gd name="T33" fmla="*/ 79 h 356"/>
                  <a:gd name="T34" fmla="*/ 196 w 242"/>
                  <a:gd name="T35" fmla="*/ 61 h 356"/>
                  <a:gd name="T36" fmla="*/ 181 w 242"/>
                  <a:gd name="T37" fmla="*/ 66 h 356"/>
                  <a:gd name="T38" fmla="*/ 177 w 242"/>
                  <a:gd name="T39" fmla="*/ 73 h 356"/>
                  <a:gd name="T40" fmla="*/ 125 w 242"/>
                  <a:gd name="T41" fmla="*/ 158 h 356"/>
                  <a:gd name="T42" fmla="*/ 119 w 242"/>
                  <a:gd name="T43" fmla="*/ 171 h 356"/>
                  <a:gd name="T44" fmla="*/ 128 w 242"/>
                  <a:gd name="T45" fmla="*/ 182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2" h="356">
                    <a:moveTo>
                      <a:pt x="54" y="356"/>
                    </a:moveTo>
                    <a:cubicBezTo>
                      <a:pt x="52" y="355"/>
                      <a:pt x="50" y="354"/>
                      <a:pt x="48" y="352"/>
                    </a:cubicBezTo>
                    <a:cubicBezTo>
                      <a:pt x="34" y="344"/>
                      <a:pt x="20" y="336"/>
                      <a:pt x="7" y="328"/>
                    </a:cubicBezTo>
                    <a:cubicBezTo>
                      <a:pt x="0" y="324"/>
                      <a:pt x="0" y="319"/>
                      <a:pt x="4" y="313"/>
                    </a:cubicBezTo>
                    <a:cubicBezTo>
                      <a:pt x="12" y="300"/>
                      <a:pt x="20" y="287"/>
                      <a:pt x="28" y="274"/>
                    </a:cubicBezTo>
                    <a:cubicBezTo>
                      <a:pt x="74" y="198"/>
                      <a:pt x="120" y="122"/>
                      <a:pt x="167" y="46"/>
                    </a:cubicBezTo>
                    <a:cubicBezTo>
                      <a:pt x="172" y="37"/>
                      <a:pt x="176" y="28"/>
                      <a:pt x="189" y="30"/>
                    </a:cubicBezTo>
                    <a:cubicBezTo>
                      <a:pt x="198" y="31"/>
                      <a:pt x="200" y="21"/>
                      <a:pt x="204" y="15"/>
                    </a:cubicBezTo>
                    <a:cubicBezTo>
                      <a:pt x="214" y="0"/>
                      <a:pt x="217" y="0"/>
                      <a:pt x="232" y="10"/>
                    </a:cubicBezTo>
                    <a:cubicBezTo>
                      <a:pt x="240" y="15"/>
                      <a:pt x="242" y="21"/>
                      <a:pt x="237" y="30"/>
                    </a:cubicBezTo>
                    <a:cubicBezTo>
                      <a:pt x="231" y="40"/>
                      <a:pt x="222" y="48"/>
                      <a:pt x="232" y="62"/>
                    </a:cubicBezTo>
                    <a:cubicBezTo>
                      <a:pt x="235" y="66"/>
                      <a:pt x="230" y="72"/>
                      <a:pt x="228" y="76"/>
                    </a:cubicBezTo>
                    <a:cubicBezTo>
                      <a:pt x="173" y="167"/>
                      <a:pt x="118" y="257"/>
                      <a:pt x="63" y="347"/>
                    </a:cubicBezTo>
                    <a:cubicBezTo>
                      <a:pt x="61" y="351"/>
                      <a:pt x="60" y="355"/>
                      <a:pt x="54" y="356"/>
                    </a:cubicBezTo>
                    <a:close/>
                    <a:moveTo>
                      <a:pt x="128" y="182"/>
                    </a:moveTo>
                    <a:cubicBezTo>
                      <a:pt x="134" y="182"/>
                      <a:pt x="138" y="179"/>
                      <a:pt x="141" y="174"/>
                    </a:cubicBezTo>
                    <a:cubicBezTo>
                      <a:pt x="160" y="142"/>
                      <a:pt x="180" y="110"/>
                      <a:pt x="199" y="79"/>
                    </a:cubicBezTo>
                    <a:cubicBezTo>
                      <a:pt x="203" y="72"/>
                      <a:pt x="204" y="66"/>
                      <a:pt x="196" y="61"/>
                    </a:cubicBezTo>
                    <a:cubicBezTo>
                      <a:pt x="190" y="58"/>
                      <a:pt x="185" y="61"/>
                      <a:pt x="181" y="66"/>
                    </a:cubicBezTo>
                    <a:cubicBezTo>
                      <a:pt x="179" y="68"/>
                      <a:pt x="178" y="71"/>
                      <a:pt x="177" y="73"/>
                    </a:cubicBezTo>
                    <a:cubicBezTo>
                      <a:pt x="159" y="101"/>
                      <a:pt x="142" y="130"/>
                      <a:pt x="125" y="158"/>
                    </a:cubicBezTo>
                    <a:cubicBezTo>
                      <a:pt x="123" y="162"/>
                      <a:pt x="120" y="166"/>
                      <a:pt x="119" y="171"/>
                    </a:cubicBezTo>
                    <a:cubicBezTo>
                      <a:pt x="119" y="177"/>
                      <a:pt x="121" y="181"/>
                      <a:pt x="128" y="182"/>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61">
                <a:extLst>
                  <a:ext uri="{FF2B5EF4-FFF2-40B4-BE49-F238E27FC236}">
                    <a16:creationId xmlns:a16="http://schemas.microsoft.com/office/drawing/2014/main" id="{11A97F80-4FB6-47C5-801D-02A2A34CC6E6}"/>
                  </a:ext>
                </a:extLst>
              </p:cNvPr>
              <p:cNvSpPr>
                <a:spLocks/>
              </p:cNvSpPr>
              <p:nvPr/>
            </p:nvSpPr>
            <p:spPr bwMode="auto">
              <a:xfrm>
                <a:off x="3317" y="2461"/>
                <a:ext cx="321" cy="53"/>
              </a:xfrm>
              <a:custGeom>
                <a:avLst/>
                <a:gdLst>
                  <a:gd name="T0" fmla="*/ 79 w 159"/>
                  <a:gd name="T1" fmla="*/ 0 h 26"/>
                  <a:gd name="T2" fmla="*/ 143 w 159"/>
                  <a:gd name="T3" fmla="*/ 0 h 26"/>
                  <a:gd name="T4" fmla="*/ 159 w 159"/>
                  <a:gd name="T5" fmla="*/ 12 h 26"/>
                  <a:gd name="T6" fmla="*/ 144 w 159"/>
                  <a:gd name="T7" fmla="*/ 26 h 26"/>
                  <a:gd name="T8" fmla="*/ 13 w 159"/>
                  <a:gd name="T9" fmla="*/ 24 h 26"/>
                  <a:gd name="T10" fmla="*/ 0 w 159"/>
                  <a:gd name="T11" fmla="*/ 13 h 26"/>
                  <a:gd name="T12" fmla="*/ 14 w 159"/>
                  <a:gd name="T13" fmla="*/ 0 h 26"/>
                  <a:gd name="T14" fmla="*/ 79 w 159"/>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6">
                    <a:moveTo>
                      <a:pt x="79" y="0"/>
                    </a:moveTo>
                    <a:cubicBezTo>
                      <a:pt x="101" y="0"/>
                      <a:pt x="122" y="0"/>
                      <a:pt x="143" y="0"/>
                    </a:cubicBezTo>
                    <a:cubicBezTo>
                      <a:pt x="152" y="0"/>
                      <a:pt x="159" y="0"/>
                      <a:pt x="159" y="12"/>
                    </a:cubicBezTo>
                    <a:cubicBezTo>
                      <a:pt x="159" y="22"/>
                      <a:pt x="154" y="26"/>
                      <a:pt x="144" y="26"/>
                    </a:cubicBezTo>
                    <a:cubicBezTo>
                      <a:pt x="101" y="25"/>
                      <a:pt x="57" y="24"/>
                      <a:pt x="13" y="24"/>
                    </a:cubicBezTo>
                    <a:cubicBezTo>
                      <a:pt x="6" y="23"/>
                      <a:pt x="0" y="22"/>
                      <a:pt x="0" y="13"/>
                    </a:cubicBezTo>
                    <a:cubicBezTo>
                      <a:pt x="0" y="3"/>
                      <a:pt x="5" y="0"/>
                      <a:pt x="14" y="0"/>
                    </a:cubicBezTo>
                    <a:cubicBezTo>
                      <a:pt x="36" y="0"/>
                      <a:pt x="57" y="0"/>
                      <a:pt x="79" y="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62">
                <a:extLst>
                  <a:ext uri="{FF2B5EF4-FFF2-40B4-BE49-F238E27FC236}">
                    <a16:creationId xmlns:a16="http://schemas.microsoft.com/office/drawing/2014/main" id="{399E7E16-0ACA-46DB-AE89-1C61C0CDDED3}"/>
                  </a:ext>
                </a:extLst>
              </p:cNvPr>
              <p:cNvSpPr>
                <a:spLocks/>
              </p:cNvSpPr>
              <p:nvPr/>
            </p:nvSpPr>
            <p:spPr bwMode="auto">
              <a:xfrm>
                <a:off x="3317" y="2298"/>
                <a:ext cx="327" cy="49"/>
              </a:xfrm>
              <a:custGeom>
                <a:avLst/>
                <a:gdLst>
                  <a:gd name="T0" fmla="*/ 81 w 162"/>
                  <a:gd name="T1" fmla="*/ 23 h 24"/>
                  <a:gd name="T2" fmla="*/ 15 w 162"/>
                  <a:gd name="T3" fmla="*/ 23 h 24"/>
                  <a:gd name="T4" fmla="*/ 0 w 162"/>
                  <a:gd name="T5" fmla="*/ 12 h 24"/>
                  <a:gd name="T6" fmla="*/ 16 w 162"/>
                  <a:gd name="T7" fmla="*/ 0 h 24"/>
                  <a:gd name="T8" fmla="*/ 146 w 162"/>
                  <a:gd name="T9" fmla="*/ 1 h 24"/>
                  <a:gd name="T10" fmla="*/ 161 w 162"/>
                  <a:gd name="T11" fmla="*/ 12 h 24"/>
                  <a:gd name="T12" fmla="*/ 145 w 162"/>
                  <a:gd name="T13" fmla="*/ 24 h 24"/>
                  <a:gd name="T14" fmla="*/ 81 w 162"/>
                  <a:gd name="T15" fmla="*/ 23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24">
                    <a:moveTo>
                      <a:pt x="81" y="23"/>
                    </a:moveTo>
                    <a:cubicBezTo>
                      <a:pt x="59" y="23"/>
                      <a:pt x="37" y="23"/>
                      <a:pt x="15" y="23"/>
                    </a:cubicBezTo>
                    <a:cubicBezTo>
                      <a:pt x="7" y="23"/>
                      <a:pt x="0" y="23"/>
                      <a:pt x="0" y="12"/>
                    </a:cubicBezTo>
                    <a:cubicBezTo>
                      <a:pt x="0" y="1"/>
                      <a:pt x="8" y="0"/>
                      <a:pt x="16" y="0"/>
                    </a:cubicBezTo>
                    <a:cubicBezTo>
                      <a:pt x="59" y="0"/>
                      <a:pt x="103" y="0"/>
                      <a:pt x="146" y="1"/>
                    </a:cubicBezTo>
                    <a:cubicBezTo>
                      <a:pt x="154" y="1"/>
                      <a:pt x="161" y="1"/>
                      <a:pt x="161" y="12"/>
                    </a:cubicBezTo>
                    <a:cubicBezTo>
                      <a:pt x="162" y="23"/>
                      <a:pt x="154" y="24"/>
                      <a:pt x="145" y="24"/>
                    </a:cubicBezTo>
                    <a:cubicBezTo>
                      <a:pt x="124" y="23"/>
                      <a:pt x="102" y="23"/>
                      <a:pt x="81" y="23"/>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63">
                <a:extLst>
                  <a:ext uri="{FF2B5EF4-FFF2-40B4-BE49-F238E27FC236}">
                    <a16:creationId xmlns:a16="http://schemas.microsoft.com/office/drawing/2014/main" id="{677BF12C-E931-4749-BFC0-AEC1D91F9C07}"/>
                  </a:ext>
                </a:extLst>
              </p:cNvPr>
              <p:cNvSpPr>
                <a:spLocks/>
              </p:cNvSpPr>
              <p:nvPr/>
            </p:nvSpPr>
            <p:spPr bwMode="auto">
              <a:xfrm>
                <a:off x="3317" y="2606"/>
                <a:ext cx="190" cy="52"/>
              </a:xfrm>
              <a:custGeom>
                <a:avLst/>
                <a:gdLst>
                  <a:gd name="T0" fmla="*/ 47 w 94"/>
                  <a:gd name="T1" fmla="*/ 0 h 26"/>
                  <a:gd name="T2" fmla="*/ 81 w 94"/>
                  <a:gd name="T3" fmla="*/ 0 h 26"/>
                  <a:gd name="T4" fmla="*/ 94 w 94"/>
                  <a:gd name="T5" fmla="*/ 13 h 26"/>
                  <a:gd name="T6" fmla="*/ 81 w 94"/>
                  <a:gd name="T7" fmla="*/ 26 h 26"/>
                  <a:gd name="T8" fmla="*/ 13 w 94"/>
                  <a:gd name="T9" fmla="*/ 26 h 26"/>
                  <a:gd name="T10" fmla="*/ 0 w 94"/>
                  <a:gd name="T11" fmla="*/ 13 h 26"/>
                  <a:gd name="T12" fmla="*/ 14 w 94"/>
                  <a:gd name="T13" fmla="*/ 0 h 26"/>
                  <a:gd name="T14" fmla="*/ 47 w 94"/>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6">
                    <a:moveTo>
                      <a:pt x="47" y="0"/>
                    </a:moveTo>
                    <a:cubicBezTo>
                      <a:pt x="59" y="0"/>
                      <a:pt x="70" y="1"/>
                      <a:pt x="81" y="0"/>
                    </a:cubicBezTo>
                    <a:cubicBezTo>
                      <a:pt x="90" y="0"/>
                      <a:pt x="94" y="4"/>
                      <a:pt x="94" y="13"/>
                    </a:cubicBezTo>
                    <a:cubicBezTo>
                      <a:pt x="94" y="23"/>
                      <a:pt x="90" y="26"/>
                      <a:pt x="81" y="26"/>
                    </a:cubicBezTo>
                    <a:cubicBezTo>
                      <a:pt x="58" y="26"/>
                      <a:pt x="36" y="26"/>
                      <a:pt x="13" y="26"/>
                    </a:cubicBezTo>
                    <a:cubicBezTo>
                      <a:pt x="4" y="26"/>
                      <a:pt x="0" y="22"/>
                      <a:pt x="0" y="13"/>
                    </a:cubicBezTo>
                    <a:cubicBezTo>
                      <a:pt x="0" y="3"/>
                      <a:pt x="5" y="0"/>
                      <a:pt x="14" y="0"/>
                    </a:cubicBezTo>
                    <a:cubicBezTo>
                      <a:pt x="25" y="1"/>
                      <a:pt x="36" y="0"/>
                      <a:pt x="47" y="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64">
                <a:extLst>
                  <a:ext uri="{FF2B5EF4-FFF2-40B4-BE49-F238E27FC236}">
                    <a16:creationId xmlns:a16="http://schemas.microsoft.com/office/drawing/2014/main" id="{DBD2B0A8-C249-42A1-AA11-16056AAC4D3C}"/>
                  </a:ext>
                </a:extLst>
              </p:cNvPr>
              <p:cNvSpPr>
                <a:spLocks/>
              </p:cNvSpPr>
              <p:nvPr/>
            </p:nvSpPr>
            <p:spPr bwMode="auto">
              <a:xfrm>
                <a:off x="3551" y="2713"/>
                <a:ext cx="127" cy="142"/>
              </a:xfrm>
              <a:custGeom>
                <a:avLst/>
                <a:gdLst>
                  <a:gd name="T0" fmla="*/ 0 w 63"/>
                  <a:gd name="T1" fmla="*/ 55 h 71"/>
                  <a:gd name="T2" fmla="*/ 4 w 63"/>
                  <a:gd name="T3" fmla="*/ 7 h 71"/>
                  <a:gd name="T4" fmla="*/ 12 w 63"/>
                  <a:gd name="T5" fmla="*/ 2 h 71"/>
                  <a:gd name="T6" fmla="*/ 56 w 63"/>
                  <a:gd name="T7" fmla="*/ 29 h 71"/>
                  <a:gd name="T8" fmla="*/ 55 w 63"/>
                  <a:gd name="T9" fmla="*/ 39 h 71"/>
                  <a:gd name="T10" fmla="*/ 13 w 63"/>
                  <a:gd name="T11" fmla="*/ 65 h 71"/>
                  <a:gd name="T12" fmla="*/ 0 w 63"/>
                  <a:gd name="T13" fmla="*/ 58 h 71"/>
                  <a:gd name="T14" fmla="*/ 0 w 63"/>
                  <a:gd name="T15" fmla="*/ 55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1">
                    <a:moveTo>
                      <a:pt x="0" y="55"/>
                    </a:moveTo>
                    <a:cubicBezTo>
                      <a:pt x="2" y="37"/>
                      <a:pt x="3" y="22"/>
                      <a:pt x="4" y="7"/>
                    </a:cubicBezTo>
                    <a:cubicBezTo>
                      <a:pt x="5" y="1"/>
                      <a:pt x="7" y="0"/>
                      <a:pt x="12" y="2"/>
                    </a:cubicBezTo>
                    <a:cubicBezTo>
                      <a:pt x="26" y="11"/>
                      <a:pt x="41" y="20"/>
                      <a:pt x="56" y="29"/>
                    </a:cubicBezTo>
                    <a:cubicBezTo>
                      <a:pt x="63" y="33"/>
                      <a:pt x="59" y="36"/>
                      <a:pt x="55" y="39"/>
                    </a:cubicBezTo>
                    <a:cubicBezTo>
                      <a:pt x="41" y="48"/>
                      <a:pt x="27" y="57"/>
                      <a:pt x="13" y="65"/>
                    </a:cubicBezTo>
                    <a:cubicBezTo>
                      <a:pt x="2" y="71"/>
                      <a:pt x="1" y="70"/>
                      <a:pt x="0" y="58"/>
                    </a:cubicBezTo>
                    <a:cubicBezTo>
                      <a:pt x="0" y="56"/>
                      <a:pt x="0" y="54"/>
                      <a:pt x="0" y="5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65">
                <a:extLst>
                  <a:ext uri="{FF2B5EF4-FFF2-40B4-BE49-F238E27FC236}">
                    <a16:creationId xmlns:a16="http://schemas.microsoft.com/office/drawing/2014/main" id="{0408656A-63FF-403A-8C32-B8C96FB8E822}"/>
                  </a:ext>
                </a:extLst>
              </p:cNvPr>
              <p:cNvSpPr>
                <a:spLocks/>
              </p:cNvSpPr>
              <p:nvPr/>
            </p:nvSpPr>
            <p:spPr bwMode="auto">
              <a:xfrm>
                <a:off x="3317" y="2773"/>
                <a:ext cx="182" cy="46"/>
              </a:xfrm>
              <a:custGeom>
                <a:avLst/>
                <a:gdLst>
                  <a:gd name="T0" fmla="*/ 44 w 90"/>
                  <a:gd name="T1" fmla="*/ 23 h 23"/>
                  <a:gd name="T2" fmla="*/ 12 w 90"/>
                  <a:gd name="T3" fmla="*/ 23 h 23"/>
                  <a:gd name="T4" fmla="*/ 0 w 90"/>
                  <a:gd name="T5" fmla="*/ 11 h 23"/>
                  <a:gd name="T6" fmla="*/ 11 w 90"/>
                  <a:gd name="T7" fmla="*/ 0 h 23"/>
                  <a:gd name="T8" fmla="*/ 78 w 90"/>
                  <a:gd name="T9" fmla="*/ 0 h 23"/>
                  <a:gd name="T10" fmla="*/ 90 w 90"/>
                  <a:gd name="T11" fmla="*/ 11 h 23"/>
                  <a:gd name="T12" fmla="*/ 77 w 90"/>
                  <a:gd name="T13" fmla="*/ 23 h 23"/>
                  <a:gd name="T14" fmla="*/ 44 w 90"/>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23">
                    <a:moveTo>
                      <a:pt x="44" y="23"/>
                    </a:moveTo>
                    <a:cubicBezTo>
                      <a:pt x="33" y="23"/>
                      <a:pt x="22" y="23"/>
                      <a:pt x="12" y="23"/>
                    </a:cubicBezTo>
                    <a:cubicBezTo>
                      <a:pt x="3" y="23"/>
                      <a:pt x="0" y="20"/>
                      <a:pt x="0" y="11"/>
                    </a:cubicBezTo>
                    <a:cubicBezTo>
                      <a:pt x="0" y="4"/>
                      <a:pt x="4" y="0"/>
                      <a:pt x="11" y="0"/>
                    </a:cubicBezTo>
                    <a:cubicBezTo>
                      <a:pt x="33" y="0"/>
                      <a:pt x="56" y="0"/>
                      <a:pt x="78" y="0"/>
                    </a:cubicBezTo>
                    <a:cubicBezTo>
                      <a:pt x="85" y="0"/>
                      <a:pt x="89" y="4"/>
                      <a:pt x="90" y="11"/>
                    </a:cubicBezTo>
                    <a:cubicBezTo>
                      <a:pt x="90" y="20"/>
                      <a:pt x="85" y="23"/>
                      <a:pt x="77" y="23"/>
                    </a:cubicBezTo>
                    <a:cubicBezTo>
                      <a:pt x="66" y="23"/>
                      <a:pt x="55" y="23"/>
                      <a:pt x="44" y="23"/>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27304822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F7FD296-FAA1-4E12-A64B-1053BEE73956}"/>
              </a:ext>
            </a:extLst>
          </p:cNvPr>
          <p:cNvSpPr/>
          <p:nvPr/>
        </p:nvSpPr>
        <p:spPr>
          <a:xfrm>
            <a:off x="7536426" y="1491553"/>
            <a:ext cx="4655573" cy="4991940"/>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2" name="Title 1"/>
          <p:cNvSpPr>
            <a:spLocks noGrp="1"/>
          </p:cNvSpPr>
          <p:nvPr>
            <p:ph type="title"/>
          </p:nvPr>
        </p:nvSpPr>
        <p:spPr/>
        <p:txBody>
          <a:bodyPr/>
          <a:lstStyle/>
          <a:p>
            <a:r>
              <a:rPr lang="en-US" dirty="0"/>
              <a:t>Remember: It’s Not About Intent, It’s </a:t>
            </a:r>
            <a:r>
              <a:rPr lang="en-US" dirty="0" smtClean="0"/>
              <a:t>About Impact</a:t>
            </a:r>
            <a:endParaRPr lang="en-IN" dirty="0"/>
          </a:p>
        </p:txBody>
      </p:sp>
      <p:sp>
        <p:nvSpPr>
          <p:cNvPr id="5" name="TextBox 4">
            <a:extLst>
              <a:ext uri="{FF2B5EF4-FFF2-40B4-BE49-F238E27FC236}">
                <a16:creationId xmlns:a16="http://schemas.microsoft.com/office/drawing/2014/main" id="{B40F1625-A624-4716-9265-375C9E60D3B4}"/>
              </a:ext>
            </a:extLst>
          </p:cNvPr>
          <p:cNvSpPr txBox="1"/>
          <p:nvPr/>
        </p:nvSpPr>
        <p:spPr>
          <a:xfrm>
            <a:off x="232892" y="673381"/>
            <a:ext cx="11594027" cy="584775"/>
          </a:xfrm>
          <a:prstGeom prst="rect">
            <a:avLst/>
          </a:prstGeom>
          <a:noFill/>
        </p:spPr>
        <p:txBody>
          <a:bodyPr wrap="square">
            <a:spAutoFit/>
          </a:bodyPr>
          <a:lstStyle/>
          <a:p>
            <a:pPr marL="0" indent="0">
              <a:buNone/>
            </a:pPr>
            <a:r>
              <a:rPr lang="en-US" sz="1600" dirty="0">
                <a:latin typeface="Avenir LT Std 35 Light"/>
              </a:rPr>
              <a:t>When someone hurts or offends another person, the perpetrator's intent is not what's most important when gauging the appropriateness of an action. </a:t>
            </a:r>
          </a:p>
        </p:txBody>
      </p:sp>
      <p:sp>
        <p:nvSpPr>
          <p:cNvPr id="6" name="TextBox 5">
            <a:extLst>
              <a:ext uri="{FF2B5EF4-FFF2-40B4-BE49-F238E27FC236}">
                <a16:creationId xmlns:a16="http://schemas.microsoft.com/office/drawing/2014/main" id="{94EAFB70-6CFA-4110-9F22-D624B2CC1976}"/>
              </a:ext>
            </a:extLst>
          </p:cNvPr>
          <p:cNvSpPr txBox="1"/>
          <p:nvPr/>
        </p:nvSpPr>
        <p:spPr>
          <a:xfrm>
            <a:off x="7831394" y="1717768"/>
            <a:ext cx="3995526" cy="3724097"/>
          </a:xfrm>
          <a:prstGeom prst="rect">
            <a:avLst/>
          </a:prstGeom>
          <a:noFill/>
        </p:spPr>
        <p:txBody>
          <a:bodyPr wrap="square">
            <a:spAutoFit/>
          </a:bodyPr>
          <a:lstStyle/>
          <a:p>
            <a:pPr marL="0" indent="0">
              <a:spcBef>
                <a:spcPts val="1200"/>
              </a:spcBef>
              <a:spcAft>
                <a:spcPts val="600"/>
              </a:spcAft>
              <a:buNone/>
            </a:pPr>
            <a:r>
              <a:rPr lang="en-US" sz="1600" dirty="0">
                <a:latin typeface="Avenir LT Std 35 Light"/>
              </a:rPr>
              <a:t>If you feel:</a:t>
            </a:r>
          </a:p>
          <a:p>
            <a:pPr marL="285750" indent="-285750">
              <a:spcBef>
                <a:spcPts val="1200"/>
              </a:spcBef>
              <a:spcAft>
                <a:spcPts val="600"/>
              </a:spcAft>
              <a:buClr>
                <a:schemeClr val="bg2"/>
              </a:buClr>
              <a:buFont typeface="Wingdings" panose="05000000000000000000" pitchFamily="2" charset="2"/>
              <a:buChar char="§"/>
            </a:pPr>
            <a:r>
              <a:rPr lang="en-US" sz="1600" dirty="0">
                <a:latin typeface="Avenir LT Std 35 Light"/>
              </a:rPr>
              <a:t>Someone was hurt by something</a:t>
            </a:r>
          </a:p>
          <a:p>
            <a:pPr marL="285750" indent="-285750">
              <a:spcBef>
                <a:spcPts val="1200"/>
              </a:spcBef>
              <a:spcAft>
                <a:spcPts val="600"/>
              </a:spcAft>
              <a:buClr>
                <a:schemeClr val="bg2"/>
              </a:buClr>
              <a:buFont typeface="Wingdings" panose="05000000000000000000" pitchFamily="2" charset="2"/>
              <a:buChar char="§"/>
            </a:pPr>
            <a:r>
              <a:rPr lang="en-US" sz="1600" dirty="0">
                <a:latin typeface="Avenir LT Std 35 Light"/>
              </a:rPr>
              <a:t>Someone suffered in a way</a:t>
            </a:r>
          </a:p>
          <a:p>
            <a:pPr marL="285750" indent="-285750">
              <a:spcBef>
                <a:spcPts val="1200"/>
              </a:spcBef>
              <a:spcAft>
                <a:spcPts val="600"/>
              </a:spcAft>
              <a:buClr>
                <a:schemeClr val="bg2"/>
              </a:buClr>
              <a:buFont typeface="Wingdings" panose="05000000000000000000" pitchFamily="2" charset="2"/>
              <a:buChar char="§"/>
            </a:pPr>
            <a:r>
              <a:rPr lang="en-US" sz="1600" dirty="0">
                <a:latin typeface="Avenir LT Std 35 Light"/>
              </a:rPr>
              <a:t>There was a negative outcome</a:t>
            </a:r>
          </a:p>
          <a:p>
            <a:pPr>
              <a:spcBef>
                <a:spcPts val="1200"/>
              </a:spcBef>
              <a:spcAft>
                <a:spcPts val="600"/>
              </a:spcAft>
              <a:buClr>
                <a:schemeClr val="bg2"/>
              </a:buClr>
            </a:pPr>
            <a:r>
              <a:rPr lang="en-US" sz="1600" b="1" dirty="0">
                <a:latin typeface="Avenir LT Std 35 Light"/>
              </a:rPr>
              <a:t>Focus on the feelings and experiences of the person who has been harmed or offended. </a:t>
            </a:r>
          </a:p>
          <a:p>
            <a:pPr>
              <a:spcBef>
                <a:spcPts val="1200"/>
              </a:spcBef>
              <a:spcAft>
                <a:spcPts val="600"/>
              </a:spcAft>
            </a:pPr>
            <a:r>
              <a:rPr lang="en-US" b="1" dirty="0">
                <a:latin typeface="Avenir LT Std 35 Light"/>
              </a:rPr>
              <a:t>That is what’s important!</a:t>
            </a:r>
          </a:p>
          <a:p>
            <a:pPr marL="285750" indent="-285750">
              <a:spcBef>
                <a:spcPts val="1200"/>
              </a:spcBef>
              <a:spcAft>
                <a:spcPts val="600"/>
              </a:spcAft>
              <a:buFont typeface="Wingdings" panose="05000000000000000000" pitchFamily="2" charset="2"/>
              <a:buChar char="§"/>
            </a:pPr>
            <a:endParaRPr lang="en-US" sz="1600" dirty="0">
              <a:latin typeface="Avenir LT Std 35 Light"/>
            </a:endParaRPr>
          </a:p>
        </p:txBody>
      </p:sp>
      <p:sp>
        <p:nvSpPr>
          <p:cNvPr id="15" name="TextBox 14">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22 of 33</a:t>
            </a:r>
          </a:p>
        </p:txBody>
      </p:sp>
      <p:sp>
        <p:nvSpPr>
          <p:cNvPr id="25" name="Rectangle 24"/>
          <p:cNvSpPr/>
          <p:nvPr/>
        </p:nvSpPr>
        <p:spPr>
          <a:xfrm>
            <a:off x="6072415" y="4014555"/>
            <a:ext cx="2756478" cy="369332"/>
          </a:xfrm>
          <a:prstGeom prst="rect">
            <a:avLst/>
          </a:prstGeom>
        </p:spPr>
        <p:txBody>
          <a:bodyPr wrap="square">
            <a:spAutoFit/>
          </a:bodyPr>
          <a:lstStyle/>
          <a:p>
            <a:pPr algn="ctr"/>
            <a:endParaRPr lang="en-IN" b="1"/>
          </a:p>
        </p:txBody>
      </p:sp>
      <p:sp>
        <p:nvSpPr>
          <p:cNvPr id="3" name="Rectangle 2"/>
          <p:cNvSpPr/>
          <p:nvPr/>
        </p:nvSpPr>
        <p:spPr>
          <a:xfrm>
            <a:off x="7831393" y="5672092"/>
            <a:ext cx="4136018" cy="523220"/>
          </a:xfrm>
          <a:prstGeom prst="rect">
            <a:avLst/>
          </a:prstGeom>
        </p:spPr>
        <p:txBody>
          <a:bodyPr wrap="square">
            <a:spAutoFit/>
          </a:bodyPr>
          <a:lstStyle/>
          <a:p>
            <a:pPr lvl="0">
              <a:defRPr/>
            </a:pPr>
            <a:r>
              <a:rPr lang="en-US" sz="1400" i="1" dirty="0">
                <a:latin typeface="Avenir LT Std 35 Light"/>
              </a:rPr>
              <a:t>Click </a:t>
            </a:r>
            <a:r>
              <a:rPr lang="en-US" sz="1400" i="1" dirty="0">
                <a:latin typeface="Avenir LT Std 35 Light"/>
                <a:hlinkClick r:id="rId3"/>
              </a:rPr>
              <a:t>here</a:t>
            </a:r>
            <a:r>
              <a:rPr lang="en-US" sz="1400" i="1" dirty="0">
                <a:latin typeface="Avenir LT Std 35 Light"/>
              </a:rPr>
              <a:t> to learn why it’s so hard to prioritize </a:t>
            </a:r>
            <a:r>
              <a:rPr lang="en-US" sz="1400" i="1" strike="sngStrike" dirty="0">
                <a:solidFill>
                  <a:srgbClr val="FF0000"/>
                </a:solidFill>
                <a:latin typeface="Avenir LT Std 35 Light"/>
              </a:rPr>
              <a:t>impacts</a:t>
            </a:r>
            <a:r>
              <a:rPr lang="en-US" sz="1400" i="1" dirty="0">
                <a:solidFill>
                  <a:srgbClr val="FF0000"/>
                </a:solidFill>
                <a:latin typeface="Avenir LT Std 35 Light"/>
              </a:rPr>
              <a:t> </a:t>
            </a:r>
            <a:r>
              <a:rPr lang="en-US" sz="1400" i="1" dirty="0" smtClean="0">
                <a:solidFill>
                  <a:srgbClr val="FF0000"/>
                </a:solidFill>
                <a:latin typeface="Avenir LT Std 35 Light"/>
              </a:rPr>
              <a:t>impact </a:t>
            </a:r>
            <a:r>
              <a:rPr lang="en-US" sz="1400" i="1" dirty="0" smtClean="0">
                <a:latin typeface="Avenir LT Std 35 Light"/>
              </a:rPr>
              <a:t>over </a:t>
            </a:r>
            <a:r>
              <a:rPr lang="en-US" sz="1400" i="1" dirty="0">
                <a:latin typeface="Avenir LT Std 35 Light"/>
              </a:rPr>
              <a:t>intent.</a:t>
            </a:r>
          </a:p>
        </p:txBody>
      </p:sp>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l="13872" t="11512" r="1190" b="4172"/>
          <a:stretch/>
        </p:blipFill>
        <p:spPr>
          <a:xfrm>
            <a:off x="-3" y="1491552"/>
            <a:ext cx="7536428" cy="4991942"/>
          </a:xfrm>
          <a:prstGeom prst="rect">
            <a:avLst/>
          </a:prstGeom>
        </p:spPr>
      </p:pic>
      <p:sp>
        <p:nvSpPr>
          <p:cNvPr id="11" name="TextBox 10">
            <a:extLst>
              <a:ext uri="{FF2B5EF4-FFF2-40B4-BE49-F238E27FC236}">
                <a16:creationId xmlns:a16="http://schemas.microsoft.com/office/drawing/2014/main" id="{DBAF40DE-96C6-4376-90BC-E1C331DADB4F}"/>
              </a:ext>
            </a:extLst>
          </p:cNvPr>
          <p:cNvSpPr txBox="1"/>
          <p:nvPr/>
        </p:nvSpPr>
        <p:spPr>
          <a:xfrm>
            <a:off x="9754228" y="6550223"/>
            <a:ext cx="2437772" cy="307777"/>
          </a:xfrm>
          <a:prstGeom prst="rect">
            <a:avLst/>
          </a:prstGeom>
          <a:noFill/>
        </p:spPr>
        <p:txBody>
          <a:bodyPr wrap="square">
            <a:spAutoFit/>
          </a:bodyPr>
          <a:lstStyle/>
          <a:p>
            <a:pPr algn="r"/>
            <a:r>
              <a:rPr lang="en-IN" sz="1400" dirty="0">
                <a:latin typeface="Avenir LT Std 35 Light" panose="020B0402020203020204"/>
              </a:rPr>
              <a:t>Click </a:t>
            </a:r>
            <a:r>
              <a:rPr lang="en-IN" sz="1400" i="1" dirty="0">
                <a:latin typeface="Avenir LT Std 35 Light" panose="020B0402020203020204"/>
              </a:rPr>
              <a:t>NEXT</a:t>
            </a:r>
            <a:r>
              <a:rPr lang="en-IN" sz="1400" dirty="0">
                <a:latin typeface="Avenir LT Std 35 Light" panose="020B0402020203020204"/>
              </a:rPr>
              <a:t> to continue.</a:t>
            </a:r>
          </a:p>
        </p:txBody>
      </p:sp>
      <p:sp>
        <p:nvSpPr>
          <p:cNvPr id="12" name="Rectangle 11"/>
          <p:cNvSpPr/>
          <p:nvPr/>
        </p:nvSpPr>
        <p:spPr>
          <a:xfrm>
            <a:off x="12335774" y="182880"/>
            <a:ext cx="1559520" cy="139490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Update AS and OS</a:t>
            </a:r>
            <a:endParaRPr lang="en-IN" dirty="0"/>
          </a:p>
        </p:txBody>
      </p:sp>
    </p:spTree>
    <p:extLst>
      <p:ext uri="{BB962C8B-B14F-4D97-AF65-F5344CB8AC3E}">
        <p14:creationId xmlns:p14="http://schemas.microsoft.com/office/powerpoint/2010/main" val="117289833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Challenge</a:t>
            </a:r>
            <a:endParaRPr lang="en-IN"/>
          </a:p>
        </p:txBody>
      </p:sp>
      <p:sp>
        <p:nvSpPr>
          <p:cNvPr id="5" name="TextBox 4">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23 of 33</a:t>
            </a:r>
          </a:p>
        </p:txBody>
      </p:sp>
      <p:sp>
        <p:nvSpPr>
          <p:cNvPr id="13" name="Rectangle 12">
            <a:extLst>
              <a:ext uri="{FF2B5EF4-FFF2-40B4-BE49-F238E27FC236}">
                <a16:creationId xmlns:a16="http://schemas.microsoft.com/office/drawing/2014/main" id="{2F7FD296-FAA1-4E12-A64B-1053BEE73956}"/>
              </a:ext>
            </a:extLst>
          </p:cNvPr>
          <p:cNvSpPr/>
          <p:nvPr/>
        </p:nvSpPr>
        <p:spPr>
          <a:xfrm>
            <a:off x="151108" y="2074716"/>
            <a:ext cx="11889783" cy="4408778"/>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US" sz="1350"/>
          </a:p>
        </p:txBody>
      </p:sp>
      <p:sp>
        <p:nvSpPr>
          <p:cNvPr id="14" name="TextBox 13">
            <a:extLst>
              <a:ext uri="{FF2B5EF4-FFF2-40B4-BE49-F238E27FC236}">
                <a16:creationId xmlns:a16="http://schemas.microsoft.com/office/drawing/2014/main" id="{A1FB48D3-C702-4614-8CA7-F437FF2611F6}"/>
              </a:ext>
            </a:extLst>
          </p:cNvPr>
          <p:cNvSpPr txBox="1"/>
          <p:nvPr/>
        </p:nvSpPr>
        <p:spPr>
          <a:xfrm>
            <a:off x="1301591" y="944609"/>
            <a:ext cx="10380211" cy="769441"/>
          </a:xfrm>
          <a:prstGeom prst="rect">
            <a:avLst/>
          </a:prstGeom>
          <a:noFill/>
        </p:spPr>
        <p:txBody>
          <a:bodyPr wrap="square" rtlCol="0" anchor="t">
            <a:spAutoFit/>
          </a:bodyPr>
          <a:lstStyle/>
          <a:p>
            <a:pPr>
              <a:spcAft>
                <a:spcPts val="1200"/>
              </a:spcAft>
            </a:pPr>
            <a:r>
              <a:rPr lang="en-US" sz="2000" dirty="0">
                <a:solidFill>
                  <a:schemeClr val="bg1"/>
                </a:solidFill>
                <a:latin typeface="Avenir LT Std 35 Light" panose="020B0402020203020204" pitchFamily="34" charset="0"/>
              </a:rPr>
              <a:t>What can we gain from using pronouns correctly?</a:t>
            </a:r>
          </a:p>
          <a:p>
            <a:pPr>
              <a:spcAft>
                <a:spcPts val="1200"/>
              </a:spcAft>
            </a:pPr>
            <a:r>
              <a:rPr lang="en-US" sz="1400" i="1" dirty="0">
                <a:solidFill>
                  <a:schemeClr val="bg1"/>
                </a:solidFill>
                <a:latin typeface="Avenir LT Std 35 Light" panose="020B0402020203020204" pitchFamily="34" charset="0"/>
              </a:rPr>
              <a:t>Select </a:t>
            </a:r>
            <a:r>
              <a:rPr lang="en-US" sz="1400" i="1" dirty="0" smtClean="0">
                <a:solidFill>
                  <a:schemeClr val="bg1"/>
                </a:solidFill>
                <a:latin typeface="Avenir LT Std 35 Light" panose="020B0402020203020204" pitchFamily="34" charset="0"/>
              </a:rPr>
              <a:t>ALL the correct </a:t>
            </a:r>
            <a:r>
              <a:rPr lang="en-US" sz="1400" i="1" dirty="0">
                <a:solidFill>
                  <a:schemeClr val="bg1"/>
                </a:solidFill>
                <a:latin typeface="Avenir LT Std 35 Light" panose="020B0402020203020204" pitchFamily="34" charset="0"/>
              </a:rPr>
              <a:t>answers and click CHECK.</a:t>
            </a:r>
          </a:p>
        </p:txBody>
      </p:sp>
      <p:sp>
        <p:nvSpPr>
          <p:cNvPr id="15" name="Rectangle 14">
            <a:extLst>
              <a:ext uri="{FF2B5EF4-FFF2-40B4-BE49-F238E27FC236}">
                <a16:creationId xmlns:a16="http://schemas.microsoft.com/office/drawing/2014/main" id="{2F7FD296-FAA1-4E12-A64B-1053BEE73956}"/>
              </a:ext>
            </a:extLst>
          </p:cNvPr>
          <p:cNvSpPr/>
          <p:nvPr/>
        </p:nvSpPr>
        <p:spPr>
          <a:xfrm>
            <a:off x="311902" y="2228850"/>
            <a:ext cx="11568194" cy="41044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16" name="Rectangle 15"/>
          <p:cNvSpPr/>
          <p:nvPr/>
        </p:nvSpPr>
        <p:spPr>
          <a:xfrm>
            <a:off x="10606535" y="5729552"/>
            <a:ext cx="1075267" cy="4478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a:latin typeface="Avenir LT Std 35 Light" panose="020B0402020203020204" pitchFamily="34" charset="0"/>
              </a:rPr>
              <a:t>CHECK</a:t>
            </a:r>
          </a:p>
        </p:txBody>
      </p:sp>
      <p:sp>
        <p:nvSpPr>
          <p:cNvPr id="17" name="Rectangle 16"/>
          <p:cNvSpPr/>
          <p:nvPr/>
        </p:nvSpPr>
        <p:spPr>
          <a:xfrm>
            <a:off x="1732717" y="2516255"/>
            <a:ext cx="7438992" cy="2144177"/>
          </a:xfrm>
          <a:prstGeom prst="rect">
            <a:avLst/>
          </a:prstGeom>
        </p:spPr>
        <p:txBody>
          <a:bodyPr wrap="square" lIns="91440" tIns="45720" rIns="91440" bIns="45720" anchor="t">
            <a:spAutoFit/>
          </a:bodyPr>
          <a:lstStyle/>
          <a:p>
            <a:pPr>
              <a:spcBef>
                <a:spcPts val="1000"/>
              </a:spcBef>
              <a:spcAft>
                <a:spcPts val="600"/>
              </a:spcAft>
            </a:pPr>
            <a:r>
              <a:rPr lang="en-US" sz="1600">
                <a:latin typeface="Avenir LT Std 35 Light" panose="020B0402020203020204" pitchFamily="34" charset="0"/>
                <a:cs typeface="Arial"/>
              </a:rPr>
              <a:t>More trust across differences</a:t>
            </a:r>
          </a:p>
          <a:p>
            <a:pPr>
              <a:spcBef>
                <a:spcPts val="1000"/>
              </a:spcBef>
              <a:spcAft>
                <a:spcPts val="600"/>
              </a:spcAft>
            </a:pPr>
            <a:r>
              <a:rPr lang="en-US" sz="1600">
                <a:latin typeface="Avenir LT Std 35 Light" panose="020B0402020203020204" pitchFamily="34" charset="0"/>
              </a:rPr>
              <a:t>Deeper interpersonal relationships </a:t>
            </a:r>
          </a:p>
          <a:p>
            <a:pPr>
              <a:spcBef>
                <a:spcPts val="1000"/>
              </a:spcBef>
              <a:spcAft>
                <a:spcPts val="600"/>
              </a:spcAft>
            </a:pPr>
            <a:r>
              <a:rPr lang="en-US" sz="1600">
                <a:latin typeface="Avenir LT Std 35 Light"/>
              </a:rPr>
              <a:t>Understanding and eliminating assumptions </a:t>
            </a:r>
          </a:p>
          <a:p>
            <a:pPr>
              <a:spcBef>
                <a:spcPts val="1000"/>
              </a:spcBef>
              <a:spcAft>
                <a:spcPts val="600"/>
              </a:spcAft>
            </a:pPr>
            <a:r>
              <a:rPr lang="en-US" sz="1600">
                <a:latin typeface="Avenir LT Std 35 Light" panose="020B0402020203020204" pitchFamily="34" charset="0"/>
              </a:rPr>
              <a:t>A culture of kindness, transparency, and accountability</a:t>
            </a:r>
          </a:p>
          <a:p>
            <a:pPr>
              <a:spcBef>
                <a:spcPts val="1000"/>
              </a:spcBef>
              <a:spcAft>
                <a:spcPts val="600"/>
              </a:spcAft>
            </a:pPr>
            <a:r>
              <a:rPr lang="en-US" sz="1600">
                <a:latin typeface="Avenir LT Std 35 Light" panose="020B0402020203020204" pitchFamily="34" charset="0"/>
              </a:rPr>
              <a:t>Improved ability to give authentic feedback on other issues </a:t>
            </a:r>
          </a:p>
        </p:txBody>
      </p:sp>
      <p:sp>
        <p:nvSpPr>
          <p:cNvPr id="18" name="Rectangle 17"/>
          <p:cNvSpPr/>
          <p:nvPr/>
        </p:nvSpPr>
        <p:spPr>
          <a:xfrm>
            <a:off x="1352391" y="2562682"/>
            <a:ext cx="245961" cy="245961"/>
          </a:xfrm>
          <a:prstGeom prst="rect">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p:cNvSpPr/>
          <p:nvPr/>
        </p:nvSpPr>
        <p:spPr>
          <a:xfrm>
            <a:off x="1351362" y="3006926"/>
            <a:ext cx="245961" cy="245961"/>
          </a:xfrm>
          <a:prstGeom prst="rect">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p:cNvSpPr/>
          <p:nvPr/>
        </p:nvSpPr>
        <p:spPr>
          <a:xfrm>
            <a:off x="1350333" y="3451170"/>
            <a:ext cx="245961" cy="245961"/>
          </a:xfrm>
          <a:prstGeom prst="rect">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p:cNvSpPr/>
          <p:nvPr/>
        </p:nvSpPr>
        <p:spPr>
          <a:xfrm>
            <a:off x="1351362" y="3895414"/>
            <a:ext cx="245961" cy="245961"/>
          </a:xfrm>
          <a:prstGeom prst="rect">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350333" y="4339658"/>
            <a:ext cx="245961" cy="245961"/>
          </a:xfrm>
          <a:prstGeom prst="rect">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9166953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Challenge</a:t>
            </a:r>
            <a:endParaRPr lang="en-IN"/>
          </a:p>
        </p:txBody>
      </p:sp>
      <p:sp>
        <p:nvSpPr>
          <p:cNvPr id="5" name="TextBox 4">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23 of 33</a:t>
            </a:r>
          </a:p>
        </p:txBody>
      </p:sp>
      <p:sp>
        <p:nvSpPr>
          <p:cNvPr id="13" name="Rectangle 12">
            <a:extLst>
              <a:ext uri="{FF2B5EF4-FFF2-40B4-BE49-F238E27FC236}">
                <a16:creationId xmlns:a16="http://schemas.microsoft.com/office/drawing/2014/main" id="{2F7FD296-FAA1-4E12-A64B-1053BEE73956}"/>
              </a:ext>
            </a:extLst>
          </p:cNvPr>
          <p:cNvSpPr/>
          <p:nvPr/>
        </p:nvSpPr>
        <p:spPr>
          <a:xfrm>
            <a:off x="151108" y="2074716"/>
            <a:ext cx="11889783" cy="4408778"/>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US" sz="1350"/>
          </a:p>
        </p:txBody>
      </p:sp>
      <p:sp>
        <p:nvSpPr>
          <p:cNvPr id="14" name="TextBox 13">
            <a:extLst>
              <a:ext uri="{FF2B5EF4-FFF2-40B4-BE49-F238E27FC236}">
                <a16:creationId xmlns:a16="http://schemas.microsoft.com/office/drawing/2014/main" id="{A1FB48D3-C702-4614-8CA7-F437FF2611F6}"/>
              </a:ext>
            </a:extLst>
          </p:cNvPr>
          <p:cNvSpPr txBox="1"/>
          <p:nvPr/>
        </p:nvSpPr>
        <p:spPr>
          <a:xfrm>
            <a:off x="1301591" y="944609"/>
            <a:ext cx="10380211" cy="769441"/>
          </a:xfrm>
          <a:prstGeom prst="rect">
            <a:avLst/>
          </a:prstGeom>
          <a:noFill/>
        </p:spPr>
        <p:txBody>
          <a:bodyPr wrap="square" rtlCol="0" anchor="t">
            <a:spAutoFit/>
          </a:bodyPr>
          <a:lstStyle/>
          <a:p>
            <a:pPr>
              <a:spcAft>
                <a:spcPts val="1200"/>
              </a:spcAft>
            </a:pPr>
            <a:r>
              <a:rPr lang="en-US" sz="2000" dirty="0">
                <a:solidFill>
                  <a:schemeClr val="bg1"/>
                </a:solidFill>
                <a:latin typeface="Avenir LT Std 35 Light" panose="020B0402020203020204" pitchFamily="34" charset="0"/>
              </a:rPr>
              <a:t>What can we gain from using pronouns correctly?</a:t>
            </a:r>
          </a:p>
          <a:p>
            <a:pPr>
              <a:spcAft>
                <a:spcPts val="1200"/>
              </a:spcAft>
            </a:pPr>
            <a:r>
              <a:rPr lang="en-US" sz="1400" i="1" dirty="0">
                <a:solidFill>
                  <a:schemeClr val="bg1"/>
                </a:solidFill>
                <a:latin typeface="Avenir LT Std 35 Light" panose="020B0402020203020204" pitchFamily="34" charset="0"/>
              </a:rPr>
              <a:t>Select </a:t>
            </a:r>
            <a:r>
              <a:rPr lang="en-US" sz="1400" i="1" dirty="0" smtClean="0">
                <a:solidFill>
                  <a:schemeClr val="bg1"/>
                </a:solidFill>
                <a:latin typeface="Avenir LT Std 35 Light" panose="020B0402020203020204" pitchFamily="34" charset="0"/>
              </a:rPr>
              <a:t>ALL </a:t>
            </a:r>
            <a:r>
              <a:rPr lang="en-US" sz="1400" i="1" dirty="0">
                <a:solidFill>
                  <a:schemeClr val="bg1"/>
                </a:solidFill>
                <a:latin typeface="Avenir LT Std 35 Light" panose="020B0402020203020204" pitchFamily="34" charset="0"/>
              </a:rPr>
              <a:t>the correct answers and click CHECK.</a:t>
            </a:r>
          </a:p>
        </p:txBody>
      </p:sp>
      <p:sp>
        <p:nvSpPr>
          <p:cNvPr id="15" name="Rectangle 14">
            <a:extLst>
              <a:ext uri="{FF2B5EF4-FFF2-40B4-BE49-F238E27FC236}">
                <a16:creationId xmlns:a16="http://schemas.microsoft.com/office/drawing/2014/main" id="{2F7FD296-FAA1-4E12-A64B-1053BEE73956}"/>
              </a:ext>
            </a:extLst>
          </p:cNvPr>
          <p:cNvSpPr/>
          <p:nvPr/>
        </p:nvSpPr>
        <p:spPr>
          <a:xfrm>
            <a:off x="311902" y="2228850"/>
            <a:ext cx="11568194" cy="41044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17" name="Rectangle 16"/>
          <p:cNvSpPr/>
          <p:nvPr/>
        </p:nvSpPr>
        <p:spPr>
          <a:xfrm>
            <a:off x="1732717" y="2516255"/>
            <a:ext cx="7438992" cy="2144177"/>
          </a:xfrm>
          <a:prstGeom prst="rect">
            <a:avLst/>
          </a:prstGeom>
        </p:spPr>
        <p:txBody>
          <a:bodyPr wrap="square">
            <a:spAutoFit/>
          </a:bodyPr>
          <a:lstStyle/>
          <a:p>
            <a:pPr>
              <a:spcBef>
                <a:spcPts val="1000"/>
              </a:spcBef>
              <a:spcAft>
                <a:spcPts val="600"/>
              </a:spcAft>
            </a:pPr>
            <a:r>
              <a:rPr lang="en-US" sz="1600">
                <a:latin typeface="Avenir LT Std 35 Light" panose="020B0402020203020204" pitchFamily="34" charset="0"/>
                <a:cs typeface="Arial"/>
              </a:rPr>
              <a:t>More trust across differences</a:t>
            </a:r>
          </a:p>
          <a:p>
            <a:pPr>
              <a:spcBef>
                <a:spcPts val="1000"/>
              </a:spcBef>
              <a:spcAft>
                <a:spcPts val="600"/>
              </a:spcAft>
            </a:pPr>
            <a:r>
              <a:rPr lang="en-US" sz="1600">
                <a:latin typeface="Avenir LT Std 35 Light" panose="020B0402020203020204" pitchFamily="34" charset="0"/>
              </a:rPr>
              <a:t>Deeper interpersonal relationships </a:t>
            </a:r>
          </a:p>
          <a:p>
            <a:pPr>
              <a:spcBef>
                <a:spcPts val="1000"/>
              </a:spcBef>
              <a:spcAft>
                <a:spcPts val="600"/>
              </a:spcAft>
            </a:pPr>
            <a:r>
              <a:rPr lang="en-US" sz="1600">
                <a:latin typeface="Avenir LT Std 35 Light" panose="020B0402020203020204" pitchFamily="34" charset="0"/>
              </a:rPr>
              <a:t>Understanding and eliminate assumptions </a:t>
            </a:r>
          </a:p>
          <a:p>
            <a:pPr>
              <a:spcBef>
                <a:spcPts val="1000"/>
              </a:spcBef>
              <a:spcAft>
                <a:spcPts val="600"/>
              </a:spcAft>
            </a:pPr>
            <a:r>
              <a:rPr lang="en-US" sz="1600">
                <a:latin typeface="Avenir LT Std 35 Light" panose="020B0402020203020204" pitchFamily="34" charset="0"/>
              </a:rPr>
              <a:t>A culture of kindness, transparency, and accountability</a:t>
            </a:r>
          </a:p>
          <a:p>
            <a:pPr>
              <a:spcBef>
                <a:spcPts val="1000"/>
              </a:spcBef>
              <a:spcAft>
                <a:spcPts val="600"/>
              </a:spcAft>
            </a:pPr>
            <a:r>
              <a:rPr lang="en-US" sz="1600">
                <a:latin typeface="Avenir LT Std 35 Light" panose="020B0402020203020204" pitchFamily="34" charset="0"/>
              </a:rPr>
              <a:t>Improved ability to give authentic feedback on other issues </a:t>
            </a:r>
          </a:p>
        </p:txBody>
      </p:sp>
      <p:sp>
        <p:nvSpPr>
          <p:cNvPr id="18" name="Rectangle 17"/>
          <p:cNvSpPr/>
          <p:nvPr/>
        </p:nvSpPr>
        <p:spPr>
          <a:xfrm>
            <a:off x="1352391" y="2562682"/>
            <a:ext cx="245961" cy="245961"/>
          </a:xfrm>
          <a:prstGeom prst="rect">
            <a:avLst/>
          </a:prstGeom>
          <a:gradFill flip="none" rotWithShape="1">
            <a:gsLst>
              <a:gs pos="50000">
                <a:schemeClr val="tx2"/>
              </a:gs>
              <a:gs pos="50000">
                <a:schemeClr val="bg1"/>
              </a:gs>
            </a:gsLst>
            <a:path path="rect">
              <a:fillToRect l="50000" t="50000" r="50000" b="50000"/>
            </a:path>
            <a:tileRect/>
          </a:gra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p:cNvSpPr/>
          <p:nvPr/>
        </p:nvSpPr>
        <p:spPr>
          <a:xfrm>
            <a:off x="1351362" y="3006926"/>
            <a:ext cx="245961" cy="245961"/>
          </a:xfrm>
          <a:prstGeom prst="rect">
            <a:avLst/>
          </a:prstGeom>
          <a:gradFill flip="none" rotWithShape="1">
            <a:gsLst>
              <a:gs pos="50000">
                <a:schemeClr val="tx2"/>
              </a:gs>
              <a:gs pos="50000">
                <a:schemeClr val="bg1"/>
              </a:gs>
            </a:gsLst>
            <a:path path="rect">
              <a:fillToRect l="50000" t="50000" r="50000" b="50000"/>
            </a:path>
            <a:tileRect/>
          </a:gra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p:cNvSpPr/>
          <p:nvPr/>
        </p:nvSpPr>
        <p:spPr>
          <a:xfrm>
            <a:off x="1350333" y="3451170"/>
            <a:ext cx="245961" cy="245961"/>
          </a:xfrm>
          <a:prstGeom prst="rect">
            <a:avLst/>
          </a:prstGeom>
          <a:gradFill flip="none" rotWithShape="1">
            <a:gsLst>
              <a:gs pos="50000">
                <a:schemeClr val="tx2"/>
              </a:gs>
              <a:gs pos="50000">
                <a:schemeClr val="bg1"/>
              </a:gs>
            </a:gsLst>
            <a:path path="rect">
              <a:fillToRect l="50000" t="50000" r="50000" b="50000"/>
            </a:path>
            <a:tileRect/>
          </a:gra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p:cNvSpPr/>
          <p:nvPr/>
        </p:nvSpPr>
        <p:spPr>
          <a:xfrm>
            <a:off x="1351362" y="3895414"/>
            <a:ext cx="245961" cy="245961"/>
          </a:xfrm>
          <a:prstGeom prst="rect">
            <a:avLst/>
          </a:prstGeom>
          <a:gradFill flip="none" rotWithShape="1">
            <a:gsLst>
              <a:gs pos="50000">
                <a:schemeClr val="tx2"/>
              </a:gs>
              <a:gs pos="50000">
                <a:schemeClr val="bg1"/>
              </a:gs>
            </a:gsLst>
            <a:path path="rect">
              <a:fillToRect l="50000" t="50000" r="50000" b="50000"/>
            </a:path>
            <a:tileRect/>
          </a:gra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350333" y="4339658"/>
            <a:ext cx="245961" cy="245961"/>
          </a:xfrm>
          <a:prstGeom prst="rect">
            <a:avLst/>
          </a:prstGeom>
          <a:gradFill flip="none" rotWithShape="1">
            <a:gsLst>
              <a:gs pos="50000">
                <a:schemeClr val="tx2"/>
              </a:gs>
              <a:gs pos="50000">
                <a:schemeClr val="bg1"/>
              </a:gs>
            </a:gsLst>
            <a:path path="rect">
              <a:fillToRect l="50000" t="50000" r="50000" b="50000"/>
            </a:path>
            <a:tileRect/>
          </a:gra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Graphic 3" descr="Checkmark">
            <a:extLst>
              <a:ext uri="{FF2B5EF4-FFF2-40B4-BE49-F238E27FC236}">
                <a16:creationId xmlns:a16="http://schemas.microsoft.com/office/drawing/2014/main" id="{9235DD3A-2F1E-4D02-8D43-BA56C794F608}"/>
              </a:ext>
            </a:extLst>
          </p:cNvPr>
          <p:cNvSpPr>
            <a:spLocks noChangeAspect="1"/>
          </p:cNvSpPr>
          <p:nvPr/>
        </p:nvSpPr>
        <p:spPr>
          <a:xfrm>
            <a:off x="964193" y="2593960"/>
            <a:ext cx="253833" cy="176579"/>
          </a:xfrm>
          <a:custGeom>
            <a:avLst/>
            <a:gdLst>
              <a:gd name="connsiteX0" fmla="*/ 281432 w 307138"/>
              <a:gd name="connsiteY0" fmla="*/ 0 h 213661"/>
              <a:gd name="connsiteX1" fmla="*/ 110503 w 307138"/>
              <a:gd name="connsiteY1" fmla="*/ 161581 h 213661"/>
              <a:gd name="connsiteX2" fmla="*/ 28377 w 307138"/>
              <a:gd name="connsiteY2" fmla="*/ 77452 h 213661"/>
              <a:gd name="connsiteX3" fmla="*/ 0 w 307138"/>
              <a:gd name="connsiteY3" fmla="*/ 104494 h 213661"/>
              <a:gd name="connsiteX4" fmla="*/ 109168 w 307138"/>
              <a:gd name="connsiteY4" fmla="*/ 216666 h 213661"/>
              <a:gd name="connsiteX5" fmla="*/ 137878 w 307138"/>
              <a:gd name="connsiteY5" fmla="*/ 189958 h 213661"/>
              <a:gd name="connsiteX6" fmla="*/ 308474 w 307138"/>
              <a:gd name="connsiteY6" fmla="*/ 28043 h 21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138" h="213661">
                <a:moveTo>
                  <a:pt x="281432" y="0"/>
                </a:moveTo>
                <a:lnTo>
                  <a:pt x="110503" y="161581"/>
                </a:lnTo>
                <a:lnTo>
                  <a:pt x="28377" y="77452"/>
                </a:lnTo>
                <a:lnTo>
                  <a:pt x="0" y="104494"/>
                </a:lnTo>
                <a:lnTo>
                  <a:pt x="109168" y="216666"/>
                </a:lnTo>
                <a:lnTo>
                  <a:pt x="137878" y="189958"/>
                </a:lnTo>
                <a:lnTo>
                  <a:pt x="308474" y="28043"/>
                </a:lnTo>
                <a:close/>
              </a:path>
            </a:pathLst>
          </a:custGeom>
          <a:solidFill>
            <a:schemeClr val="accent4"/>
          </a:solidFill>
          <a:ln w="3274" cap="flat">
            <a:noFill/>
            <a:prstDash val="solid"/>
            <a:miter/>
          </a:ln>
        </p:spPr>
        <p:txBody>
          <a:bodyPr rtlCol="0" anchor="ctr"/>
          <a:lstStyle/>
          <a:p>
            <a:endParaRPr lang="en-IN"/>
          </a:p>
        </p:txBody>
      </p:sp>
      <p:sp>
        <p:nvSpPr>
          <p:cNvPr id="26" name="Rectangle 25"/>
          <p:cNvSpPr/>
          <p:nvPr/>
        </p:nvSpPr>
        <p:spPr>
          <a:xfrm>
            <a:off x="1301590" y="5215275"/>
            <a:ext cx="9601937" cy="338554"/>
          </a:xfrm>
          <a:prstGeom prst="rect">
            <a:avLst/>
          </a:prstGeom>
        </p:spPr>
        <p:txBody>
          <a:bodyPr wrap="square">
            <a:spAutoFit/>
          </a:bodyPr>
          <a:lstStyle/>
          <a:p>
            <a:pPr>
              <a:spcBef>
                <a:spcPts val="1000"/>
              </a:spcBef>
              <a:spcAft>
                <a:spcPts val="600"/>
              </a:spcAft>
            </a:pPr>
            <a:r>
              <a:rPr lang="en-US" sz="1600" b="1" dirty="0">
                <a:latin typeface="Avenir LT Std 35 Light" panose="020B0402020203020204" pitchFamily="34" charset="0"/>
                <a:cs typeface="Arial"/>
              </a:rPr>
              <a:t>Excellent! </a:t>
            </a:r>
            <a:r>
              <a:rPr lang="en-US" sz="1600" dirty="0">
                <a:latin typeface="Avenir LT Std 35 Light" panose="020B0402020203020204" pitchFamily="34" charset="0"/>
                <a:cs typeface="Arial"/>
              </a:rPr>
              <a:t>All of these are correct.</a:t>
            </a:r>
          </a:p>
        </p:txBody>
      </p:sp>
      <p:sp>
        <p:nvSpPr>
          <p:cNvPr id="27" name="Graphic 3" descr="Checkmark">
            <a:extLst>
              <a:ext uri="{FF2B5EF4-FFF2-40B4-BE49-F238E27FC236}">
                <a16:creationId xmlns:a16="http://schemas.microsoft.com/office/drawing/2014/main" id="{9235DD3A-2F1E-4D02-8D43-BA56C794F608}"/>
              </a:ext>
            </a:extLst>
          </p:cNvPr>
          <p:cNvSpPr>
            <a:spLocks noChangeAspect="1"/>
          </p:cNvSpPr>
          <p:nvPr/>
        </p:nvSpPr>
        <p:spPr>
          <a:xfrm>
            <a:off x="964193" y="3041616"/>
            <a:ext cx="253833" cy="176579"/>
          </a:xfrm>
          <a:custGeom>
            <a:avLst/>
            <a:gdLst>
              <a:gd name="connsiteX0" fmla="*/ 281432 w 307138"/>
              <a:gd name="connsiteY0" fmla="*/ 0 h 213661"/>
              <a:gd name="connsiteX1" fmla="*/ 110503 w 307138"/>
              <a:gd name="connsiteY1" fmla="*/ 161581 h 213661"/>
              <a:gd name="connsiteX2" fmla="*/ 28377 w 307138"/>
              <a:gd name="connsiteY2" fmla="*/ 77452 h 213661"/>
              <a:gd name="connsiteX3" fmla="*/ 0 w 307138"/>
              <a:gd name="connsiteY3" fmla="*/ 104494 h 213661"/>
              <a:gd name="connsiteX4" fmla="*/ 109168 w 307138"/>
              <a:gd name="connsiteY4" fmla="*/ 216666 h 213661"/>
              <a:gd name="connsiteX5" fmla="*/ 137878 w 307138"/>
              <a:gd name="connsiteY5" fmla="*/ 189958 h 213661"/>
              <a:gd name="connsiteX6" fmla="*/ 308474 w 307138"/>
              <a:gd name="connsiteY6" fmla="*/ 28043 h 21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138" h="213661">
                <a:moveTo>
                  <a:pt x="281432" y="0"/>
                </a:moveTo>
                <a:lnTo>
                  <a:pt x="110503" y="161581"/>
                </a:lnTo>
                <a:lnTo>
                  <a:pt x="28377" y="77452"/>
                </a:lnTo>
                <a:lnTo>
                  <a:pt x="0" y="104494"/>
                </a:lnTo>
                <a:lnTo>
                  <a:pt x="109168" y="216666"/>
                </a:lnTo>
                <a:lnTo>
                  <a:pt x="137878" y="189958"/>
                </a:lnTo>
                <a:lnTo>
                  <a:pt x="308474" y="28043"/>
                </a:lnTo>
                <a:close/>
              </a:path>
            </a:pathLst>
          </a:custGeom>
          <a:solidFill>
            <a:schemeClr val="accent4"/>
          </a:solidFill>
          <a:ln w="3274" cap="flat">
            <a:noFill/>
            <a:prstDash val="solid"/>
            <a:miter/>
          </a:ln>
        </p:spPr>
        <p:txBody>
          <a:bodyPr rtlCol="0" anchor="ctr"/>
          <a:lstStyle/>
          <a:p>
            <a:endParaRPr lang="en-IN"/>
          </a:p>
        </p:txBody>
      </p:sp>
      <p:sp>
        <p:nvSpPr>
          <p:cNvPr id="28" name="Graphic 3" descr="Checkmark">
            <a:extLst>
              <a:ext uri="{FF2B5EF4-FFF2-40B4-BE49-F238E27FC236}">
                <a16:creationId xmlns:a16="http://schemas.microsoft.com/office/drawing/2014/main" id="{9235DD3A-2F1E-4D02-8D43-BA56C794F608}"/>
              </a:ext>
            </a:extLst>
          </p:cNvPr>
          <p:cNvSpPr>
            <a:spLocks noChangeAspect="1"/>
          </p:cNvSpPr>
          <p:nvPr/>
        </p:nvSpPr>
        <p:spPr>
          <a:xfrm>
            <a:off x="970383" y="3490475"/>
            <a:ext cx="253833" cy="176579"/>
          </a:xfrm>
          <a:custGeom>
            <a:avLst/>
            <a:gdLst>
              <a:gd name="connsiteX0" fmla="*/ 281432 w 307138"/>
              <a:gd name="connsiteY0" fmla="*/ 0 h 213661"/>
              <a:gd name="connsiteX1" fmla="*/ 110503 w 307138"/>
              <a:gd name="connsiteY1" fmla="*/ 161581 h 213661"/>
              <a:gd name="connsiteX2" fmla="*/ 28377 w 307138"/>
              <a:gd name="connsiteY2" fmla="*/ 77452 h 213661"/>
              <a:gd name="connsiteX3" fmla="*/ 0 w 307138"/>
              <a:gd name="connsiteY3" fmla="*/ 104494 h 213661"/>
              <a:gd name="connsiteX4" fmla="*/ 109168 w 307138"/>
              <a:gd name="connsiteY4" fmla="*/ 216666 h 213661"/>
              <a:gd name="connsiteX5" fmla="*/ 137878 w 307138"/>
              <a:gd name="connsiteY5" fmla="*/ 189958 h 213661"/>
              <a:gd name="connsiteX6" fmla="*/ 308474 w 307138"/>
              <a:gd name="connsiteY6" fmla="*/ 28043 h 21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138" h="213661">
                <a:moveTo>
                  <a:pt x="281432" y="0"/>
                </a:moveTo>
                <a:lnTo>
                  <a:pt x="110503" y="161581"/>
                </a:lnTo>
                <a:lnTo>
                  <a:pt x="28377" y="77452"/>
                </a:lnTo>
                <a:lnTo>
                  <a:pt x="0" y="104494"/>
                </a:lnTo>
                <a:lnTo>
                  <a:pt x="109168" y="216666"/>
                </a:lnTo>
                <a:lnTo>
                  <a:pt x="137878" y="189958"/>
                </a:lnTo>
                <a:lnTo>
                  <a:pt x="308474" y="28043"/>
                </a:lnTo>
                <a:close/>
              </a:path>
            </a:pathLst>
          </a:custGeom>
          <a:solidFill>
            <a:schemeClr val="accent4"/>
          </a:solidFill>
          <a:ln w="3274" cap="flat">
            <a:noFill/>
            <a:prstDash val="solid"/>
            <a:miter/>
          </a:ln>
        </p:spPr>
        <p:txBody>
          <a:bodyPr rtlCol="0" anchor="ctr"/>
          <a:lstStyle/>
          <a:p>
            <a:endParaRPr lang="en-IN"/>
          </a:p>
        </p:txBody>
      </p:sp>
      <p:sp>
        <p:nvSpPr>
          <p:cNvPr id="29" name="Graphic 3" descr="Checkmark">
            <a:extLst>
              <a:ext uri="{FF2B5EF4-FFF2-40B4-BE49-F238E27FC236}">
                <a16:creationId xmlns:a16="http://schemas.microsoft.com/office/drawing/2014/main" id="{9235DD3A-2F1E-4D02-8D43-BA56C794F608}"/>
              </a:ext>
            </a:extLst>
          </p:cNvPr>
          <p:cNvSpPr>
            <a:spLocks noChangeAspect="1"/>
          </p:cNvSpPr>
          <p:nvPr/>
        </p:nvSpPr>
        <p:spPr>
          <a:xfrm>
            <a:off x="976573" y="3920284"/>
            <a:ext cx="253833" cy="176579"/>
          </a:xfrm>
          <a:custGeom>
            <a:avLst/>
            <a:gdLst>
              <a:gd name="connsiteX0" fmla="*/ 281432 w 307138"/>
              <a:gd name="connsiteY0" fmla="*/ 0 h 213661"/>
              <a:gd name="connsiteX1" fmla="*/ 110503 w 307138"/>
              <a:gd name="connsiteY1" fmla="*/ 161581 h 213661"/>
              <a:gd name="connsiteX2" fmla="*/ 28377 w 307138"/>
              <a:gd name="connsiteY2" fmla="*/ 77452 h 213661"/>
              <a:gd name="connsiteX3" fmla="*/ 0 w 307138"/>
              <a:gd name="connsiteY3" fmla="*/ 104494 h 213661"/>
              <a:gd name="connsiteX4" fmla="*/ 109168 w 307138"/>
              <a:gd name="connsiteY4" fmla="*/ 216666 h 213661"/>
              <a:gd name="connsiteX5" fmla="*/ 137878 w 307138"/>
              <a:gd name="connsiteY5" fmla="*/ 189958 h 213661"/>
              <a:gd name="connsiteX6" fmla="*/ 308474 w 307138"/>
              <a:gd name="connsiteY6" fmla="*/ 28043 h 21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138" h="213661">
                <a:moveTo>
                  <a:pt x="281432" y="0"/>
                </a:moveTo>
                <a:lnTo>
                  <a:pt x="110503" y="161581"/>
                </a:lnTo>
                <a:lnTo>
                  <a:pt x="28377" y="77452"/>
                </a:lnTo>
                <a:lnTo>
                  <a:pt x="0" y="104494"/>
                </a:lnTo>
                <a:lnTo>
                  <a:pt x="109168" y="216666"/>
                </a:lnTo>
                <a:lnTo>
                  <a:pt x="137878" y="189958"/>
                </a:lnTo>
                <a:lnTo>
                  <a:pt x="308474" y="28043"/>
                </a:lnTo>
                <a:close/>
              </a:path>
            </a:pathLst>
          </a:custGeom>
          <a:solidFill>
            <a:schemeClr val="accent4"/>
          </a:solidFill>
          <a:ln w="3274" cap="flat">
            <a:noFill/>
            <a:prstDash val="solid"/>
            <a:miter/>
          </a:ln>
        </p:spPr>
        <p:txBody>
          <a:bodyPr rtlCol="0" anchor="ctr"/>
          <a:lstStyle/>
          <a:p>
            <a:endParaRPr lang="en-IN"/>
          </a:p>
        </p:txBody>
      </p:sp>
      <p:sp>
        <p:nvSpPr>
          <p:cNvPr id="30" name="Graphic 3" descr="Checkmark">
            <a:extLst>
              <a:ext uri="{FF2B5EF4-FFF2-40B4-BE49-F238E27FC236}">
                <a16:creationId xmlns:a16="http://schemas.microsoft.com/office/drawing/2014/main" id="{9235DD3A-2F1E-4D02-8D43-BA56C794F608}"/>
              </a:ext>
            </a:extLst>
          </p:cNvPr>
          <p:cNvSpPr>
            <a:spLocks noChangeAspect="1"/>
          </p:cNvSpPr>
          <p:nvPr/>
        </p:nvSpPr>
        <p:spPr>
          <a:xfrm>
            <a:off x="982763" y="4369143"/>
            <a:ext cx="253833" cy="176579"/>
          </a:xfrm>
          <a:custGeom>
            <a:avLst/>
            <a:gdLst>
              <a:gd name="connsiteX0" fmla="*/ 281432 w 307138"/>
              <a:gd name="connsiteY0" fmla="*/ 0 h 213661"/>
              <a:gd name="connsiteX1" fmla="*/ 110503 w 307138"/>
              <a:gd name="connsiteY1" fmla="*/ 161581 h 213661"/>
              <a:gd name="connsiteX2" fmla="*/ 28377 w 307138"/>
              <a:gd name="connsiteY2" fmla="*/ 77452 h 213661"/>
              <a:gd name="connsiteX3" fmla="*/ 0 w 307138"/>
              <a:gd name="connsiteY3" fmla="*/ 104494 h 213661"/>
              <a:gd name="connsiteX4" fmla="*/ 109168 w 307138"/>
              <a:gd name="connsiteY4" fmla="*/ 216666 h 213661"/>
              <a:gd name="connsiteX5" fmla="*/ 137878 w 307138"/>
              <a:gd name="connsiteY5" fmla="*/ 189958 h 213661"/>
              <a:gd name="connsiteX6" fmla="*/ 308474 w 307138"/>
              <a:gd name="connsiteY6" fmla="*/ 28043 h 21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138" h="213661">
                <a:moveTo>
                  <a:pt x="281432" y="0"/>
                </a:moveTo>
                <a:lnTo>
                  <a:pt x="110503" y="161581"/>
                </a:lnTo>
                <a:lnTo>
                  <a:pt x="28377" y="77452"/>
                </a:lnTo>
                <a:lnTo>
                  <a:pt x="0" y="104494"/>
                </a:lnTo>
                <a:lnTo>
                  <a:pt x="109168" y="216666"/>
                </a:lnTo>
                <a:lnTo>
                  <a:pt x="137878" y="189958"/>
                </a:lnTo>
                <a:lnTo>
                  <a:pt x="308474" y="28043"/>
                </a:lnTo>
                <a:close/>
              </a:path>
            </a:pathLst>
          </a:custGeom>
          <a:solidFill>
            <a:schemeClr val="accent4"/>
          </a:solidFill>
          <a:ln w="3274" cap="flat">
            <a:noFill/>
            <a:prstDash val="solid"/>
            <a:miter/>
          </a:ln>
        </p:spPr>
        <p:txBody>
          <a:bodyPr rtlCol="0" anchor="ctr"/>
          <a:lstStyle/>
          <a:p>
            <a:endParaRPr lang="en-IN"/>
          </a:p>
        </p:txBody>
      </p:sp>
      <p:sp>
        <p:nvSpPr>
          <p:cNvPr id="25" name="TextBox 24">
            <a:extLst>
              <a:ext uri="{FF2B5EF4-FFF2-40B4-BE49-F238E27FC236}">
                <a16:creationId xmlns:a16="http://schemas.microsoft.com/office/drawing/2014/main" id="{DBAF40DE-96C6-4376-90BC-E1C331DADB4F}"/>
              </a:ext>
            </a:extLst>
          </p:cNvPr>
          <p:cNvSpPr txBox="1"/>
          <p:nvPr/>
        </p:nvSpPr>
        <p:spPr>
          <a:xfrm>
            <a:off x="9754228" y="6550223"/>
            <a:ext cx="2437772" cy="307777"/>
          </a:xfrm>
          <a:prstGeom prst="rect">
            <a:avLst/>
          </a:prstGeom>
          <a:noFill/>
        </p:spPr>
        <p:txBody>
          <a:bodyPr wrap="square">
            <a:spAutoFit/>
          </a:bodyPr>
          <a:lstStyle/>
          <a:p>
            <a:pPr algn="r"/>
            <a:r>
              <a:rPr lang="en-IN" sz="1400" dirty="0">
                <a:latin typeface="Avenir LT Std 35 Light" panose="020B0402020203020204"/>
              </a:rPr>
              <a:t>Click </a:t>
            </a:r>
            <a:r>
              <a:rPr lang="en-IN" sz="1400" i="1" dirty="0">
                <a:latin typeface="Avenir LT Std 35 Light" panose="020B0402020203020204"/>
              </a:rPr>
              <a:t>NEXT</a:t>
            </a:r>
            <a:r>
              <a:rPr lang="en-IN" sz="1400" dirty="0">
                <a:latin typeface="Avenir LT Std 35 Light" panose="020B0402020203020204"/>
              </a:rPr>
              <a:t> to continue.</a:t>
            </a:r>
          </a:p>
        </p:txBody>
      </p:sp>
      <p:sp>
        <p:nvSpPr>
          <p:cNvPr id="21" name="Rectangle 20"/>
          <p:cNvSpPr/>
          <p:nvPr/>
        </p:nvSpPr>
        <p:spPr>
          <a:xfrm>
            <a:off x="12335774" y="182880"/>
            <a:ext cx="1559520" cy="139490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Added AS</a:t>
            </a:r>
            <a:endParaRPr lang="en-IN" dirty="0"/>
          </a:p>
        </p:txBody>
      </p:sp>
    </p:spTree>
    <p:extLst>
      <p:ext uri="{BB962C8B-B14F-4D97-AF65-F5344CB8AC3E}">
        <p14:creationId xmlns:p14="http://schemas.microsoft.com/office/powerpoint/2010/main" val="385788337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Challenge</a:t>
            </a:r>
            <a:endParaRPr lang="en-IN"/>
          </a:p>
        </p:txBody>
      </p:sp>
      <p:sp>
        <p:nvSpPr>
          <p:cNvPr id="5" name="TextBox 4">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23 of 33</a:t>
            </a:r>
          </a:p>
        </p:txBody>
      </p:sp>
      <p:sp>
        <p:nvSpPr>
          <p:cNvPr id="13" name="Rectangle 12">
            <a:extLst>
              <a:ext uri="{FF2B5EF4-FFF2-40B4-BE49-F238E27FC236}">
                <a16:creationId xmlns:a16="http://schemas.microsoft.com/office/drawing/2014/main" id="{2F7FD296-FAA1-4E12-A64B-1053BEE73956}"/>
              </a:ext>
            </a:extLst>
          </p:cNvPr>
          <p:cNvSpPr/>
          <p:nvPr/>
        </p:nvSpPr>
        <p:spPr>
          <a:xfrm>
            <a:off x="151108" y="2074716"/>
            <a:ext cx="11889783" cy="4408778"/>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US" sz="1350"/>
          </a:p>
        </p:txBody>
      </p:sp>
      <p:sp>
        <p:nvSpPr>
          <p:cNvPr id="14" name="TextBox 13">
            <a:extLst>
              <a:ext uri="{FF2B5EF4-FFF2-40B4-BE49-F238E27FC236}">
                <a16:creationId xmlns:a16="http://schemas.microsoft.com/office/drawing/2014/main" id="{A1FB48D3-C702-4614-8CA7-F437FF2611F6}"/>
              </a:ext>
            </a:extLst>
          </p:cNvPr>
          <p:cNvSpPr txBox="1"/>
          <p:nvPr/>
        </p:nvSpPr>
        <p:spPr>
          <a:xfrm>
            <a:off x="1301591" y="944609"/>
            <a:ext cx="10380211" cy="769441"/>
          </a:xfrm>
          <a:prstGeom prst="rect">
            <a:avLst/>
          </a:prstGeom>
          <a:noFill/>
        </p:spPr>
        <p:txBody>
          <a:bodyPr wrap="square" rtlCol="0" anchor="t">
            <a:spAutoFit/>
          </a:bodyPr>
          <a:lstStyle/>
          <a:p>
            <a:pPr>
              <a:spcAft>
                <a:spcPts val="1200"/>
              </a:spcAft>
            </a:pPr>
            <a:r>
              <a:rPr lang="en-US" sz="2000" dirty="0">
                <a:solidFill>
                  <a:schemeClr val="bg1"/>
                </a:solidFill>
                <a:latin typeface="Avenir LT Std 35 Light" panose="020B0402020203020204" pitchFamily="34" charset="0"/>
              </a:rPr>
              <a:t>What can we gain from using pronouns correctly?</a:t>
            </a:r>
          </a:p>
          <a:p>
            <a:pPr>
              <a:spcAft>
                <a:spcPts val="1200"/>
              </a:spcAft>
            </a:pPr>
            <a:r>
              <a:rPr lang="en-US" sz="1400" i="1" dirty="0">
                <a:solidFill>
                  <a:schemeClr val="bg1"/>
                </a:solidFill>
                <a:latin typeface="Avenir LT Std 35 Light" panose="020B0402020203020204" pitchFamily="34" charset="0"/>
              </a:rPr>
              <a:t>Select </a:t>
            </a:r>
            <a:r>
              <a:rPr lang="en-US" sz="1400" i="1" dirty="0" smtClean="0">
                <a:solidFill>
                  <a:schemeClr val="bg1"/>
                </a:solidFill>
                <a:latin typeface="Avenir LT Std 35 Light" panose="020B0402020203020204" pitchFamily="34" charset="0"/>
              </a:rPr>
              <a:t>ALL </a:t>
            </a:r>
            <a:r>
              <a:rPr lang="en-US" sz="1400" i="1" dirty="0">
                <a:solidFill>
                  <a:schemeClr val="bg1"/>
                </a:solidFill>
                <a:latin typeface="Avenir LT Std 35 Light" panose="020B0402020203020204" pitchFamily="34" charset="0"/>
              </a:rPr>
              <a:t>the correct answers and click CHECK.</a:t>
            </a:r>
          </a:p>
        </p:txBody>
      </p:sp>
      <p:sp>
        <p:nvSpPr>
          <p:cNvPr id="15" name="Rectangle 14">
            <a:extLst>
              <a:ext uri="{FF2B5EF4-FFF2-40B4-BE49-F238E27FC236}">
                <a16:creationId xmlns:a16="http://schemas.microsoft.com/office/drawing/2014/main" id="{2F7FD296-FAA1-4E12-A64B-1053BEE73956}"/>
              </a:ext>
            </a:extLst>
          </p:cNvPr>
          <p:cNvSpPr/>
          <p:nvPr/>
        </p:nvSpPr>
        <p:spPr>
          <a:xfrm>
            <a:off x="311902" y="2228850"/>
            <a:ext cx="11568194" cy="41044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17" name="Rectangle 16"/>
          <p:cNvSpPr/>
          <p:nvPr/>
        </p:nvSpPr>
        <p:spPr>
          <a:xfrm>
            <a:off x="1732717" y="2516255"/>
            <a:ext cx="7438992" cy="2144177"/>
          </a:xfrm>
          <a:prstGeom prst="rect">
            <a:avLst/>
          </a:prstGeom>
        </p:spPr>
        <p:txBody>
          <a:bodyPr wrap="square">
            <a:spAutoFit/>
          </a:bodyPr>
          <a:lstStyle/>
          <a:p>
            <a:pPr>
              <a:spcBef>
                <a:spcPts val="1000"/>
              </a:spcBef>
              <a:spcAft>
                <a:spcPts val="600"/>
              </a:spcAft>
            </a:pPr>
            <a:r>
              <a:rPr lang="en-US" sz="1600">
                <a:latin typeface="Avenir LT Std 35 Light" panose="020B0402020203020204" pitchFamily="34" charset="0"/>
                <a:cs typeface="Arial"/>
              </a:rPr>
              <a:t>More trust across differences</a:t>
            </a:r>
          </a:p>
          <a:p>
            <a:pPr>
              <a:spcBef>
                <a:spcPts val="1000"/>
              </a:spcBef>
              <a:spcAft>
                <a:spcPts val="600"/>
              </a:spcAft>
            </a:pPr>
            <a:r>
              <a:rPr lang="en-US" sz="1600">
                <a:latin typeface="Avenir LT Std 35 Light" panose="020B0402020203020204" pitchFamily="34" charset="0"/>
              </a:rPr>
              <a:t>Deeper interpersonal relationships </a:t>
            </a:r>
          </a:p>
          <a:p>
            <a:pPr>
              <a:spcBef>
                <a:spcPts val="1000"/>
              </a:spcBef>
              <a:spcAft>
                <a:spcPts val="600"/>
              </a:spcAft>
            </a:pPr>
            <a:r>
              <a:rPr lang="en-US" sz="1600">
                <a:latin typeface="Avenir LT Std 35 Light" panose="020B0402020203020204" pitchFamily="34" charset="0"/>
              </a:rPr>
              <a:t>Understanding and eliminate assumptions </a:t>
            </a:r>
          </a:p>
          <a:p>
            <a:pPr>
              <a:spcBef>
                <a:spcPts val="1000"/>
              </a:spcBef>
              <a:spcAft>
                <a:spcPts val="600"/>
              </a:spcAft>
            </a:pPr>
            <a:r>
              <a:rPr lang="en-US" sz="1600">
                <a:latin typeface="Avenir LT Std 35 Light" panose="020B0402020203020204" pitchFamily="34" charset="0"/>
              </a:rPr>
              <a:t>A culture of kindness, transparency, and accountability</a:t>
            </a:r>
          </a:p>
          <a:p>
            <a:pPr>
              <a:spcBef>
                <a:spcPts val="1000"/>
              </a:spcBef>
              <a:spcAft>
                <a:spcPts val="600"/>
              </a:spcAft>
            </a:pPr>
            <a:r>
              <a:rPr lang="en-US" sz="1600">
                <a:latin typeface="Avenir LT Std 35 Light" panose="020B0402020203020204" pitchFamily="34" charset="0"/>
              </a:rPr>
              <a:t>Improved ability to give authentic feedback on other issues </a:t>
            </a:r>
          </a:p>
        </p:txBody>
      </p:sp>
      <p:sp>
        <p:nvSpPr>
          <p:cNvPr id="18" name="Rectangle 17"/>
          <p:cNvSpPr/>
          <p:nvPr/>
        </p:nvSpPr>
        <p:spPr>
          <a:xfrm>
            <a:off x="1352391" y="2562682"/>
            <a:ext cx="245961" cy="245961"/>
          </a:xfrm>
          <a:prstGeom prst="rect">
            <a:avLst/>
          </a:prstGeom>
          <a:gradFill flip="none" rotWithShape="1">
            <a:gsLst>
              <a:gs pos="50000">
                <a:schemeClr val="tx2"/>
              </a:gs>
              <a:gs pos="50000">
                <a:schemeClr val="bg1"/>
              </a:gs>
            </a:gsLst>
            <a:path path="rect">
              <a:fillToRect l="50000" t="50000" r="50000" b="50000"/>
            </a:path>
            <a:tileRect/>
          </a:gra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p:cNvSpPr/>
          <p:nvPr/>
        </p:nvSpPr>
        <p:spPr>
          <a:xfrm>
            <a:off x="1351362" y="3006926"/>
            <a:ext cx="245961" cy="245961"/>
          </a:xfrm>
          <a:prstGeom prst="rect">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p:cNvSpPr/>
          <p:nvPr/>
        </p:nvSpPr>
        <p:spPr>
          <a:xfrm>
            <a:off x="1350333" y="3451170"/>
            <a:ext cx="245961" cy="245961"/>
          </a:xfrm>
          <a:prstGeom prst="rect">
            <a:avLst/>
          </a:prstGeom>
          <a:gradFill flip="none" rotWithShape="1">
            <a:gsLst>
              <a:gs pos="50000">
                <a:schemeClr val="tx2"/>
              </a:gs>
              <a:gs pos="50000">
                <a:schemeClr val="bg1"/>
              </a:gs>
            </a:gsLst>
            <a:path path="rect">
              <a:fillToRect l="50000" t="50000" r="50000" b="50000"/>
            </a:path>
            <a:tileRect/>
          </a:gra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p:cNvSpPr/>
          <p:nvPr/>
        </p:nvSpPr>
        <p:spPr>
          <a:xfrm>
            <a:off x="1351362" y="3895414"/>
            <a:ext cx="245961" cy="245961"/>
          </a:xfrm>
          <a:prstGeom prst="rect">
            <a:avLst/>
          </a:prstGeom>
          <a:gradFill flip="none" rotWithShape="1">
            <a:gsLst>
              <a:gs pos="50000">
                <a:schemeClr val="tx2"/>
              </a:gs>
              <a:gs pos="50000">
                <a:schemeClr val="bg1"/>
              </a:gs>
            </a:gsLst>
            <a:path path="rect">
              <a:fillToRect l="50000" t="50000" r="50000" b="50000"/>
            </a:path>
            <a:tileRect/>
          </a:gra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1350333" y="4339658"/>
            <a:ext cx="245961" cy="245961"/>
          </a:xfrm>
          <a:prstGeom prst="rect">
            <a:avLst/>
          </a:prstGeom>
          <a:gradFill flip="none" rotWithShape="1">
            <a:gsLst>
              <a:gs pos="50000">
                <a:schemeClr val="tx2"/>
              </a:gs>
              <a:gs pos="50000">
                <a:schemeClr val="bg1"/>
              </a:gs>
            </a:gsLst>
            <a:path path="rect">
              <a:fillToRect l="50000" t="50000" r="50000" b="50000"/>
            </a:path>
            <a:tileRect/>
          </a:gra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Graphic 3" descr="Checkmark">
            <a:extLst>
              <a:ext uri="{FF2B5EF4-FFF2-40B4-BE49-F238E27FC236}">
                <a16:creationId xmlns:a16="http://schemas.microsoft.com/office/drawing/2014/main" id="{9235DD3A-2F1E-4D02-8D43-BA56C794F608}"/>
              </a:ext>
            </a:extLst>
          </p:cNvPr>
          <p:cNvSpPr>
            <a:spLocks noChangeAspect="1"/>
          </p:cNvSpPr>
          <p:nvPr/>
        </p:nvSpPr>
        <p:spPr>
          <a:xfrm>
            <a:off x="964193" y="2593960"/>
            <a:ext cx="253833" cy="176579"/>
          </a:xfrm>
          <a:custGeom>
            <a:avLst/>
            <a:gdLst>
              <a:gd name="connsiteX0" fmla="*/ 281432 w 307138"/>
              <a:gd name="connsiteY0" fmla="*/ 0 h 213661"/>
              <a:gd name="connsiteX1" fmla="*/ 110503 w 307138"/>
              <a:gd name="connsiteY1" fmla="*/ 161581 h 213661"/>
              <a:gd name="connsiteX2" fmla="*/ 28377 w 307138"/>
              <a:gd name="connsiteY2" fmla="*/ 77452 h 213661"/>
              <a:gd name="connsiteX3" fmla="*/ 0 w 307138"/>
              <a:gd name="connsiteY3" fmla="*/ 104494 h 213661"/>
              <a:gd name="connsiteX4" fmla="*/ 109168 w 307138"/>
              <a:gd name="connsiteY4" fmla="*/ 216666 h 213661"/>
              <a:gd name="connsiteX5" fmla="*/ 137878 w 307138"/>
              <a:gd name="connsiteY5" fmla="*/ 189958 h 213661"/>
              <a:gd name="connsiteX6" fmla="*/ 308474 w 307138"/>
              <a:gd name="connsiteY6" fmla="*/ 28043 h 21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138" h="213661">
                <a:moveTo>
                  <a:pt x="281432" y="0"/>
                </a:moveTo>
                <a:lnTo>
                  <a:pt x="110503" y="161581"/>
                </a:lnTo>
                <a:lnTo>
                  <a:pt x="28377" y="77452"/>
                </a:lnTo>
                <a:lnTo>
                  <a:pt x="0" y="104494"/>
                </a:lnTo>
                <a:lnTo>
                  <a:pt x="109168" y="216666"/>
                </a:lnTo>
                <a:lnTo>
                  <a:pt x="137878" y="189958"/>
                </a:lnTo>
                <a:lnTo>
                  <a:pt x="308474" y="28043"/>
                </a:lnTo>
                <a:close/>
              </a:path>
            </a:pathLst>
          </a:custGeom>
          <a:solidFill>
            <a:schemeClr val="accent4"/>
          </a:solidFill>
          <a:ln w="3274" cap="flat">
            <a:noFill/>
            <a:prstDash val="solid"/>
            <a:miter/>
          </a:ln>
        </p:spPr>
        <p:txBody>
          <a:bodyPr rtlCol="0" anchor="ctr"/>
          <a:lstStyle/>
          <a:p>
            <a:endParaRPr lang="en-IN"/>
          </a:p>
        </p:txBody>
      </p:sp>
      <p:sp>
        <p:nvSpPr>
          <p:cNvPr id="25" name="Graphic 3" descr="Checkmark">
            <a:extLst>
              <a:ext uri="{FF2B5EF4-FFF2-40B4-BE49-F238E27FC236}">
                <a16:creationId xmlns:a16="http://schemas.microsoft.com/office/drawing/2014/main" id="{9235DD3A-2F1E-4D02-8D43-BA56C794F608}"/>
              </a:ext>
            </a:extLst>
          </p:cNvPr>
          <p:cNvSpPr>
            <a:spLocks noChangeAspect="1"/>
          </p:cNvSpPr>
          <p:nvPr/>
        </p:nvSpPr>
        <p:spPr>
          <a:xfrm>
            <a:off x="964193" y="3041616"/>
            <a:ext cx="253833" cy="176579"/>
          </a:xfrm>
          <a:custGeom>
            <a:avLst/>
            <a:gdLst>
              <a:gd name="connsiteX0" fmla="*/ 281432 w 307138"/>
              <a:gd name="connsiteY0" fmla="*/ 0 h 213661"/>
              <a:gd name="connsiteX1" fmla="*/ 110503 w 307138"/>
              <a:gd name="connsiteY1" fmla="*/ 161581 h 213661"/>
              <a:gd name="connsiteX2" fmla="*/ 28377 w 307138"/>
              <a:gd name="connsiteY2" fmla="*/ 77452 h 213661"/>
              <a:gd name="connsiteX3" fmla="*/ 0 w 307138"/>
              <a:gd name="connsiteY3" fmla="*/ 104494 h 213661"/>
              <a:gd name="connsiteX4" fmla="*/ 109168 w 307138"/>
              <a:gd name="connsiteY4" fmla="*/ 216666 h 213661"/>
              <a:gd name="connsiteX5" fmla="*/ 137878 w 307138"/>
              <a:gd name="connsiteY5" fmla="*/ 189958 h 213661"/>
              <a:gd name="connsiteX6" fmla="*/ 308474 w 307138"/>
              <a:gd name="connsiteY6" fmla="*/ 28043 h 21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138" h="213661">
                <a:moveTo>
                  <a:pt x="281432" y="0"/>
                </a:moveTo>
                <a:lnTo>
                  <a:pt x="110503" y="161581"/>
                </a:lnTo>
                <a:lnTo>
                  <a:pt x="28377" y="77452"/>
                </a:lnTo>
                <a:lnTo>
                  <a:pt x="0" y="104494"/>
                </a:lnTo>
                <a:lnTo>
                  <a:pt x="109168" y="216666"/>
                </a:lnTo>
                <a:lnTo>
                  <a:pt x="137878" y="189958"/>
                </a:lnTo>
                <a:lnTo>
                  <a:pt x="308474" y="28043"/>
                </a:lnTo>
                <a:close/>
              </a:path>
            </a:pathLst>
          </a:custGeom>
          <a:solidFill>
            <a:schemeClr val="accent4"/>
          </a:solidFill>
          <a:ln w="3274" cap="flat">
            <a:noFill/>
            <a:prstDash val="solid"/>
            <a:miter/>
          </a:ln>
        </p:spPr>
        <p:txBody>
          <a:bodyPr rtlCol="0" anchor="ctr"/>
          <a:lstStyle/>
          <a:p>
            <a:endParaRPr lang="en-IN"/>
          </a:p>
        </p:txBody>
      </p:sp>
      <p:sp>
        <p:nvSpPr>
          <p:cNvPr id="26" name="Graphic 3" descr="Checkmark">
            <a:extLst>
              <a:ext uri="{FF2B5EF4-FFF2-40B4-BE49-F238E27FC236}">
                <a16:creationId xmlns:a16="http://schemas.microsoft.com/office/drawing/2014/main" id="{9235DD3A-2F1E-4D02-8D43-BA56C794F608}"/>
              </a:ext>
            </a:extLst>
          </p:cNvPr>
          <p:cNvSpPr>
            <a:spLocks noChangeAspect="1"/>
          </p:cNvSpPr>
          <p:nvPr/>
        </p:nvSpPr>
        <p:spPr>
          <a:xfrm>
            <a:off x="970383" y="3490475"/>
            <a:ext cx="253833" cy="176579"/>
          </a:xfrm>
          <a:custGeom>
            <a:avLst/>
            <a:gdLst>
              <a:gd name="connsiteX0" fmla="*/ 281432 w 307138"/>
              <a:gd name="connsiteY0" fmla="*/ 0 h 213661"/>
              <a:gd name="connsiteX1" fmla="*/ 110503 w 307138"/>
              <a:gd name="connsiteY1" fmla="*/ 161581 h 213661"/>
              <a:gd name="connsiteX2" fmla="*/ 28377 w 307138"/>
              <a:gd name="connsiteY2" fmla="*/ 77452 h 213661"/>
              <a:gd name="connsiteX3" fmla="*/ 0 w 307138"/>
              <a:gd name="connsiteY3" fmla="*/ 104494 h 213661"/>
              <a:gd name="connsiteX4" fmla="*/ 109168 w 307138"/>
              <a:gd name="connsiteY4" fmla="*/ 216666 h 213661"/>
              <a:gd name="connsiteX5" fmla="*/ 137878 w 307138"/>
              <a:gd name="connsiteY5" fmla="*/ 189958 h 213661"/>
              <a:gd name="connsiteX6" fmla="*/ 308474 w 307138"/>
              <a:gd name="connsiteY6" fmla="*/ 28043 h 21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138" h="213661">
                <a:moveTo>
                  <a:pt x="281432" y="0"/>
                </a:moveTo>
                <a:lnTo>
                  <a:pt x="110503" y="161581"/>
                </a:lnTo>
                <a:lnTo>
                  <a:pt x="28377" y="77452"/>
                </a:lnTo>
                <a:lnTo>
                  <a:pt x="0" y="104494"/>
                </a:lnTo>
                <a:lnTo>
                  <a:pt x="109168" y="216666"/>
                </a:lnTo>
                <a:lnTo>
                  <a:pt x="137878" y="189958"/>
                </a:lnTo>
                <a:lnTo>
                  <a:pt x="308474" y="28043"/>
                </a:lnTo>
                <a:close/>
              </a:path>
            </a:pathLst>
          </a:custGeom>
          <a:solidFill>
            <a:schemeClr val="accent4"/>
          </a:solidFill>
          <a:ln w="3274" cap="flat">
            <a:noFill/>
            <a:prstDash val="solid"/>
            <a:miter/>
          </a:ln>
        </p:spPr>
        <p:txBody>
          <a:bodyPr rtlCol="0" anchor="ctr"/>
          <a:lstStyle/>
          <a:p>
            <a:endParaRPr lang="en-IN"/>
          </a:p>
        </p:txBody>
      </p:sp>
      <p:sp>
        <p:nvSpPr>
          <p:cNvPr id="27" name="Graphic 3" descr="Checkmark">
            <a:extLst>
              <a:ext uri="{FF2B5EF4-FFF2-40B4-BE49-F238E27FC236}">
                <a16:creationId xmlns:a16="http://schemas.microsoft.com/office/drawing/2014/main" id="{9235DD3A-2F1E-4D02-8D43-BA56C794F608}"/>
              </a:ext>
            </a:extLst>
          </p:cNvPr>
          <p:cNvSpPr>
            <a:spLocks noChangeAspect="1"/>
          </p:cNvSpPr>
          <p:nvPr/>
        </p:nvSpPr>
        <p:spPr>
          <a:xfrm>
            <a:off x="976573" y="3920284"/>
            <a:ext cx="253833" cy="176579"/>
          </a:xfrm>
          <a:custGeom>
            <a:avLst/>
            <a:gdLst>
              <a:gd name="connsiteX0" fmla="*/ 281432 w 307138"/>
              <a:gd name="connsiteY0" fmla="*/ 0 h 213661"/>
              <a:gd name="connsiteX1" fmla="*/ 110503 w 307138"/>
              <a:gd name="connsiteY1" fmla="*/ 161581 h 213661"/>
              <a:gd name="connsiteX2" fmla="*/ 28377 w 307138"/>
              <a:gd name="connsiteY2" fmla="*/ 77452 h 213661"/>
              <a:gd name="connsiteX3" fmla="*/ 0 w 307138"/>
              <a:gd name="connsiteY3" fmla="*/ 104494 h 213661"/>
              <a:gd name="connsiteX4" fmla="*/ 109168 w 307138"/>
              <a:gd name="connsiteY4" fmla="*/ 216666 h 213661"/>
              <a:gd name="connsiteX5" fmla="*/ 137878 w 307138"/>
              <a:gd name="connsiteY5" fmla="*/ 189958 h 213661"/>
              <a:gd name="connsiteX6" fmla="*/ 308474 w 307138"/>
              <a:gd name="connsiteY6" fmla="*/ 28043 h 21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138" h="213661">
                <a:moveTo>
                  <a:pt x="281432" y="0"/>
                </a:moveTo>
                <a:lnTo>
                  <a:pt x="110503" y="161581"/>
                </a:lnTo>
                <a:lnTo>
                  <a:pt x="28377" y="77452"/>
                </a:lnTo>
                <a:lnTo>
                  <a:pt x="0" y="104494"/>
                </a:lnTo>
                <a:lnTo>
                  <a:pt x="109168" y="216666"/>
                </a:lnTo>
                <a:lnTo>
                  <a:pt x="137878" y="189958"/>
                </a:lnTo>
                <a:lnTo>
                  <a:pt x="308474" y="28043"/>
                </a:lnTo>
                <a:close/>
              </a:path>
            </a:pathLst>
          </a:custGeom>
          <a:solidFill>
            <a:schemeClr val="accent4"/>
          </a:solidFill>
          <a:ln w="3274" cap="flat">
            <a:noFill/>
            <a:prstDash val="solid"/>
            <a:miter/>
          </a:ln>
        </p:spPr>
        <p:txBody>
          <a:bodyPr rtlCol="0" anchor="ctr"/>
          <a:lstStyle/>
          <a:p>
            <a:endParaRPr lang="en-IN"/>
          </a:p>
        </p:txBody>
      </p:sp>
      <p:sp>
        <p:nvSpPr>
          <p:cNvPr id="28" name="Graphic 3" descr="Checkmark">
            <a:extLst>
              <a:ext uri="{FF2B5EF4-FFF2-40B4-BE49-F238E27FC236}">
                <a16:creationId xmlns:a16="http://schemas.microsoft.com/office/drawing/2014/main" id="{9235DD3A-2F1E-4D02-8D43-BA56C794F608}"/>
              </a:ext>
            </a:extLst>
          </p:cNvPr>
          <p:cNvSpPr>
            <a:spLocks noChangeAspect="1"/>
          </p:cNvSpPr>
          <p:nvPr/>
        </p:nvSpPr>
        <p:spPr>
          <a:xfrm>
            <a:off x="982763" y="4369143"/>
            <a:ext cx="253833" cy="176579"/>
          </a:xfrm>
          <a:custGeom>
            <a:avLst/>
            <a:gdLst>
              <a:gd name="connsiteX0" fmla="*/ 281432 w 307138"/>
              <a:gd name="connsiteY0" fmla="*/ 0 h 213661"/>
              <a:gd name="connsiteX1" fmla="*/ 110503 w 307138"/>
              <a:gd name="connsiteY1" fmla="*/ 161581 h 213661"/>
              <a:gd name="connsiteX2" fmla="*/ 28377 w 307138"/>
              <a:gd name="connsiteY2" fmla="*/ 77452 h 213661"/>
              <a:gd name="connsiteX3" fmla="*/ 0 w 307138"/>
              <a:gd name="connsiteY3" fmla="*/ 104494 h 213661"/>
              <a:gd name="connsiteX4" fmla="*/ 109168 w 307138"/>
              <a:gd name="connsiteY4" fmla="*/ 216666 h 213661"/>
              <a:gd name="connsiteX5" fmla="*/ 137878 w 307138"/>
              <a:gd name="connsiteY5" fmla="*/ 189958 h 213661"/>
              <a:gd name="connsiteX6" fmla="*/ 308474 w 307138"/>
              <a:gd name="connsiteY6" fmla="*/ 28043 h 21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138" h="213661">
                <a:moveTo>
                  <a:pt x="281432" y="0"/>
                </a:moveTo>
                <a:lnTo>
                  <a:pt x="110503" y="161581"/>
                </a:lnTo>
                <a:lnTo>
                  <a:pt x="28377" y="77452"/>
                </a:lnTo>
                <a:lnTo>
                  <a:pt x="0" y="104494"/>
                </a:lnTo>
                <a:lnTo>
                  <a:pt x="109168" y="216666"/>
                </a:lnTo>
                <a:lnTo>
                  <a:pt x="137878" y="189958"/>
                </a:lnTo>
                <a:lnTo>
                  <a:pt x="308474" y="28043"/>
                </a:lnTo>
                <a:close/>
              </a:path>
            </a:pathLst>
          </a:custGeom>
          <a:solidFill>
            <a:schemeClr val="accent4"/>
          </a:solidFill>
          <a:ln w="3274" cap="flat">
            <a:noFill/>
            <a:prstDash val="solid"/>
            <a:miter/>
          </a:ln>
        </p:spPr>
        <p:txBody>
          <a:bodyPr rtlCol="0" anchor="ctr"/>
          <a:lstStyle/>
          <a:p>
            <a:endParaRPr lang="en-IN"/>
          </a:p>
        </p:txBody>
      </p:sp>
      <p:sp>
        <p:nvSpPr>
          <p:cNvPr id="29" name="Rectangle 28"/>
          <p:cNvSpPr/>
          <p:nvPr/>
        </p:nvSpPr>
        <p:spPr>
          <a:xfrm>
            <a:off x="1301591" y="5215275"/>
            <a:ext cx="9417884" cy="338554"/>
          </a:xfrm>
          <a:prstGeom prst="rect">
            <a:avLst/>
          </a:prstGeom>
        </p:spPr>
        <p:txBody>
          <a:bodyPr wrap="square">
            <a:spAutoFit/>
          </a:bodyPr>
          <a:lstStyle/>
          <a:p>
            <a:pPr>
              <a:spcBef>
                <a:spcPts val="1000"/>
              </a:spcBef>
              <a:spcAft>
                <a:spcPts val="600"/>
              </a:spcAft>
            </a:pPr>
            <a:r>
              <a:rPr lang="en-US" sz="1600" b="1" dirty="0">
                <a:latin typeface="Avenir LT Std 35 Light" panose="020B0402020203020204" pitchFamily="34" charset="0"/>
                <a:cs typeface="Arial"/>
              </a:rPr>
              <a:t>Not quite. </a:t>
            </a:r>
            <a:r>
              <a:rPr lang="en-US" sz="1600" dirty="0">
                <a:latin typeface="Avenir LT Std 35 Light" panose="020B0402020203020204" pitchFamily="34" charset="0"/>
                <a:cs typeface="Arial"/>
              </a:rPr>
              <a:t>All of these are correct.</a:t>
            </a:r>
          </a:p>
        </p:txBody>
      </p:sp>
      <p:sp>
        <p:nvSpPr>
          <p:cNvPr id="30" name="TextBox 29">
            <a:extLst>
              <a:ext uri="{FF2B5EF4-FFF2-40B4-BE49-F238E27FC236}">
                <a16:creationId xmlns:a16="http://schemas.microsoft.com/office/drawing/2014/main" id="{DBAF40DE-96C6-4376-90BC-E1C331DADB4F}"/>
              </a:ext>
            </a:extLst>
          </p:cNvPr>
          <p:cNvSpPr txBox="1"/>
          <p:nvPr/>
        </p:nvSpPr>
        <p:spPr>
          <a:xfrm>
            <a:off x="9754228" y="6550223"/>
            <a:ext cx="2437772" cy="307777"/>
          </a:xfrm>
          <a:prstGeom prst="rect">
            <a:avLst/>
          </a:prstGeom>
          <a:noFill/>
        </p:spPr>
        <p:txBody>
          <a:bodyPr wrap="square">
            <a:spAutoFit/>
          </a:bodyPr>
          <a:lstStyle/>
          <a:p>
            <a:pPr algn="r"/>
            <a:r>
              <a:rPr lang="en-IN" sz="1400" dirty="0">
                <a:latin typeface="Avenir LT Std 35 Light" panose="020B0402020203020204"/>
              </a:rPr>
              <a:t>Click </a:t>
            </a:r>
            <a:r>
              <a:rPr lang="en-IN" sz="1400" i="1" dirty="0">
                <a:latin typeface="Avenir LT Std 35 Light" panose="020B0402020203020204"/>
              </a:rPr>
              <a:t>NEXT</a:t>
            </a:r>
            <a:r>
              <a:rPr lang="en-IN" sz="1400" dirty="0">
                <a:latin typeface="Avenir LT Std 35 Light" panose="020B0402020203020204"/>
              </a:rPr>
              <a:t> to continue.</a:t>
            </a:r>
          </a:p>
        </p:txBody>
      </p:sp>
      <p:sp>
        <p:nvSpPr>
          <p:cNvPr id="21" name="Rectangle 20"/>
          <p:cNvSpPr/>
          <p:nvPr/>
        </p:nvSpPr>
        <p:spPr>
          <a:xfrm>
            <a:off x="12335774" y="182880"/>
            <a:ext cx="1559520" cy="139490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Added AS</a:t>
            </a:r>
            <a:endParaRPr lang="en-IN" dirty="0"/>
          </a:p>
        </p:txBody>
      </p:sp>
    </p:spTree>
    <p:extLst>
      <p:ext uri="{BB962C8B-B14F-4D97-AF65-F5344CB8AC3E}">
        <p14:creationId xmlns:p14="http://schemas.microsoft.com/office/powerpoint/2010/main" val="374272842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How to Shift our Thinking: </a:t>
            </a:r>
            <a:r>
              <a:rPr lang="en-IN"/>
              <a:t>Response to Feedback </a:t>
            </a:r>
          </a:p>
        </p:txBody>
      </p:sp>
      <p:sp>
        <p:nvSpPr>
          <p:cNvPr id="3" name="Rectangle 2">
            <a:extLst>
              <a:ext uri="{FF2B5EF4-FFF2-40B4-BE49-F238E27FC236}">
                <a16:creationId xmlns:a16="http://schemas.microsoft.com/office/drawing/2014/main" id="{2F7FD296-FAA1-4E12-A64B-1053BEE73956}"/>
              </a:ext>
            </a:extLst>
          </p:cNvPr>
          <p:cNvSpPr/>
          <p:nvPr/>
        </p:nvSpPr>
        <p:spPr>
          <a:xfrm>
            <a:off x="10904" y="1235298"/>
            <a:ext cx="12192000" cy="4749498"/>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grpSp>
        <p:nvGrpSpPr>
          <p:cNvPr id="4" name="Group 3"/>
          <p:cNvGrpSpPr/>
          <p:nvPr/>
        </p:nvGrpSpPr>
        <p:grpSpPr>
          <a:xfrm>
            <a:off x="277952" y="1521387"/>
            <a:ext cx="11556495" cy="4177320"/>
            <a:chOff x="277952" y="1076630"/>
            <a:chExt cx="11556495" cy="4177320"/>
          </a:xfrm>
        </p:grpSpPr>
        <p:sp>
          <p:nvSpPr>
            <p:cNvPr id="5" name="Rectangle 4"/>
            <p:cNvSpPr/>
            <p:nvPr/>
          </p:nvSpPr>
          <p:spPr>
            <a:xfrm>
              <a:off x="351692" y="1076632"/>
              <a:ext cx="2816862" cy="840091"/>
            </a:xfrm>
            <a:prstGeom prst="rect">
              <a:avLst/>
            </a:prstGeom>
            <a:solidFill>
              <a:schemeClr val="bg2"/>
            </a:solidFill>
            <a:ln>
              <a:noFill/>
            </a:ln>
            <a:effectLst>
              <a:innerShdw blurRad="63500" dist="254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b="1" dirty="0">
                  <a:solidFill>
                    <a:schemeClr val="bg1"/>
                  </a:solidFill>
                  <a:latin typeface="Avenir LT Std 35 Light" panose="020B0402020203020204" pitchFamily="34" charset="0"/>
                  <a:cs typeface="Arial" panose="020B0604020202020204" pitchFamily="34" charset="0"/>
                </a:rPr>
                <a:t>Express Gratitude</a:t>
              </a:r>
            </a:p>
          </p:txBody>
        </p:sp>
        <p:sp>
          <p:nvSpPr>
            <p:cNvPr id="9" name="Rectangle 8"/>
            <p:cNvSpPr/>
            <p:nvPr/>
          </p:nvSpPr>
          <p:spPr>
            <a:xfrm>
              <a:off x="3240323" y="1076632"/>
              <a:ext cx="2816862" cy="840091"/>
            </a:xfrm>
            <a:prstGeom prst="rect">
              <a:avLst/>
            </a:prstGeom>
            <a:solidFill>
              <a:schemeClr val="bg2"/>
            </a:solidFill>
            <a:ln>
              <a:noFill/>
            </a:ln>
            <a:effectLst>
              <a:innerShdw blurRad="63500" dist="254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b="1">
                  <a:solidFill>
                    <a:schemeClr val="bg1"/>
                  </a:solidFill>
                  <a:latin typeface="Avenir LT Std 35 Light" panose="020B0402020203020204" pitchFamily="34" charset="0"/>
                  <a:cs typeface="Arial" panose="020B0604020202020204" pitchFamily="34" charset="0"/>
                </a:rPr>
                <a:t>Understand Impact </a:t>
              </a:r>
            </a:p>
          </p:txBody>
        </p:sp>
        <p:sp>
          <p:nvSpPr>
            <p:cNvPr id="10" name="Rectangle 9"/>
            <p:cNvSpPr/>
            <p:nvPr/>
          </p:nvSpPr>
          <p:spPr>
            <a:xfrm>
              <a:off x="6128953" y="1076631"/>
              <a:ext cx="2816862" cy="840091"/>
            </a:xfrm>
            <a:prstGeom prst="rect">
              <a:avLst/>
            </a:prstGeom>
            <a:solidFill>
              <a:schemeClr val="bg2"/>
            </a:solidFill>
            <a:ln>
              <a:noFill/>
            </a:ln>
            <a:effectLst>
              <a:innerShdw blurRad="63500" dist="254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b="1">
                  <a:solidFill>
                    <a:schemeClr val="bg1"/>
                  </a:solidFill>
                  <a:latin typeface="Avenir LT Std 35 Light" panose="020B0402020203020204" pitchFamily="34" charset="0"/>
                  <a:cs typeface="Arial" panose="020B0604020202020204" pitchFamily="34" charset="0"/>
                </a:rPr>
                <a:t>Use the Opportunity</a:t>
              </a:r>
              <a:br>
                <a:rPr lang="en-IN" b="1">
                  <a:solidFill>
                    <a:schemeClr val="bg1"/>
                  </a:solidFill>
                  <a:latin typeface="Avenir LT Std 35 Light" panose="020B0402020203020204" pitchFamily="34" charset="0"/>
                  <a:cs typeface="Arial" panose="020B0604020202020204" pitchFamily="34" charset="0"/>
                </a:rPr>
              </a:br>
              <a:r>
                <a:rPr lang="en-IN" b="1">
                  <a:solidFill>
                    <a:schemeClr val="bg1"/>
                  </a:solidFill>
                  <a:latin typeface="Avenir LT Std 35 Light" panose="020B0402020203020204" pitchFamily="34" charset="0"/>
                  <a:cs typeface="Arial" panose="020B0604020202020204" pitchFamily="34" charset="0"/>
                </a:rPr>
                <a:t> to Grow</a:t>
              </a:r>
            </a:p>
          </p:txBody>
        </p:sp>
        <p:sp>
          <p:nvSpPr>
            <p:cNvPr id="11" name="Rectangle 10"/>
            <p:cNvSpPr/>
            <p:nvPr/>
          </p:nvSpPr>
          <p:spPr>
            <a:xfrm>
              <a:off x="9017585" y="1076630"/>
              <a:ext cx="2816862" cy="840091"/>
            </a:xfrm>
            <a:prstGeom prst="rect">
              <a:avLst/>
            </a:prstGeom>
            <a:solidFill>
              <a:schemeClr val="bg2"/>
            </a:solidFill>
            <a:ln>
              <a:noFill/>
            </a:ln>
            <a:effectLst>
              <a:innerShdw blurRad="63500" dist="254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b="1">
                  <a:solidFill>
                    <a:schemeClr val="bg1"/>
                  </a:solidFill>
                  <a:latin typeface="Avenir LT Std 35 Light" panose="020B0402020203020204" pitchFamily="34" charset="0"/>
                  <a:cs typeface="Arial" panose="020B0604020202020204" pitchFamily="34" charset="0"/>
                </a:rPr>
                <a:t>Follow Through </a:t>
              </a:r>
            </a:p>
            <a:p>
              <a:pPr algn="ctr"/>
              <a:r>
                <a:rPr lang="en-IN" b="1">
                  <a:solidFill>
                    <a:schemeClr val="bg1"/>
                  </a:solidFill>
                  <a:latin typeface="Avenir LT Std 35 Light" panose="020B0402020203020204" pitchFamily="34" charset="0"/>
                  <a:cs typeface="Arial" panose="020B0604020202020204" pitchFamily="34" charset="0"/>
                </a:rPr>
                <a:t>(Next day, next week)</a:t>
              </a:r>
            </a:p>
          </p:txBody>
        </p:sp>
        <p:sp>
          <p:nvSpPr>
            <p:cNvPr id="13" name="Rectangle 12"/>
            <p:cNvSpPr/>
            <p:nvPr/>
          </p:nvSpPr>
          <p:spPr>
            <a:xfrm>
              <a:off x="351692" y="1972685"/>
              <a:ext cx="2816862" cy="2776300"/>
            </a:xfrm>
            <a:prstGeom prst="rect">
              <a:avLst/>
            </a:prstGeom>
            <a:solidFill>
              <a:schemeClr val="bg1"/>
            </a:solidFill>
            <a:ln>
              <a:noFill/>
            </a:ln>
            <a:effectLst>
              <a:innerShdw blurRad="63500" dist="254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rtlCol="0" anchor="t"/>
            <a:lstStyle/>
            <a:p>
              <a:pPr>
                <a:spcBef>
                  <a:spcPts val="1200"/>
                </a:spcBef>
                <a:spcAft>
                  <a:spcPts val="600"/>
                </a:spcAft>
              </a:pPr>
              <a:r>
                <a:rPr lang="en-IN">
                  <a:solidFill>
                    <a:schemeClr val="tx1"/>
                  </a:solidFill>
                  <a:latin typeface="Avenir LT Std 35 Light" panose="020B0402020203020204" pitchFamily="34" charset="0"/>
                  <a:cs typeface="Arial" panose="020B0604020202020204" pitchFamily="34" charset="0"/>
                </a:rPr>
                <a:t>“Thank you for speaking up.”</a:t>
              </a:r>
            </a:p>
            <a:p>
              <a:pPr>
                <a:spcBef>
                  <a:spcPts val="1200"/>
                </a:spcBef>
                <a:spcAft>
                  <a:spcPts val="600"/>
                </a:spcAft>
              </a:pPr>
              <a:r>
                <a:rPr lang="en-IN">
                  <a:solidFill>
                    <a:schemeClr val="tx1"/>
                  </a:solidFill>
                  <a:latin typeface="Avenir LT Std 35 Light" panose="020B0402020203020204" pitchFamily="34" charset="0"/>
                  <a:cs typeface="Arial" panose="020B0604020202020204" pitchFamily="34" charset="0"/>
                </a:rPr>
                <a:t>“I appreciate you sharing.”</a:t>
              </a:r>
            </a:p>
            <a:p>
              <a:pPr>
                <a:spcBef>
                  <a:spcPts val="1200"/>
                </a:spcBef>
                <a:spcAft>
                  <a:spcPts val="600"/>
                </a:spcAft>
              </a:pPr>
              <a:r>
                <a:rPr lang="en-IN">
                  <a:solidFill>
                    <a:schemeClr val="tx1"/>
                  </a:solidFill>
                  <a:latin typeface="Avenir LT Std 35 Light" panose="020B0402020203020204" pitchFamily="34" charset="0"/>
                  <a:cs typeface="Arial" panose="020B0604020202020204" pitchFamily="34" charset="0"/>
                </a:rPr>
                <a:t>“I am glad you said something.” </a:t>
              </a:r>
            </a:p>
          </p:txBody>
        </p:sp>
        <p:sp>
          <p:nvSpPr>
            <p:cNvPr id="17" name="Rectangle 16"/>
            <p:cNvSpPr/>
            <p:nvPr/>
          </p:nvSpPr>
          <p:spPr>
            <a:xfrm>
              <a:off x="3240323" y="1972684"/>
              <a:ext cx="2816862" cy="2776300"/>
            </a:xfrm>
            <a:prstGeom prst="rect">
              <a:avLst/>
            </a:prstGeom>
            <a:solidFill>
              <a:schemeClr val="bg1"/>
            </a:solidFill>
            <a:ln>
              <a:noFill/>
            </a:ln>
            <a:effectLst>
              <a:innerShdw blurRad="63500" dist="254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rtlCol="0" anchor="t"/>
            <a:lstStyle/>
            <a:p>
              <a:pPr>
                <a:spcBef>
                  <a:spcPts val="1200"/>
                </a:spcBef>
                <a:spcAft>
                  <a:spcPts val="600"/>
                </a:spcAft>
              </a:pPr>
              <a:r>
                <a:rPr lang="en-IN" dirty="0">
                  <a:solidFill>
                    <a:schemeClr val="tx1"/>
                  </a:solidFill>
                  <a:latin typeface="Avenir LT Std 35 Light" panose="020B0402020203020204" pitchFamily="34" charset="0"/>
                  <a:cs typeface="Arial" panose="020B0604020202020204" pitchFamily="34" charset="0"/>
                </a:rPr>
                <a:t>“Can you tell me more about this?”</a:t>
              </a:r>
            </a:p>
            <a:p>
              <a:pPr>
                <a:spcBef>
                  <a:spcPts val="1200"/>
                </a:spcBef>
                <a:spcAft>
                  <a:spcPts val="600"/>
                </a:spcAft>
              </a:pPr>
              <a:r>
                <a:rPr lang="en-IN" dirty="0">
                  <a:solidFill>
                    <a:schemeClr val="tx1"/>
                  </a:solidFill>
                  <a:latin typeface="Avenir LT Std 35 Light" panose="020B0402020203020204" pitchFamily="34" charset="0"/>
                  <a:cs typeface="Arial" panose="020B0604020202020204" pitchFamily="34" charset="0"/>
                </a:rPr>
                <a:t>“Can you help me understand how this impacted you?”</a:t>
              </a:r>
            </a:p>
            <a:p>
              <a:pPr>
                <a:spcBef>
                  <a:spcPts val="1200"/>
                </a:spcBef>
                <a:spcAft>
                  <a:spcPts val="600"/>
                </a:spcAft>
              </a:pPr>
              <a:r>
                <a:rPr lang="en-IN" dirty="0" smtClean="0">
                  <a:solidFill>
                    <a:schemeClr val="tx1"/>
                  </a:solidFill>
                  <a:latin typeface="Avenir LT Std 35 Light" panose="020B0402020203020204" pitchFamily="34" charset="0"/>
                  <a:cs typeface="Arial" panose="020B0604020202020204" pitchFamily="34" charset="0"/>
                </a:rPr>
                <a:t>Just listen.</a:t>
              </a:r>
              <a:endParaRPr lang="en-IN" dirty="0">
                <a:solidFill>
                  <a:schemeClr val="tx1"/>
                </a:solidFill>
                <a:latin typeface="Avenir LT Std 35 Light" panose="020B0402020203020204" pitchFamily="34" charset="0"/>
                <a:cs typeface="Arial" panose="020B0604020202020204" pitchFamily="34" charset="0"/>
              </a:endParaRPr>
            </a:p>
          </p:txBody>
        </p:sp>
        <p:sp>
          <p:nvSpPr>
            <p:cNvPr id="18" name="Rectangle 17"/>
            <p:cNvSpPr/>
            <p:nvPr/>
          </p:nvSpPr>
          <p:spPr>
            <a:xfrm>
              <a:off x="6128954" y="1972683"/>
              <a:ext cx="2816862" cy="2776300"/>
            </a:xfrm>
            <a:prstGeom prst="rect">
              <a:avLst/>
            </a:prstGeom>
            <a:solidFill>
              <a:schemeClr val="bg1"/>
            </a:solidFill>
            <a:ln>
              <a:noFill/>
            </a:ln>
            <a:effectLst>
              <a:innerShdw blurRad="63500" dist="254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rtlCol="0" anchor="t"/>
            <a:lstStyle/>
            <a:p>
              <a:pPr>
                <a:spcBef>
                  <a:spcPts val="1200"/>
                </a:spcBef>
                <a:spcAft>
                  <a:spcPts val="600"/>
                </a:spcAft>
              </a:pPr>
              <a:r>
                <a:rPr lang="en-IN" dirty="0">
                  <a:solidFill>
                    <a:schemeClr val="tx1"/>
                  </a:solidFill>
                  <a:latin typeface="Avenir LT Std 35 Light" panose="020B0402020203020204" pitchFamily="34" charset="0"/>
                  <a:cs typeface="Arial" panose="020B0604020202020204" pitchFamily="34" charset="0"/>
                </a:rPr>
                <a:t>“It’s important to me to learn from this experience.”</a:t>
              </a:r>
            </a:p>
            <a:p>
              <a:pPr>
                <a:spcBef>
                  <a:spcPts val="1200"/>
                </a:spcBef>
                <a:spcAft>
                  <a:spcPts val="600"/>
                </a:spcAft>
              </a:pPr>
              <a:r>
                <a:rPr lang="en-IN" dirty="0">
                  <a:solidFill>
                    <a:schemeClr val="tx1"/>
                  </a:solidFill>
                  <a:latin typeface="Avenir LT Std 35 Light" panose="020B0402020203020204" pitchFamily="34" charset="0"/>
                  <a:cs typeface="Arial" panose="020B0604020202020204" pitchFamily="34" charset="0"/>
                </a:rPr>
                <a:t>After the interaction, self-reflect.</a:t>
              </a:r>
            </a:p>
            <a:p>
              <a:pPr>
                <a:spcBef>
                  <a:spcPts val="1200"/>
                </a:spcBef>
                <a:spcAft>
                  <a:spcPts val="600"/>
                </a:spcAft>
              </a:pPr>
              <a:r>
                <a:rPr lang="en-IN" dirty="0">
                  <a:solidFill>
                    <a:schemeClr val="tx1"/>
                  </a:solidFill>
                  <a:latin typeface="Avenir LT Std 35 Light" panose="020B0402020203020204" pitchFamily="34" charset="0"/>
                  <a:cs typeface="Arial" panose="020B0604020202020204" pitchFamily="34" charset="0"/>
                </a:rPr>
                <a:t>After the interaction, do some research.</a:t>
              </a:r>
            </a:p>
          </p:txBody>
        </p:sp>
        <p:sp>
          <p:nvSpPr>
            <p:cNvPr id="19" name="Rectangle 18"/>
            <p:cNvSpPr/>
            <p:nvPr/>
          </p:nvSpPr>
          <p:spPr>
            <a:xfrm>
              <a:off x="9017585" y="1972682"/>
              <a:ext cx="2816862" cy="2776300"/>
            </a:xfrm>
            <a:prstGeom prst="rect">
              <a:avLst/>
            </a:prstGeom>
            <a:solidFill>
              <a:schemeClr val="bg1"/>
            </a:solidFill>
            <a:ln>
              <a:noFill/>
            </a:ln>
            <a:effectLst>
              <a:innerShdw blurRad="63500" dist="254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rtlCol="0" anchor="t"/>
            <a:lstStyle/>
            <a:p>
              <a:pPr>
                <a:spcBef>
                  <a:spcPts val="1200"/>
                </a:spcBef>
                <a:spcAft>
                  <a:spcPts val="600"/>
                </a:spcAft>
              </a:pPr>
              <a:r>
                <a:rPr lang="en-IN" dirty="0">
                  <a:solidFill>
                    <a:schemeClr val="tx1"/>
                  </a:solidFill>
                  <a:latin typeface="Avenir LT Std 35 Light" panose="020B0402020203020204" pitchFamily="34" charset="0"/>
                  <a:cs typeface="Arial" panose="020B0604020202020204" pitchFamily="34" charset="0"/>
                </a:rPr>
                <a:t>“I thought about what you said.”</a:t>
              </a:r>
            </a:p>
            <a:p>
              <a:pPr>
                <a:spcBef>
                  <a:spcPts val="1200"/>
                </a:spcBef>
                <a:spcAft>
                  <a:spcPts val="600"/>
                </a:spcAft>
              </a:pPr>
              <a:r>
                <a:rPr lang="en-IN" dirty="0">
                  <a:solidFill>
                    <a:schemeClr val="tx1"/>
                  </a:solidFill>
                  <a:latin typeface="Avenir LT Std 35 Light" panose="020B0402020203020204" pitchFamily="34" charset="0"/>
                  <a:cs typeface="Arial" panose="020B0604020202020204" pitchFamily="34" charset="0"/>
                </a:rPr>
                <a:t>“I want to check back in with you.”</a:t>
              </a:r>
            </a:p>
            <a:p>
              <a:pPr>
                <a:spcBef>
                  <a:spcPts val="1200"/>
                </a:spcBef>
                <a:spcAft>
                  <a:spcPts val="600"/>
                </a:spcAft>
              </a:pPr>
              <a:r>
                <a:rPr lang="en-IN" dirty="0">
                  <a:solidFill>
                    <a:schemeClr val="tx1"/>
                  </a:solidFill>
                  <a:latin typeface="Avenir LT Std 35 Light" panose="020B0402020203020204" pitchFamily="34" charset="0"/>
                  <a:cs typeface="Arial" panose="020B0604020202020204" pitchFamily="34" charset="0"/>
                </a:rPr>
                <a:t>“Our relationship is important to me.” </a:t>
              </a:r>
            </a:p>
          </p:txBody>
        </p:sp>
        <p:sp>
          <p:nvSpPr>
            <p:cNvPr id="20" name="TextBox 19">
              <a:extLst>
                <a:ext uri="{FF2B5EF4-FFF2-40B4-BE49-F238E27FC236}">
                  <a16:creationId xmlns:a16="http://schemas.microsoft.com/office/drawing/2014/main" id="{9EFE9E38-9208-4654-BDAB-6F1A969AE4F6}"/>
                </a:ext>
              </a:extLst>
            </p:cNvPr>
            <p:cNvSpPr txBox="1"/>
            <p:nvPr/>
          </p:nvSpPr>
          <p:spPr>
            <a:xfrm>
              <a:off x="277952" y="4946173"/>
              <a:ext cx="11521440" cy="307777"/>
            </a:xfrm>
            <a:prstGeom prst="rect">
              <a:avLst/>
            </a:prstGeom>
            <a:noFill/>
          </p:spPr>
          <p:txBody>
            <a:bodyPr wrap="square" rtlCol="0">
              <a:spAutoFit/>
            </a:bodyPr>
            <a:lstStyle/>
            <a:p>
              <a:r>
                <a:rPr lang="en-US" sz="1400" dirty="0">
                  <a:latin typeface="Avenir LT Std 35 Light" panose="020B0402020203020204" pitchFamily="34" charset="0"/>
                </a:rPr>
                <a:t>Source: Dr. Tiffany </a:t>
              </a:r>
              <a:r>
                <a:rPr lang="en-US" sz="1400" dirty="0" smtClean="0">
                  <a:latin typeface="Avenir LT Std 35 Light" panose="020B0402020203020204" pitchFamily="34" charset="0"/>
                </a:rPr>
                <a:t>Jana and </a:t>
              </a:r>
              <a:r>
                <a:rPr lang="en-US" sz="1400" dirty="0">
                  <a:latin typeface="Avenir LT Std 35 Light" panose="020B0402020203020204" pitchFamily="34" charset="0"/>
                </a:rPr>
                <a:t>Dr. Michael </a:t>
              </a:r>
              <a:r>
                <a:rPr lang="en-US" sz="1400" dirty="0" err="1">
                  <a:latin typeface="Avenir LT Std 35 Light" panose="020B0402020203020204" pitchFamily="34" charset="0"/>
                </a:rPr>
                <a:t>Baran’s</a:t>
              </a:r>
              <a:r>
                <a:rPr lang="en-US" sz="1400" dirty="0">
                  <a:latin typeface="Avenir LT Std 35 Light" panose="020B0402020203020204" pitchFamily="34" charset="0"/>
                </a:rPr>
                <a:t> Book: “Subtle </a:t>
              </a:r>
              <a:r>
                <a:rPr lang="en-US" sz="1400" dirty="0" smtClean="0">
                  <a:latin typeface="Avenir LT Std 35 Light" panose="020B0402020203020204" pitchFamily="34" charset="0"/>
                </a:rPr>
                <a:t>Acts </a:t>
              </a:r>
              <a:r>
                <a:rPr lang="en-US" sz="1400" dirty="0">
                  <a:latin typeface="Avenir LT Std 35 Light" panose="020B0402020203020204" pitchFamily="34" charset="0"/>
                </a:rPr>
                <a:t>of Exclusion: How to Understand, Identify, and Stop </a:t>
              </a:r>
              <a:r>
                <a:rPr lang="en-US" sz="1400" dirty="0" err="1" smtClean="0">
                  <a:solidFill>
                    <a:srgbClr val="FF0000"/>
                  </a:solidFill>
                  <a:latin typeface="Avenir LT Std 35 Light" panose="020B0402020203020204" pitchFamily="34" charset="0"/>
                </a:rPr>
                <a:t>Microaggressions</a:t>
              </a:r>
              <a:r>
                <a:rPr lang="en-US" sz="1400" dirty="0" smtClean="0">
                  <a:solidFill>
                    <a:srgbClr val="FF0000"/>
                  </a:solidFill>
                  <a:latin typeface="Avenir LT Std 35 Light" panose="020B0402020203020204" pitchFamily="34" charset="0"/>
                </a:rPr>
                <a:t>.“</a:t>
              </a:r>
              <a:endParaRPr lang="en-US" sz="1400" dirty="0">
                <a:solidFill>
                  <a:srgbClr val="FF0000"/>
                </a:solidFill>
                <a:latin typeface="Avenir LT Std 35 Light" panose="020B0402020203020204" pitchFamily="34" charset="0"/>
              </a:endParaRPr>
            </a:p>
          </p:txBody>
        </p:sp>
      </p:grpSp>
      <p:sp>
        <p:nvSpPr>
          <p:cNvPr id="16" name="TextBox 15">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24 of 33</a:t>
            </a:r>
          </a:p>
        </p:txBody>
      </p:sp>
      <p:sp>
        <p:nvSpPr>
          <p:cNvPr id="21" name="TextBox 20">
            <a:extLst>
              <a:ext uri="{FF2B5EF4-FFF2-40B4-BE49-F238E27FC236}">
                <a16:creationId xmlns:a16="http://schemas.microsoft.com/office/drawing/2014/main" id="{DBAF40DE-96C6-4376-90BC-E1C331DADB4F}"/>
              </a:ext>
            </a:extLst>
          </p:cNvPr>
          <p:cNvSpPr txBox="1"/>
          <p:nvPr/>
        </p:nvSpPr>
        <p:spPr>
          <a:xfrm>
            <a:off x="9754228" y="6550223"/>
            <a:ext cx="2437772" cy="307777"/>
          </a:xfrm>
          <a:prstGeom prst="rect">
            <a:avLst/>
          </a:prstGeom>
          <a:noFill/>
        </p:spPr>
        <p:txBody>
          <a:bodyPr wrap="square">
            <a:spAutoFit/>
          </a:bodyPr>
          <a:lstStyle/>
          <a:p>
            <a:pPr algn="r"/>
            <a:r>
              <a:rPr lang="en-IN" sz="1400" dirty="0">
                <a:latin typeface="Avenir LT Std 35 Light" panose="020B0402020203020204"/>
              </a:rPr>
              <a:t>Click </a:t>
            </a:r>
            <a:r>
              <a:rPr lang="en-IN" sz="1400" i="1" dirty="0">
                <a:latin typeface="Avenir LT Std 35 Light" panose="020B0402020203020204"/>
              </a:rPr>
              <a:t>NEXT</a:t>
            </a:r>
            <a:r>
              <a:rPr lang="en-IN" sz="1400" dirty="0">
                <a:latin typeface="Avenir LT Std 35 Light" panose="020B0402020203020204"/>
              </a:rPr>
              <a:t> to continue.</a:t>
            </a:r>
          </a:p>
        </p:txBody>
      </p:sp>
      <p:sp>
        <p:nvSpPr>
          <p:cNvPr id="22" name="Rectangle 21"/>
          <p:cNvSpPr/>
          <p:nvPr/>
        </p:nvSpPr>
        <p:spPr>
          <a:xfrm>
            <a:off x="12335774" y="182880"/>
            <a:ext cx="1559520" cy="139490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OS: Period added before quote marks</a:t>
            </a:r>
            <a:endParaRPr lang="en-IN" dirty="0"/>
          </a:p>
        </p:txBody>
      </p:sp>
    </p:spTree>
    <p:extLst>
      <p:ext uri="{BB962C8B-B14F-4D97-AF65-F5344CB8AC3E}">
        <p14:creationId xmlns:p14="http://schemas.microsoft.com/office/powerpoint/2010/main" val="212198767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a:t>Questions To Ask Yourself</a:t>
            </a:r>
          </a:p>
        </p:txBody>
      </p:sp>
      <p:sp>
        <p:nvSpPr>
          <p:cNvPr id="41" name="TextBox 40">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25 of 33</a:t>
            </a:r>
          </a:p>
        </p:txBody>
      </p:sp>
      <p:sp>
        <p:nvSpPr>
          <p:cNvPr id="81" name="Rectangle 80">
            <a:extLst>
              <a:ext uri="{FF2B5EF4-FFF2-40B4-BE49-F238E27FC236}">
                <a16:creationId xmlns:a16="http://schemas.microsoft.com/office/drawing/2014/main" id="{2F7FD296-FAA1-4E12-A64B-1053BEE73956}"/>
              </a:ext>
            </a:extLst>
          </p:cNvPr>
          <p:cNvSpPr/>
          <p:nvPr/>
        </p:nvSpPr>
        <p:spPr>
          <a:xfrm>
            <a:off x="7362875" y="1414643"/>
            <a:ext cx="2374833" cy="4028711"/>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78" name="Rectangle 77">
            <a:extLst>
              <a:ext uri="{FF2B5EF4-FFF2-40B4-BE49-F238E27FC236}">
                <a16:creationId xmlns:a16="http://schemas.microsoft.com/office/drawing/2014/main" id="{2F7FD296-FAA1-4E12-A64B-1053BEE73956}"/>
              </a:ext>
            </a:extLst>
          </p:cNvPr>
          <p:cNvSpPr/>
          <p:nvPr/>
        </p:nvSpPr>
        <p:spPr>
          <a:xfrm>
            <a:off x="1" y="1414648"/>
            <a:ext cx="2374833" cy="4028711"/>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79" name="Rectangle 78">
            <a:extLst>
              <a:ext uri="{FF2B5EF4-FFF2-40B4-BE49-F238E27FC236}">
                <a16:creationId xmlns:a16="http://schemas.microsoft.com/office/drawing/2014/main" id="{2F7FD296-FAA1-4E12-A64B-1053BEE73956}"/>
              </a:ext>
            </a:extLst>
          </p:cNvPr>
          <p:cNvSpPr/>
          <p:nvPr/>
        </p:nvSpPr>
        <p:spPr>
          <a:xfrm>
            <a:off x="2454292" y="1414646"/>
            <a:ext cx="2374833" cy="4028711"/>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80" name="Rectangle 79">
            <a:extLst>
              <a:ext uri="{FF2B5EF4-FFF2-40B4-BE49-F238E27FC236}">
                <a16:creationId xmlns:a16="http://schemas.microsoft.com/office/drawing/2014/main" id="{2F7FD296-FAA1-4E12-A64B-1053BEE73956}"/>
              </a:ext>
            </a:extLst>
          </p:cNvPr>
          <p:cNvSpPr/>
          <p:nvPr/>
        </p:nvSpPr>
        <p:spPr>
          <a:xfrm>
            <a:off x="4908584" y="1414645"/>
            <a:ext cx="2374833" cy="4028711"/>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82" name="Rectangle 81">
            <a:extLst>
              <a:ext uri="{FF2B5EF4-FFF2-40B4-BE49-F238E27FC236}">
                <a16:creationId xmlns:a16="http://schemas.microsoft.com/office/drawing/2014/main" id="{2F7FD296-FAA1-4E12-A64B-1053BEE73956}"/>
              </a:ext>
            </a:extLst>
          </p:cNvPr>
          <p:cNvSpPr/>
          <p:nvPr/>
        </p:nvSpPr>
        <p:spPr>
          <a:xfrm>
            <a:off x="9817819" y="1414642"/>
            <a:ext cx="2374833" cy="4028711"/>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87" name="Rectangle 86">
            <a:extLst>
              <a:ext uri="{FF2B5EF4-FFF2-40B4-BE49-F238E27FC236}">
                <a16:creationId xmlns:a16="http://schemas.microsoft.com/office/drawing/2014/main" id="{2F7FD296-FAA1-4E12-A64B-1053BEE73956}"/>
              </a:ext>
            </a:extLst>
          </p:cNvPr>
          <p:cNvSpPr/>
          <p:nvPr/>
        </p:nvSpPr>
        <p:spPr>
          <a:xfrm>
            <a:off x="1" y="2371726"/>
            <a:ext cx="2374833" cy="2079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88" name="Rectangle 87">
            <a:extLst>
              <a:ext uri="{FF2B5EF4-FFF2-40B4-BE49-F238E27FC236}">
                <a16:creationId xmlns:a16="http://schemas.microsoft.com/office/drawing/2014/main" id="{2F7FD296-FAA1-4E12-A64B-1053BEE73956}"/>
              </a:ext>
            </a:extLst>
          </p:cNvPr>
          <p:cNvSpPr/>
          <p:nvPr/>
        </p:nvSpPr>
        <p:spPr>
          <a:xfrm>
            <a:off x="2454292" y="2371726"/>
            <a:ext cx="2374833" cy="2079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89" name="Rectangle 88">
            <a:extLst>
              <a:ext uri="{FF2B5EF4-FFF2-40B4-BE49-F238E27FC236}">
                <a16:creationId xmlns:a16="http://schemas.microsoft.com/office/drawing/2014/main" id="{2F7FD296-FAA1-4E12-A64B-1053BEE73956}"/>
              </a:ext>
            </a:extLst>
          </p:cNvPr>
          <p:cNvSpPr/>
          <p:nvPr/>
        </p:nvSpPr>
        <p:spPr>
          <a:xfrm>
            <a:off x="4908583" y="2371726"/>
            <a:ext cx="2374833" cy="2079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90" name="Rectangle 89">
            <a:extLst>
              <a:ext uri="{FF2B5EF4-FFF2-40B4-BE49-F238E27FC236}">
                <a16:creationId xmlns:a16="http://schemas.microsoft.com/office/drawing/2014/main" id="{2F7FD296-FAA1-4E12-A64B-1053BEE73956}"/>
              </a:ext>
            </a:extLst>
          </p:cNvPr>
          <p:cNvSpPr/>
          <p:nvPr/>
        </p:nvSpPr>
        <p:spPr>
          <a:xfrm>
            <a:off x="7362874" y="2371726"/>
            <a:ext cx="2374833" cy="2079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91" name="Rectangle 90">
            <a:extLst>
              <a:ext uri="{FF2B5EF4-FFF2-40B4-BE49-F238E27FC236}">
                <a16:creationId xmlns:a16="http://schemas.microsoft.com/office/drawing/2014/main" id="{2F7FD296-FAA1-4E12-A64B-1053BEE73956}"/>
              </a:ext>
            </a:extLst>
          </p:cNvPr>
          <p:cNvSpPr/>
          <p:nvPr/>
        </p:nvSpPr>
        <p:spPr>
          <a:xfrm>
            <a:off x="9817167" y="2371726"/>
            <a:ext cx="2374833" cy="20797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54" name="Freeform: Shape 38">
            <a:extLst>
              <a:ext uri="{FF2B5EF4-FFF2-40B4-BE49-F238E27FC236}">
                <a16:creationId xmlns:a16="http://schemas.microsoft.com/office/drawing/2014/main" id="{DFB0BA24-968C-48A7-8FA2-C39C0437FF84}"/>
              </a:ext>
            </a:extLst>
          </p:cNvPr>
          <p:cNvSpPr/>
          <p:nvPr/>
        </p:nvSpPr>
        <p:spPr>
          <a:xfrm>
            <a:off x="90137" y="3396621"/>
            <a:ext cx="2194560" cy="1806226"/>
          </a:xfrm>
          <a:custGeom>
            <a:avLst/>
            <a:gdLst>
              <a:gd name="connsiteX0" fmla="*/ 0 w 9238608"/>
              <a:gd name="connsiteY0" fmla="*/ 0 h 663588"/>
              <a:gd name="connsiteX1" fmla="*/ 9238608 w 9238608"/>
              <a:gd name="connsiteY1" fmla="*/ 0 h 663588"/>
              <a:gd name="connsiteX2" fmla="*/ 9238608 w 9238608"/>
              <a:gd name="connsiteY2" fmla="*/ 663588 h 663588"/>
              <a:gd name="connsiteX3" fmla="*/ 0 w 9238608"/>
              <a:gd name="connsiteY3" fmla="*/ 663588 h 663588"/>
              <a:gd name="connsiteX4" fmla="*/ 0 w 9238608"/>
              <a:gd name="connsiteY4" fmla="*/ 0 h 663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8608" h="663588">
                <a:moveTo>
                  <a:pt x="0" y="0"/>
                </a:moveTo>
                <a:lnTo>
                  <a:pt x="9238608" y="0"/>
                </a:lnTo>
                <a:lnTo>
                  <a:pt x="9238608" y="663588"/>
                </a:lnTo>
                <a:lnTo>
                  <a:pt x="0" y="66358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70230" rIns="91440" bIns="70230" numCol="1" spcCol="1270" anchor="t" anchorCtr="0">
            <a:noAutofit/>
          </a:bodyPr>
          <a:lstStyle/>
          <a:p>
            <a:pPr marL="0" lvl="0" indent="0" algn="ctr" defTabSz="844550">
              <a:lnSpc>
                <a:spcPct val="100000"/>
              </a:lnSpc>
              <a:spcBef>
                <a:spcPct val="0"/>
              </a:spcBef>
              <a:spcAft>
                <a:spcPct val="35000"/>
              </a:spcAft>
              <a:buNone/>
            </a:pPr>
            <a:r>
              <a:rPr lang="en-US" kern="1200" dirty="0">
                <a:latin typeface="Avenir LT Std 35 Light" panose="020B0402020203020204" pitchFamily="34" charset="0"/>
              </a:rPr>
              <a:t>How am I reacting physically and emotionally to   what I just witnessed or experienced? </a:t>
            </a:r>
          </a:p>
        </p:txBody>
      </p:sp>
      <p:sp>
        <p:nvSpPr>
          <p:cNvPr id="59" name="Freeform: Shape 47">
            <a:extLst>
              <a:ext uri="{FF2B5EF4-FFF2-40B4-BE49-F238E27FC236}">
                <a16:creationId xmlns:a16="http://schemas.microsoft.com/office/drawing/2014/main" id="{03A44DAB-D14A-4FE8-AF37-42721E42D58E}"/>
              </a:ext>
            </a:extLst>
          </p:cNvPr>
          <p:cNvSpPr/>
          <p:nvPr/>
        </p:nvSpPr>
        <p:spPr>
          <a:xfrm>
            <a:off x="2544428" y="3396621"/>
            <a:ext cx="2194560" cy="1806226"/>
          </a:xfrm>
          <a:custGeom>
            <a:avLst/>
            <a:gdLst>
              <a:gd name="connsiteX0" fmla="*/ 0 w 9238608"/>
              <a:gd name="connsiteY0" fmla="*/ 0 h 663588"/>
              <a:gd name="connsiteX1" fmla="*/ 9238608 w 9238608"/>
              <a:gd name="connsiteY1" fmla="*/ 0 h 663588"/>
              <a:gd name="connsiteX2" fmla="*/ 9238608 w 9238608"/>
              <a:gd name="connsiteY2" fmla="*/ 663588 h 663588"/>
              <a:gd name="connsiteX3" fmla="*/ 0 w 9238608"/>
              <a:gd name="connsiteY3" fmla="*/ 663588 h 663588"/>
              <a:gd name="connsiteX4" fmla="*/ 0 w 9238608"/>
              <a:gd name="connsiteY4" fmla="*/ 0 h 663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8608" h="663588">
                <a:moveTo>
                  <a:pt x="0" y="0"/>
                </a:moveTo>
                <a:lnTo>
                  <a:pt x="9238608" y="0"/>
                </a:lnTo>
                <a:lnTo>
                  <a:pt x="9238608" y="663588"/>
                </a:lnTo>
                <a:lnTo>
                  <a:pt x="0" y="66358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70230" rIns="91440" bIns="70230" numCol="1" spcCol="1270" anchor="t" anchorCtr="0">
            <a:noAutofit/>
          </a:bodyPr>
          <a:lstStyle/>
          <a:p>
            <a:pPr marL="0" lvl="0" indent="0" algn="ctr" defTabSz="844550">
              <a:lnSpc>
                <a:spcPct val="100000"/>
              </a:lnSpc>
              <a:spcBef>
                <a:spcPct val="0"/>
              </a:spcBef>
              <a:spcAft>
                <a:spcPct val="35000"/>
              </a:spcAft>
              <a:buNone/>
            </a:pPr>
            <a:r>
              <a:rPr lang="en-US" kern="1200" dirty="0">
                <a:latin typeface="Avenir LT Std 35 Light" panose="020B0402020203020204" pitchFamily="34" charset="0"/>
              </a:rPr>
              <a:t>What’s the context? Who is around? Where are we? What’s going on? </a:t>
            </a:r>
          </a:p>
        </p:txBody>
      </p:sp>
      <p:sp>
        <p:nvSpPr>
          <p:cNvPr id="64" name="Freeform: Shape 54">
            <a:extLst>
              <a:ext uri="{FF2B5EF4-FFF2-40B4-BE49-F238E27FC236}">
                <a16:creationId xmlns:a16="http://schemas.microsoft.com/office/drawing/2014/main" id="{3D51E1C3-CAE5-484C-A6DE-2D539AE73563}"/>
              </a:ext>
            </a:extLst>
          </p:cNvPr>
          <p:cNvSpPr/>
          <p:nvPr/>
        </p:nvSpPr>
        <p:spPr>
          <a:xfrm>
            <a:off x="4998720" y="3396621"/>
            <a:ext cx="2194560" cy="1806226"/>
          </a:xfrm>
          <a:custGeom>
            <a:avLst/>
            <a:gdLst>
              <a:gd name="connsiteX0" fmla="*/ 0 w 9238608"/>
              <a:gd name="connsiteY0" fmla="*/ 0 h 663588"/>
              <a:gd name="connsiteX1" fmla="*/ 9238608 w 9238608"/>
              <a:gd name="connsiteY1" fmla="*/ 0 h 663588"/>
              <a:gd name="connsiteX2" fmla="*/ 9238608 w 9238608"/>
              <a:gd name="connsiteY2" fmla="*/ 663588 h 663588"/>
              <a:gd name="connsiteX3" fmla="*/ 0 w 9238608"/>
              <a:gd name="connsiteY3" fmla="*/ 663588 h 663588"/>
              <a:gd name="connsiteX4" fmla="*/ 0 w 9238608"/>
              <a:gd name="connsiteY4" fmla="*/ 0 h 663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8608" h="663588">
                <a:moveTo>
                  <a:pt x="0" y="0"/>
                </a:moveTo>
                <a:lnTo>
                  <a:pt x="9238608" y="0"/>
                </a:lnTo>
                <a:lnTo>
                  <a:pt x="9238608" y="663588"/>
                </a:lnTo>
                <a:lnTo>
                  <a:pt x="0" y="66358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70230" rIns="91440" bIns="70230" numCol="1" spcCol="1270" anchor="t" anchorCtr="0">
            <a:noAutofit/>
          </a:bodyPr>
          <a:lstStyle/>
          <a:p>
            <a:pPr marL="0" lvl="0" indent="0" algn="ctr" defTabSz="844550">
              <a:lnSpc>
                <a:spcPct val="100000"/>
              </a:lnSpc>
              <a:spcBef>
                <a:spcPct val="0"/>
              </a:spcBef>
              <a:spcAft>
                <a:spcPct val="35000"/>
              </a:spcAft>
              <a:buNone/>
            </a:pPr>
            <a:r>
              <a:rPr lang="en-US" kern="1200" dirty="0">
                <a:latin typeface="Avenir LT Std 35 Light" panose="020B0402020203020204" pitchFamily="34" charset="0"/>
              </a:rPr>
              <a:t>Are there assumptions or hot-buttons influencing me </a:t>
            </a:r>
            <a:r>
              <a:rPr lang="en-US" kern="1200" dirty="0" smtClean="0">
                <a:solidFill>
                  <a:schemeClr val="tx1"/>
                </a:solidFill>
                <a:latin typeface="Avenir LT Std 35 Light" panose="020B0402020203020204" pitchFamily="34" charset="0"/>
              </a:rPr>
              <a:t>at</a:t>
            </a:r>
            <a:r>
              <a:rPr lang="en-US" kern="1200" dirty="0" smtClean="0">
                <a:latin typeface="Avenir LT Std 35 Light" panose="020B0402020203020204" pitchFamily="34" charset="0"/>
              </a:rPr>
              <a:t> </a:t>
            </a:r>
            <a:r>
              <a:rPr lang="en-US" kern="1200" dirty="0">
                <a:latin typeface="Avenir LT Std 35 Light" panose="020B0402020203020204" pitchFamily="34" charset="0"/>
              </a:rPr>
              <a:t>this moment? </a:t>
            </a:r>
          </a:p>
        </p:txBody>
      </p:sp>
      <p:sp>
        <p:nvSpPr>
          <p:cNvPr id="69" name="Freeform: Shape 60">
            <a:extLst>
              <a:ext uri="{FF2B5EF4-FFF2-40B4-BE49-F238E27FC236}">
                <a16:creationId xmlns:a16="http://schemas.microsoft.com/office/drawing/2014/main" id="{891D9063-2FE9-45BE-9AAA-1C979D0A0FE4}"/>
              </a:ext>
            </a:extLst>
          </p:cNvPr>
          <p:cNvSpPr/>
          <p:nvPr/>
        </p:nvSpPr>
        <p:spPr>
          <a:xfrm>
            <a:off x="7453011" y="3396621"/>
            <a:ext cx="2194560" cy="1806226"/>
          </a:xfrm>
          <a:custGeom>
            <a:avLst/>
            <a:gdLst>
              <a:gd name="connsiteX0" fmla="*/ 0 w 9238608"/>
              <a:gd name="connsiteY0" fmla="*/ 0 h 663588"/>
              <a:gd name="connsiteX1" fmla="*/ 9238608 w 9238608"/>
              <a:gd name="connsiteY1" fmla="*/ 0 h 663588"/>
              <a:gd name="connsiteX2" fmla="*/ 9238608 w 9238608"/>
              <a:gd name="connsiteY2" fmla="*/ 663588 h 663588"/>
              <a:gd name="connsiteX3" fmla="*/ 0 w 9238608"/>
              <a:gd name="connsiteY3" fmla="*/ 663588 h 663588"/>
              <a:gd name="connsiteX4" fmla="*/ 0 w 9238608"/>
              <a:gd name="connsiteY4" fmla="*/ 0 h 663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8608" h="663588">
                <a:moveTo>
                  <a:pt x="0" y="0"/>
                </a:moveTo>
                <a:lnTo>
                  <a:pt x="9238608" y="0"/>
                </a:lnTo>
                <a:lnTo>
                  <a:pt x="9238608" y="663588"/>
                </a:lnTo>
                <a:lnTo>
                  <a:pt x="0" y="66358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70230" rIns="91440" bIns="70230" numCol="1" spcCol="1270" anchor="t" anchorCtr="0">
            <a:noAutofit/>
          </a:bodyPr>
          <a:lstStyle/>
          <a:p>
            <a:pPr marL="0" lvl="0" indent="0" algn="ctr" defTabSz="844550">
              <a:lnSpc>
                <a:spcPct val="100000"/>
              </a:lnSpc>
              <a:spcBef>
                <a:spcPct val="0"/>
              </a:spcBef>
              <a:spcAft>
                <a:spcPct val="35000"/>
              </a:spcAft>
              <a:buNone/>
            </a:pPr>
            <a:r>
              <a:rPr lang="en-US" kern="1200" dirty="0">
                <a:latin typeface="Avenir LT Std 35 Light" panose="020B0402020203020204" pitchFamily="34" charset="0"/>
              </a:rPr>
              <a:t>What are the backgrounds and perspectives          of those around? Are they different from mine? </a:t>
            </a:r>
          </a:p>
        </p:txBody>
      </p:sp>
      <p:sp>
        <p:nvSpPr>
          <p:cNvPr id="51" name="Oval 50">
            <a:extLst>
              <a:ext uri="{FF2B5EF4-FFF2-40B4-BE49-F238E27FC236}">
                <a16:creationId xmlns:a16="http://schemas.microsoft.com/office/drawing/2014/main" id="{19E1AD90-D429-4F52-9D5E-C817B895167C}"/>
              </a:ext>
            </a:extLst>
          </p:cNvPr>
          <p:cNvSpPr/>
          <p:nvPr/>
        </p:nvSpPr>
        <p:spPr>
          <a:xfrm>
            <a:off x="475817" y="1764114"/>
            <a:ext cx="1423200" cy="1423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7445875B-F6D0-4501-8823-0B471BB0849B}"/>
              </a:ext>
            </a:extLst>
          </p:cNvPr>
          <p:cNvSpPr/>
          <p:nvPr/>
        </p:nvSpPr>
        <p:spPr>
          <a:xfrm>
            <a:off x="2930108" y="1764114"/>
            <a:ext cx="1423200" cy="1423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4E3E3C18-025E-4A8E-AFF9-49E249904DB6}"/>
              </a:ext>
            </a:extLst>
          </p:cNvPr>
          <p:cNvSpPr/>
          <p:nvPr/>
        </p:nvSpPr>
        <p:spPr>
          <a:xfrm>
            <a:off x="5384400" y="1764114"/>
            <a:ext cx="1423200" cy="1423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A5532806-8AB6-4C10-B56A-5212FED92E09}"/>
              </a:ext>
            </a:extLst>
          </p:cNvPr>
          <p:cNvSpPr/>
          <p:nvPr/>
        </p:nvSpPr>
        <p:spPr>
          <a:xfrm>
            <a:off x="7838691" y="1764114"/>
            <a:ext cx="1423200" cy="1423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E2031993-041D-4A96-B6A1-FBCB8A77269C}"/>
              </a:ext>
            </a:extLst>
          </p:cNvPr>
          <p:cNvSpPr/>
          <p:nvPr/>
        </p:nvSpPr>
        <p:spPr>
          <a:xfrm>
            <a:off x="10292983" y="1764114"/>
            <a:ext cx="1423200" cy="14232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66">
            <a:extLst>
              <a:ext uri="{FF2B5EF4-FFF2-40B4-BE49-F238E27FC236}">
                <a16:creationId xmlns:a16="http://schemas.microsoft.com/office/drawing/2014/main" id="{7D5F23B0-5152-4906-9E38-4F9D4465AB4A}"/>
              </a:ext>
            </a:extLst>
          </p:cNvPr>
          <p:cNvSpPr/>
          <p:nvPr/>
        </p:nvSpPr>
        <p:spPr>
          <a:xfrm>
            <a:off x="9907955" y="3396621"/>
            <a:ext cx="2194560" cy="1402806"/>
          </a:xfrm>
          <a:custGeom>
            <a:avLst/>
            <a:gdLst>
              <a:gd name="connsiteX0" fmla="*/ 0 w 9238608"/>
              <a:gd name="connsiteY0" fmla="*/ 0 h 663588"/>
              <a:gd name="connsiteX1" fmla="*/ 9238608 w 9238608"/>
              <a:gd name="connsiteY1" fmla="*/ 0 h 663588"/>
              <a:gd name="connsiteX2" fmla="*/ 9238608 w 9238608"/>
              <a:gd name="connsiteY2" fmla="*/ 663588 h 663588"/>
              <a:gd name="connsiteX3" fmla="*/ 0 w 9238608"/>
              <a:gd name="connsiteY3" fmla="*/ 663588 h 663588"/>
              <a:gd name="connsiteX4" fmla="*/ 0 w 9238608"/>
              <a:gd name="connsiteY4" fmla="*/ 0 h 6635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8608" h="663588">
                <a:moveTo>
                  <a:pt x="0" y="0"/>
                </a:moveTo>
                <a:lnTo>
                  <a:pt x="9238608" y="0"/>
                </a:lnTo>
                <a:lnTo>
                  <a:pt x="9238608" y="663588"/>
                </a:lnTo>
                <a:lnTo>
                  <a:pt x="0" y="66358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70230" rIns="91440" bIns="70230" numCol="1" spcCol="1270" anchor="t" anchorCtr="0">
            <a:noAutofit/>
          </a:bodyPr>
          <a:lstStyle/>
          <a:p>
            <a:pPr marL="0" lvl="0" indent="0" algn="ctr" defTabSz="844550">
              <a:lnSpc>
                <a:spcPct val="100000"/>
              </a:lnSpc>
              <a:spcBef>
                <a:spcPct val="0"/>
              </a:spcBef>
              <a:spcAft>
                <a:spcPct val="35000"/>
              </a:spcAft>
              <a:buNone/>
            </a:pPr>
            <a:r>
              <a:rPr lang="en-US" kern="1200">
                <a:latin typeface="Avenir LT Std 35 Light" panose="020B0402020203020204" pitchFamily="34" charset="0"/>
              </a:rPr>
              <a:t>Am I ready for this conversation?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7343" y="2018445"/>
            <a:ext cx="914479" cy="914479"/>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177" y="2018366"/>
            <a:ext cx="914479" cy="914479"/>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86501" y="2018365"/>
            <a:ext cx="914479" cy="914479"/>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38759" y="1920249"/>
            <a:ext cx="914479" cy="914479"/>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92727" y="2021742"/>
            <a:ext cx="914479" cy="914479"/>
          </a:xfrm>
          <a:prstGeom prst="rect">
            <a:avLst/>
          </a:prstGeom>
        </p:spPr>
      </p:pic>
      <p:sp>
        <p:nvSpPr>
          <p:cNvPr id="30" name="TextBox 29">
            <a:extLst>
              <a:ext uri="{FF2B5EF4-FFF2-40B4-BE49-F238E27FC236}">
                <a16:creationId xmlns:a16="http://schemas.microsoft.com/office/drawing/2014/main" id="{DBAF40DE-96C6-4376-90BC-E1C331DADB4F}"/>
              </a:ext>
            </a:extLst>
          </p:cNvPr>
          <p:cNvSpPr txBox="1"/>
          <p:nvPr/>
        </p:nvSpPr>
        <p:spPr>
          <a:xfrm>
            <a:off x="9754228" y="6550223"/>
            <a:ext cx="2437772" cy="307777"/>
          </a:xfrm>
          <a:prstGeom prst="rect">
            <a:avLst/>
          </a:prstGeom>
          <a:noFill/>
        </p:spPr>
        <p:txBody>
          <a:bodyPr wrap="square">
            <a:spAutoFit/>
          </a:bodyPr>
          <a:lstStyle/>
          <a:p>
            <a:pPr algn="r"/>
            <a:r>
              <a:rPr lang="en-IN" sz="1400" dirty="0">
                <a:latin typeface="Avenir LT Std 35 Light" panose="020B0402020203020204"/>
              </a:rPr>
              <a:t>Click </a:t>
            </a:r>
            <a:r>
              <a:rPr lang="en-IN" sz="1400" i="1" dirty="0">
                <a:latin typeface="Avenir LT Std 35 Light" panose="020B0402020203020204"/>
              </a:rPr>
              <a:t>NEXT</a:t>
            </a:r>
            <a:r>
              <a:rPr lang="en-IN" sz="1400" dirty="0">
                <a:latin typeface="Avenir LT Std 35 Light" panose="020B0402020203020204"/>
              </a:rPr>
              <a:t> to continue.</a:t>
            </a:r>
          </a:p>
        </p:txBody>
      </p:sp>
    </p:spTree>
    <p:extLst>
      <p:ext uri="{BB962C8B-B14F-4D97-AF65-F5344CB8AC3E}">
        <p14:creationId xmlns:p14="http://schemas.microsoft.com/office/powerpoint/2010/main" val="274047992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2F7FD296-FAA1-4E12-A64B-1053BEE73956}"/>
              </a:ext>
            </a:extLst>
          </p:cNvPr>
          <p:cNvSpPr/>
          <p:nvPr/>
        </p:nvSpPr>
        <p:spPr>
          <a:xfrm>
            <a:off x="151108" y="2074716"/>
            <a:ext cx="11889783" cy="4408778"/>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US" sz="1350"/>
          </a:p>
        </p:txBody>
      </p:sp>
      <p:sp>
        <p:nvSpPr>
          <p:cNvPr id="69" name="Rectangle 68">
            <a:extLst>
              <a:ext uri="{FF2B5EF4-FFF2-40B4-BE49-F238E27FC236}">
                <a16:creationId xmlns:a16="http://schemas.microsoft.com/office/drawing/2014/main" id="{2F7FD296-FAA1-4E12-A64B-1053BEE73956}"/>
              </a:ext>
            </a:extLst>
          </p:cNvPr>
          <p:cNvSpPr/>
          <p:nvPr/>
        </p:nvSpPr>
        <p:spPr>
          <a:xfrm>
            <a:off x="311902" y="2228850"/>
            <a:ext cx="3750000" cy="41044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r>
              <a:rPr lang="en-US" sz="1400" i="1">
                <a:solidFill>
                  <a:schemeClr val="bg1">
                    <a:lumMod val="50000"/>
                  </a:schemeClr>
                </a:solidFill>
                <a:latin typeface="Avenir LT Std 35 Light" panose="020B0402020203020204" pitchFamily="34" charset="0"/>
              </a:rPr>
              <a:t>Drop here</a:t>
            </a:r>
          </a:p>
        </p:txBody>
      </p:sp>
      <p:sp>
        <p:nvSpPr>
          <p:cNvPr id="71" name="Rectangle 70">
            <a:extLst>
              <a:ext uri="{FF2B5EF4-FFF2-40B4-BE49-F238E27FC236}">
                <a16:creationId xmlns:a16="http://schemas.microsoft.com/office/drawing/2014/main" id="{2F7FD296-FAA1-4E12-A64B-1053BEE73956}"/>
              </a:ext>
            </a:extLst>
          </p:cNvPr>
          <p:cNvSpPr/>
          <p:nvPr/>
        </p:nvSpPr>
        <p:spPr>
          <a:xfrm>
            <a:off x="4220999" y="2228850"/>
            <a:ext cx="3750000" cy="41044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72" name="Rectangle 71">
            <a:extLst>
              <a:ext uri="{FF2B5EF4-FFF2-40B4-BE49-F238E27FC236}">
                <a16:creationId xmlns:a16="http://schemas.microsoft.com/office/drawing/2014/main" id="{2F7FD296-FAA1-4E12-A64B-1053BEE73956}"/>
              </a:ext>
            </a:extLst>
          </p:cNvPr>
          <p:cNvSpPr/>
          <p:nvPr/>
        </p:nvSpPr>
        <p:spPr>
          <a:xfrm>
            <a:off x="8130095" y="2226888"/>
            <a:ext cx="3750000" cy="41044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i="1">
                <a:solidFill>
                  <a:schemeClr val="bg1">
                    <a:lumMod val="50000"/>
                  </a:schemeClr>
                </a:solidFill>
                <a:latin typeface="Avenir LT Std 35 Light" panose="020B0402020203020204" pitchFamily="34" charset="0"/>
              </a:rPr>
              <a:t>Drop here</a:t>
            </a:r>
          </a:p>
        </p:txBody>
      </p:sp>
      <p:sp>
        <p:nvSpPr>
          <p:cNvPr id="4" name="Title 3"/>
          <p:cNvSpPr>
            <a:spLocks noGrp="1"/>
          </p:cNvSpPr>
          <p:nvPr>
            <p:ph type="title"/>
          </p:nvPr>
        </p:nvSpPr>
        <p:spPr/>
        <p:txBody>
          <a:bodyPr>
            <a:normAutofit/>
          </a:bodyPr>
          <a:lstStyle/>
          <a:p>
            <a:r>
              <a:rPr lang="en-US" dirty="0"/>
              <a:t>How to Shift our Thinking: Dos and Don’ts</a:t>
            </a:r>
            <a:endParaRPr lang="en-IN" dirty="0"/>
          </a:p>
        </p:txBody>
      </p:sp>
      <p:sp>
        <p:nvSpPr>
          <p:cNvPr id="40" name="Title 3"/>
          <p:cNvSpPr txBox="1">
            <a:spLocks/>
          </p:cNvSpPr>
          <p:nvPr/>
        </p:nvSpPr>
        <p:spPr>
          <a:xfrm>
            <a:off x="8943461" y="2338865"/>
            <a:ext cx="2123268" cy="4977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IN" sz="2000" b="1" kern="1200">
                <a:solidFill>
                  <a:schemeClr val="bg2"/>
                </a:solidFill>
                <a:latin typeface="Avenir LT Std 35 Light" panose="020B0402020203020204" pitchFamily="34" charset="0"/>
                <a:ea typeface="+mj-ea"/>
                <a:cs typeface="+mj-cs"/>
              </a:defRPr>
            </a:lvl1pPr>
          </a:lstStyle>
          <a:p>
            <a:pPr algn="ctr"/>
            <a:r>
              <a:rPr lang="en-US">
                <a:solidFill>
                  <a:schemeClr val="accent5"/>
                </a:solidFill>
              </a:rPr>
              <a:t>Don’ts</a:t>
            </a:r>
          </a:p>
        </p:txBody>
      </p:sp>
      <p:sp>
        <p:nvSpPr>
          <p:cNvPr id="43" name="TextBox 42">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26 of 33</a:t>
            </a:r>
          </a:p>
        </p:txBody>
      </p:sp>
      <p:sp>
        <p:nvSpPr>
          <p:cNvPr id="73" name="Title 3"/>
          <p:cNvSpPr txBox="1">
            <a:spLocks/>
          </p:cNvSpPr>
          <p:nvPr/>
        </p:nvSpPr>
        <p:spPr>
          <a:xfrm>
            <a:off x="1125268" y="2338865"/>
            <a:ext cx="2123268" cy="4977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IN" sz="2000" b="1" kern="1200">
                <a:solidFill>
                  <a:schemeClr val="bg2"/>
                </a:solidFill>
                <a:latin typeface="Avenir LT Std 35 Light" panose="020B0402020203020204" pitchFamily="34" charset="0"/>
                <a:ea typeface="+mj-ea"/>
                <a:cs typeface="+mj-cs"/>
              </a:defRPr>
            </a:lvl1pPr>
          </a:lstStyle>
          <a:p>
            <a:pPr algn="ctr"/>
            <a:r>
              <a:rPr lang="en-US">
                <a:solidFill>
                  <a:schemeClr val="accent4"/>
                </a:solidFill>
              </a:rPr>
              <a:t>Dos</a:t>
            </a:r>
          </a:p>
        </p:txBody>
      </p:sp>
      <p:cxnSp>
        <p:nvCxnSpPr>
          <p:cNvPr id="74" name="Straight Connector 73">
            <a:extLst>
              <a:ext uri="{FF2B5EF4-FFF2-40B4-BE49-F238E27FC236}">
                <a16:creationId xmlns:a16="http://schemas.microsoft.com/office/drawing/2014/main" id="{451C361A-6EF4-4D2A-84E5-F66CBD94EB21}"/>
              </a:ext>
            </a:extLst>
          </p:cNvPr>
          <p:cNvCxnSpPr/>
          <p:nvPr/>
        </p:nvCxnSpPr>
        <p:spPr>
          <a:xfrm>
            <a:off x="5100218" y="2822486"/>
            <a:ext cx="1991563" cy="0"/>
          </a:xfrm>
          <a:prstGeom prst="line">
            <a:avLst/>
          </a:prstGeom>
          <a:ln>
            <a:solidFill>
              <a:srgbClr val="00324B"/>
            </a:solidFill>
            <a:prstDash val="dash"/>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51C361A-6EF4-4D2A-84E5-F66CBD94EB21}"/>
              </a:ext>
            </a:extLst>
          </p:cNvPr>
          <p:cNvCxnSpPr/>
          <p:nvPr/>
        </p:nvCxnSpPr>
        <p:spPr>
          <a:xfrm>
            <a:off x="5100218" y="3408740"/>
            <a:ext cx="1991563" cy="0"/>
          </a:xfrm>
          <a:prstGeom prst="line">
            <a:avLst/>
          </a:prstGeom>
          <a:ln>
            <a:solidFill>
              <a:srgbClr val="00324B"/>
            </a:solidFill>
            <a:prstDash val="dash"/>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51C361A-6EF4-4D2A-84E5-F66CBD94EB21}"/>
              </a:ext>
            </a:extLst>
          </p:cNvPr>
          <p:cNvCxnSpPr/>
          <p:nvPr/>
        </p:nvCxnSpPr>
        <p:spPr>
          <a:xfrm>
            <a:off x="5100218" y="3994994"/>
            <a:ext cx="1991563" cy="0"/>
          </a:xfrm>
          <a:prstGeom prst="line">
            <a:avLst/>
          </a:prstGeom>
          <a:ln>
            <a:solidFill>
              <a:srgbClr val="00324B"/>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451C361A-6EF4-4D2A-84E5-F66CBD94EB21}"/>
              </a:ext>
            </a:extLst>
          </p:cNvPr>
          <p:cNvCxnSpPr/>
          <p:nvPr/>
        </p:nvCxnSpPr>
        <p:spPr>
          <a:xfrm>
            <a:off x="5100218" y="4581248"/>
            <a:ext cx="1991563" cy="0"/>
          </a:xfrm>
          <a:prstGeom prst="line">
            <a:avLst/>
          </a:prstGeom>
          <a:ln>
            <a:solidFill>
              <a:srgbClr val="00324B"/>
            </a:solidFill>
            <a:prstDash val="dash"/>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51C361A-6EF4-4D2A-84E5-F66CBD94EB21}"/>
              </a:ext>
            </a:extLst>
          </p:cNvPr>
          <p:cNvCxnSpPr/>
          <p:nvPr/>
        </p:nvCxnSpPr>
        <p:spPr>
          <a:xfrm>
            <a:off x="5100218" y="5167502"/>
            <a:ext cx="1991563" cy="0"/>
          </a:xfrm>
          <a:prstGeom prst="line">
            <a:avLst/>
          </a:prstGeom>
          <a:ln>
            <a:solidFill>
              <a:srgbClr val="00324B"/>
            </a:solidFill>
            <a:prstDash val="dash"/>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51C361A-6EF4-4D2A-84E5-F66CBD94EB21}"/>
              </a:ext>
            </a:extLst>
          </p:cNvPr>
          <p:cNvCxnSpPr/>
          <p:nvPr/>
        </p:nvCxnSpPr>
        <p:spPr>
          <a:xfrm>
            <a:off x="5100218" y="5753756"/>
            <a:ext cx="1991563" cy="0"/>
          </a:xfrm>
          <a:prstGeom prst="line">
            <a:avLst/>
          </a:prstGeom>
          <a:ln>
            <a:solidFill>
              <a:srgbClr val="00324B"/>
            </a:solidFill>
            <a:prstDash val="dash"/>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4268223" y="2380650"/>
            <a:ext cx="3655553" cy="307777"/>
          </a:xfrm>
          <a:prstGeom prst="rect">
            <a:avLst/>
          </a:prstGeom>
        </p:spPr>
        <p:txBody>
          <a:bodyPr wrap="square" anchor="ctr">
            <a:spAutoFit/>
          </a:bodyPr>
          <a:lstStyle/>
          <a:p>
            <a:pPr marL="0" lvl="1" algn="ctr">
              <a:spcBef>
                <a:spcPts val="800"/>
              </a:spcBef>
              <a:spcAft>
                <a:spcPts val="1200"/>
              </a:spcAft>
              <a:buClr>
                <a:srgbClr val="006BA7"/>
              </a:buClr>
            </a:pPr>
            <a:r>
              <a:rPr lang="en-US" sz="1400">
                <a:latin typeface="Avenir LT Std 35 Light" panose="020B0402020203020204" pitchFamily="34" charset="0"/>
                <a:cs typeface="Arial"/>
              </a:rPr>
              <a:t>Play devil’s advocate. </a:t>
            </a:r>
          </a:p>
        </p:txBody>
      </p:sp>
      <p:sp>
        <p:nvSpPr>
          <p:cNvPr id="90" name="Rectangle 89"/>
          <p:cNvSpPr/>
          <p:nvPr/>
        </p:nvSpPr>
        <p:spPr>
          <a:xfrm>
            <a:off x="4268222" y="2964320"/>
            <a:ext cx="3655553" cy="307777"/>
          </a:xfrm>
          <a:prstGeom prst="rect">
            <a:avLst/>
          </a:prstGeom>
        </p:spPr>
        <p:txBody>
          <a:bodyPr wrap="square" anchor="ctr">
            <a:spAutoFit/>
          </a:bodyPr>
          <a:lstStyle/>
          <a:p>
            <a:pPr marL="0" lvl="1" algn="ctr">
              <a:spcBef>
                <a:spcPts val="800"/>
              </a:spcBef>
              <a:spcAft>
                <a:spcPts val="1200"/>
              </a:spcAft>
              <a:buClr>
                <a:srgbClr val="006BA7"/>
              </a:buClr>
            </a:pPr>
            <a:r>
              <a:rPr lang="en-US" sz="1400">
                <a:latin typeface="Avenir LT Std 35 Light" panose="020B0402020203020204" pitchFamily="34" charset="0"/>
                <a:cs typeface="Arial"/>
              </a:rPr>
              <a:t>Thank them. They are giving you a gift. </a:t>
            </a:r>
          </a:p>
        </p:txBody>
      </p:sp>
      <p:sp>
        <p:nvSpPr>
          <p:cNvPr id="91" name="Rectangle 90"/>
          <p:cNvSpPr/>
          <p:nvPr/>
        </p:nvSpPr>
        <p:spPr>
          <a:xfrm>
            <a:off x="4268221" y="3547990"/>
            <a:ext cx="3655553" cy="307777"/>
          </a:xfrm>
          <a:prstGeom prst="rect">
            <a:avLst/>
          </a:prstGeom>
        </p:spPr>
        <p:txBody>
          <a:bodyPr wrap="square" anchor="ctr">
            <a:spAutoFit/>
          </a:bodyPr>
          <a:lstStyle/>
          <a:p>
            <a:pPr marL="0" lvl="1" algn="ctr">
              <a:spcBef>
                <a:spcPts val="800"/>
              </a:spcBef>
              <a:spcAft>
                <a:spcPts val="1200"/>
              </a:spcAft>
              <a:buClr>
                <a:srgbClr val="006BA7"/>
              </a:buClr>
            </a:pPr>
            <a:r>
              <a:rPr lang="en-US" sz="1400">
                <a:latin typeface="Avenir LT Std 35 Light" panose="020B0402020203020204" pitchFamily="34" charset="0"/>
                <a:cs typeface="Arial"/>
              </a:rPr>
              <a:t>Try to fix it or come up with solutions. </a:t>
            </a:r>
          </a:p>
        </p:txBody>
      </p:sp>
      <p:sp>
        <p:nvSpPr>
          <p:cNvPr id="92" name="Rectangle 91"/>
          <p:cNvSpPr/>
          <p:nvPr/>
        </p:nvSpPr>
        <p:spPr>
          <a:xfrm>
            <a:off x="4268220" y="4023939"/>
            <a:ext cx="3655553" cy="523220"/>
          </a:xfrm>
          <a:prstGeom prst="rect">
            <a:avLst/>
          </a:prstGeom>
        </p:spPr>
        <p:txBody>
          <a:bodyPr wrap="square" anchor="ctr">
            <a:spAutoFit/>
          </a:bodyPr>
          <a:lstStyle/>
          <a:p>
            <a:pPr marL="0" lvl="1" algn="ctr">
              <a:spcBef>
                <a:spcPts val="800"/>
              </a:spcBef>
              <a:spcAft>
                <a:spcPts val="1200"/>
              </a:spcAft>
              <a:buClr>
                <a:srgbClr val="006BA7"/>
              </a:buClr>
            </a:pPr>
            <a:r>
              <a:rPr lang="en-US" sz="1400" dirty="0">
                <a:latin typeface="Avenir LT Std 35 Light" panose="020B0402020203020204" pitchFamily="34" charset="0"/>
                <a:cs typeface="Arial"/>
              </a:rPr>
              <a:t>Try to defend what you </a:t>
            </a:r>
            <a:r>
              <a:rPr lang="en-US" sz="1400" dirty="0" smtClean="0">
                <a:latin typeface="Avenir LT Std 35 Light" panose="020B0402020203020204" pitchFamily="34" charset="0"/>
                <a:cs typeface="Arial"/>
              </a:rPr>
              <a:t>said—       remember</a:t>
            </a:r>
            <a:r>
              <a:rPr lang="en-US" sz="1400" dirty="0">
                <a:latin typeface="Avenir LT Std 35 Light" panose="020B0402020203020204" pitchFamily="34" charset="0"/>
                <a:cs typeface="Arial"/>
              </a:rPr>
              <a:t>,  impact over the intention. </a:t>
            </a:r>
          </a:p>
        </p:txBody>
      </p:sp>
      <p:sp>
        <p:nvSpPr>
          <p:cNvPr id="93" name="Rectangle 92"/>
          <p:cNvSpPr/>
          <p:nvPr/>
        </p:nvSpPr>
        <p:spPr>
          <a:xfrm>
            <a:off x="4434380" y="4607609"/>
            <a:ext cx="3323230" cy="523220"/>
          </a:xfrm>
          <a:prstGeom prst="rect">
            <a:avLst/>
          </a:prstGeom>
        </p:spPr>
        <p:txBody>
          <a:bodyPr wrap="square" anchor="ctr">
            <a:spAutoFit/>
          </a:bodyPr>
          <a:lstStyle/>
          <a:p>
            <a:pPr marL="0" lvl="1" algn="ctr">
              <a:spcBef>
                <a:spcPts val="800"/>
              </a:spcBef>
              <a:spcAft>
                <a:spcPts val="1200"/>
              </a:spcAft>
              <a:buClr>
                <a:srgbClr val="006BA7"/>
              </a:buClr>
            </a:pPr>
            <a:r>
              <a:rPr lang="en-US" sz="1400">
                <a:latin typeface="Avenir LT Std 35 Light" panose="020B0402020203020204" pitchFamily="34" charset="0"/>
                <a:cs typeface="Arial"/>
              </a:rPr>
              <a:t>Over apologize or make it into a bigger deal. </a:t>
            </a:r>
          </a:p>
        </p:txBody>
      </p:sp>
      <p:sp>
        <p:nvSpPr>
          <p:cNvPr id="94" name="Rectangle 93"/>
          <p:cNvSpPr/>
          <p:nvPr/>
        </p:nvSpPr>
        <p:spPr>
          <a:xfrm>
            <a:off x="4268218" y="5299000"/>
            <a:ext cx="3655553" cy="307777"/>
          </a:xfrm>
          <a:prstGeom prst="rect">
            <a:avLst/>
          </a:prstGeom>
        </p:spPr>
        <p:txBody>
          <a:bodyPr wrap="square" anchor="ctr">
            <a:spAutoFit/>
          </a:bodyPr>
          <a:lstStyle/>
          <a:p>
            <a:pPr marL="0" lvl="1" algn="ctr">
              <a:spcBef>
                <a:spcPts val="800"/>
              </a:spcBef>
              <a:spcAft>
                <a:spcPts val="1200"/>
              </a:spcAft>
              <a:buClr>
                <a:srgbClr val="006BA7"/>
              </a:buClr>
            </a:pPr>
            <a:r>
              <a:rPr lang="en-US" sz="1400">
                <a:latin typeface="Avenir LT Std 35 Light" panose="020B0402020203020204" pitchFamily="34" charset="0"/>
                <a:cs typeface="Arial"/>
              </a:rPr>
              <a:t>Take it seriously. </a:t>
            </a:r>
          </a:p>
        </p:txBody>
      </p:sp>
      <p:sp>
        <p:nvSpPr>
          <p:cNvPr id="95" name="Rectangle 94"/>
          <p:cNvSpPr/>
          <p:nvPr/>
        </p:nvSpPr>
        <p:spPr>
          <a:xfrm>
            <a:off x="4268217" y="5882670"/>
            <a:ext cx="3655553" cy="307777"/>
          </a:xfrm>
          <a:prstGeom prst="rect">
            <a:avLst/>
          </a:prstGeom>
        </p:spPr>
        <p:txBody>
          <a:bodyPr wrap="square" anchor="ctr">
            <a:spAutoFit/>
          </a:bodyPr>
          <a:lstStyle/>
          <a:p>
            <a:pPr marL="0" lvl="1" algn="ctr">
              <a:spcBef>
                <a:spcPts val="800"/>
              </a:spcBef>
              <a:spcAft>
                <a:spcPts val="1200"/>
              </a:spcAft>
              <a:buClr>
                <a:srgbClr val="006BA7"/>
              </a:buClr>
            </a:pPr>
            <a:r>
              <a:rPr lang="en-US" sz="1400" dirty="0">
                <a:latin typeface="Avenir LT Std 35 Light" panose="020B0402020203020204" pitchFamily="34" charset="0"/>
                <a:cs typeface="Arial"/>
              </a:rPr>
              <a:t>Apologize and move on. </a:t>
            </a:r>
          </a:p>
        </p:txBody>
      </p:sp>
      <p:sp>
        <p:nvSpPr>
          <p:cNvPr id="97" name="TextBox 96">
            <a:extLst>
              <a:ext uri="{FF2B5EF4-FFF2-40B4-BE49-F238E27FC236}">
                <a16:creationId xmlns:a16="http://schemas.microsoft.com/office/drawing/2014/main" id="{A1FB48D3-C702-4614-8CA7-F437FF2611F6}"/>
              </a:ext>
            </a:extLst>
          </p:cNvPr>
          <p:cNvSpPr txBox="1"/>
          <p:nvPr/>
        </p:nvSpPr>
        <p:spPr>
          <a:xfrm>
            <a:off x="1301591" y="944609"/>
            <a:ext cx="10380211" cy="769441"/>
          </a:xfrm>
          <a:prstGeom prst="rect">
            <a:avLst/>
          </a:prstGeom>
          <a:noFill/>
        </p:spPr>
        <p:txBody>
          <a:bodyPr wrap="square" rtlCol="0" anchor="t">
            <a:spAutoFit/>
          </a:bodyPr>
          <a:lstStyle/>
          <a:p>
            <a:pPr>
              <a:spcAft>
                <a:spcPts val="1200"/>
              </a:spcAft>
            </a:pPr>
            <a:r>
              <a:rPr lang="en-US" sz="2000" dirty="0">
                <a:solidFill>
                  <a:schemeClr val="bg1"/>
                </a:solidFill>
                <a:latin typeface="Avenir LT Std 35 Light" panose="020B0402020203020204" pitchFamily="34" charset="0"/>
              </a:rPr>
              <a:t>Identify the Dos and Don’ts while responding to feedback.</a:t>
            </a:r>
          </a:p>
          <a:p>
            <a:r>
              <a:rPr lang="en-US" sz="1400" i="1" dirty="0">
                <a:solidFill>
                  <a:schemeClr val="bg1"/>
                </a:solidFill>
                <a:latin typeface="Avenir LT Std 35 Light" panose="020B0402020203020204" pitchFamily="34" charset="0"/>
              </a:rPr>
              <a:t>Click and drag each </a:t>
            </a:r>
            <a:r>
              <a:rPr lang="en-US" sz="1400" i="1" dirty="0" smtClean="0">
                <a:solidFill>
                  <a:schemeClr val="bg1"/>
                </a:solidFill>
                <a:latin typeface="Avenir LT Std 35 Light" panose="020B0402020203020204" pitchFamily="34" charset="0"/>
              </a:rPr>
              <a:t>option into </a:t>
            </a:r>
            <a:r>
              <a:rPr lang="en-US" sz="1400" i="1" dirty="0">
                <a:solidFill>
                  <a:schemeClr val="bg1"/>
                </a:solidFill>
                <a:latin typeface="Avenir LT Std 35 Light" panose="020B0402020203020204" pitchFamily="34" charset="0"/>
              </a:rPr>
              <a:t>the spaces provided. Incorrect ones will fly back.</a:t>
            </a:r>
          </a:p>
        </p:txBody>
      </p:sp>
    </p:spTree>
    <p:extLst>
      <p:ext uri="{BB962C8B-B14F-4D97-AF65-F5344CB8AC3E}">
        <p14:creationId xmlns:p14="http://schemas.microsoft.com/office/powerpoint/2010/main" val="101874378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2F7FD296-FAA1-4E12-A64B-1053BEE73956}"/>
              </a:ext>
            </a:extLst>
          </p:cNvPr>
          <p:cNvSpPr/>
          <p:nvPr/>
        </p:nvSpPr>
        <p:spPr>
          <a:xfrm>
            <a:off x="151108" y="2074716"/>
            <a:ext cx="11889783" cy="4408778"/>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US" sz="1350"/>
          </a:p>
        </p:txBody>
      </p:sp>
      <p:sp>
        <p:nvSpPr>
          <p:cNvPr id="69" name="Rectangle 68">
            <a:extLst>
              <a:ext uri="{FF2B5EF4-FFF2-40B4-BE49-F238E27FC236}">
                <a16:creationId xmlns:a16="http://schemas.microsoft.com/office/drawing/2014/main" id="{2F7FD296-FAA1-4E12-A64B-1053BEE73956}"/>
              </a:ext>
            </a:extLst>
          </p:cNvPr>
          <p:cNvSpPr/>
          <p:nvPr/>
        </p:nvSpPr>
        <p:spPr>
          <a:xfrm>
            <a:off x="311902" y="2228850"/>
            <a:ext cx="3750000" cy="41044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400" i="1">
              <a:solidFill>
                <a:schemeClr val="bg1">
                  <a:lumMod val="50000"/>
                </a:schemeClr>
              </a:solidFill>
              <a:latin typeface="Avenir LT Std 35 Light" panose="020B0402020203020204" pitchFamily="34" charset="0"/>
            </a:endParaRPr>
          </a:p>
        </p:txBody>
      </p:sp>
      <p:sp>
        <p:nvSpPr>
          <p:cNvPr id="71" name="Rectangle 70">
            <a:extLst>
              <a:ext uri="{FF2B5EF4-FFF2-40B4-BE49-F238E27FC236}">
                <a16:creationId xmlns:a16="http://schemas.microsoft.com/office/drawing/2014/main" id="{2F7FD296-FAA1-4E12-A64B-1053BEE73956}"/>
              </a:ext>
            </a:extLst>
          </p:cNvPr>
          <p:cNvSpPr/>
          <p:nvPr/>
        </p:nvSpPr>
        <p:spPr>
          <a:xfrm>
            <a:off x="4220999" y="2228850"/>
            <a:ext cx="3750000" cy="41044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72" name="Rectangle 71">
            <a:extLst>
              <a:ext uri="{FF2B5EF4-FFF2-40B4-BE49-F238E27FC236}">
                <a16:creationId xmlns:a16="http://schemas.microsoft.com/office/drawing/2014/main" id="{2F7FD296-FAA1-4E12-A64B-1053BEE73956}"/>
              </a:ext>
            </a:extLst>
          </p:cNvPr>
          <p:cNvSpPr/>
          <p:nvPr/>
        </p:nvSpPr>
        <p:spPr>
          <a:xfrm>
            <a:off x="8130095" y="2226888"/>
            <a:ext cx="3750000" cy="41044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i="1">
              <a:solidFill>
                <a:schemeClr val="bg1">
                  <a:lumMod val="50000"/>
                </a:schemeClr>
              </a:solidFill>
              <a:latin typeface="Avenir LT Std 35 Light" panose="020B0402020203020204" pitchFamily="34" charset="0"/>
            </a:endParaRPr>
          </a:p>
        </p:txBody>
      </p:sp>
      <p:sp>
        <p:nvSpPr>
          <p:cNvPr id="4" name="Title 3"/>
          <p:cNvSpPr>
            <a:spLocks noGrp="1"/>
          </p:cNvSpPr>
          <p:nvPr>
            <p:ph type="title"/>
          </p:nvPr>
        </p:nvSpPr>
        <p:spPr/>
        <p:txBody>
          <a:bodyPr>
            <a:normAutofit/>
          </a:bodyPr>
          <a:lstStyle/>
          <a:p>
            <a:r>
              <a:rPr lang="en-US"/>
              <a:t>How to Shift our Thinking: Dos and Don’ts</a:t>
            </a:r>
            <a:endParaRPr lang="en-IN"/>
          </a:p>
        </p:txBody>
      </p:sp>
      <p:sp>
        <p:nvSpPr>
          <p:cNvPr id="40" name="Title 3"/>
          <p:cNvSpPr txBox="1">
            <a:spLocks/>
          </p:cNvSpPr>
          <p:nvPr/>
        </p:nvSpPr>
        <p:spPr>
          <a:xfrm>
            <a:off x="8943461" y="2338865"/>
            <a:ext cx="2123268" cy="4977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IN" sz="2000" b="1" kern="1200">
                <a:solidFill>
                  <a:schemeClr val="bg2"/>
                </a:solidFill>
                <a:latin typeface="Avenir LT Std 35 Light" panose="020B0402020203020204" pitchFamily="34" charset="0"/>
                <a:ea typeface="+mj-ea"/>
                <a:cs typeface="+mj-cs"/>
              </a:defRPr>
            </a:lvl1pPr>
          </a:lstStyle>
          <a:p>
            <a:pPr algn="ctr"/>
            <a:r>
              <a:rPr lang="en-US">
                <a:solidFill>
                  <a:schemeClr val="accent5"/>
                </a:solidFill>
              </a:rPr>
              <a:t>Don’ts</a:t>
            </a:r>
          </a:p>
        </p:txBody>
      </p:sp>
      <p:sp>
        <p:nvSpPr>
          <p:cNvPr id="43" name="TextBox 42">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26 of 33</a:t>
            </a:r>
          </a:p>
        </p:txBody>
      </p:sp>
      <p:sp>
        <p:nvSpPr>
          <p:cNvPr id="73" name="Title 3"/>
          <p:cNvSpPr txBox="1">
            <a:spLocks/>
          </p:cNvSpPr>
          <p:nvPr/>
        </p:nvSpPr>
        <p:spPr>
          <a:xfrm>
            <a:off x="1125268" y="2338865"/>
            <a:ext cx="2123268" cy="4977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IN" sz="2000" b="1" kern="1200">
                <a:solidFill>
                  <a:schemeClr val="bg2"/>
                </a:solidFill>
                <a:latin typeface="Avenir LT Std 35 Light" panose="020B0402020203020204" pitchFamily="34" charset="0"/>
                <a:ea typeface="+mj-ea"/>
                <a:cs typeface="+mj-cs"/>
              </a:defRPr>
            </a:lvl1pPr>
          </a:lstStyle>
          <a:p>
            <a:pPr algn="ctr"/>
            <a:r>
              <a:rPr lang="en-US">
                <a:solidFill>
                  <a:schemeClr val="accent4"/>
                </a:solidFill>
              </a:rPr>
              <a:t>Dos</a:t>
            </a:r>
          </a:p>
        </p:txBody>
      </p:sp>
      <p:sp>
        <p:nvSpPr>
          <p:cNvPr id="89" name="Rectangle 88"/>
          <p:cNvSpPr/>
          <p:nvPr/>
        </p:nvSpPr>
        <p:spPr>
          <a:xfrm>
            <a:off x="8177319" y="2964320"/>
            <a:ext cx="3655553" cy="307777"/>
          </a:xfrm>
          <a:prstGeom prst="rect">
            <a:avLst/>
          </a:prstGeom>
        </p:spPr>
        <p:txBody>
          <a:bodyPr wrap="square" anchor="ctr">
            <a:spAutoFit/>
          </a:bodyPr>
          <a:lstStyle/>
          <a:p>
            <a:pPr marL="0" lvl="1" algn="ctr">
              <a:spcBef>
                <a:spcPts val="800"/>
              </a:spcBef>
              <a:spcAft>
                <a:spcPts val="1200"/>
              </a:spcAft>
              <a:buClr>
                <a:srgbClr val="006BA7"/>
              </a:buClr>
            </a:pPr>
            <a:r>
              <a:rPr lang="en-US" sz="1400">
                <a:latin typeface="Avenir LT Std 35 Light" panose="020B0402020203020204" pitchFamily="34" charset="0"/>
                <a:cs typeface="Arial"/>
              </a:rPr>
              <a:t>Play devil’s advocate. </a:t>
            </a:r>
          </a:p>
        </p:txBody>
      </p:sp>
      <p:sp>
        <p:nvSpPr>
          <p:cNvPr id="90" name="Rectangle 89"/>
          <p:cNvSpPr/>
          <p:nvPr/>
        </p:nvSpPr>
        <p:spPr>
          <a:xfrm>
            <a:off x="359126" y="2964320"/>
            <a:ext cx="3655553" cy="307777"/>
          </a:xfrm>
          <a:prstGeom prst="rect">
            <a:avLst/>
          </a:prstGeom>
        </p:spPr>
        <p:txBody>
          <a:bodyPr wrap="square" anchor="ctr">
            <a:spAutoFit/>
          </a:bodyPr>
          <a:lstStyle/>
          <a:p>
            <a:pPr marL="0" lvl="1" algn="ctr">
              <a:spcBef>
                <a:spcPts val="800"/>
              </a:spcBef>
              <a:spcAft>
                <a:spcPts val="1200"/>
              </a:spcAft>
              <a:buClr>
                <a:srgbClr val="006BA7"/>
              </a:buClr>
            </a:pPr>
            <a:r>
              <a:rPr lang="en-US" sz="1400">
                <a:latin typeface="Avenir LT Std 35 Light" panose="020B0402020203020204" pitchFamily="34" charset="0"/>
                <a:cs typeface="Arial"/>
              </a:rPr>
              <a:t>Thank them. They are giving you a gift. </a:t>
            </a:r>
          </a:p>
        </p:txBody>
      </p:sp>
      <p:sp>
        <p:nvSpPr>
          <p:cNvPr id="91" name="Rectangle 90"/>
          <p:cNvSpPr/>
          <p:nvPr/>
        </p:nvSpPr>
        <p:spPr>
          <a:xfrm>
            <a:off x="8177319" y="3485998"/>
            <a:ext cx="3655553" cy="307777"/>
          </a:xfrm>
          <a:prstGeom prst="rect">
            <a:avLst/>
          </a:prstGeom>
        </p:spPr>
        <p:txBody>
          <a:bodyPr wrap="square" anchor="ctr">
            <a:spAutoFit/>
          </a:bodyPr>
          <a:lstStyle/>
          <a:p>
            <a:pPr marL="0" lvl="1" algn="ctr">
              <a:spcBef>
                <a:spcPts val="800"/>
              </a:spcBef>
              <a:spcAft>
                <a:spcPts val="1200"/>
              </a:spcAft>
              <a:buClr>
                <a:srgbClr val="006BA7"/>
              </a:buClr>
            </a:pPr>
            <a:r>
              <a:rPr lang="en-US" sz="1400">
                <a:latin typeface="Avenir LT Std 35 Light" panose="020B0402020203020204" pitchFamily="34" charset="0"/>
                <a:cs typeface="Arial"/>
              </a:rPr>
              <a:t>Try to fix it or come up with solutions. </a:t>
            </a:r>
          </a:p>
        </p:txBody>
      </p:sp>
      <p:sp>
        <p:nvSpPr>
          <p:cNvPr id="92" name="Rectangle 91"/>
          <p:cNvSpPr/>
          <p:nvPr/>
        </p:nvSpPr>
        <p:spPr>
          <a:xfrm>
            <a:off x="8446328" y="4008441"/>
            <a:ext cx="3117535" cy="523220"/>
          </a:xfrm>
          <a:prstGeom prst="rect">
            <a:avLst/>
          </a:prstGeom>
        </p:spPr>
        <p:txBody>
          <a:bodyPr wrap="square" anchor="ctr">
            <a:spAutoFit/>
          </a:bodyPr>
          <a:lstStyle/>
          <a:p>
            <a:pPr marL="0" lvl="1" algn="ctr">
              <a:spcBef>
                <a:spcPts val="800"/>
              </a:spcBef>
              <a:spcAft>
                <a:spcPts val="1200"/>
              </a:spcAft>
              <a:buClr>
                <a:srgbClr val="006BA7"/>
              </a:buClr>
            </a:pPr>
            <a:r>
              <a:rPr lang="en-US" sz="1400">
                <a:latin typeface="Avenir LT Std 35 Light" panose="020B0402020203020204" pitchFamily="34" charset="0"/>
                <a:cs typeface="Arial"/>
              </a:rPr>
              <a:t>Try to defend what you said—remember, impact over the intention. </a:t>
            </a:r>
          </a:p>
        </p:txBody>
      </p:sp>
      <p:sp>
        <p:nvSpPr>
          <p:cNvPr id="93" name="Rectangle 92"/>
          <p:cNvSpPr/>
          <p:nvPr/>
        </p:nvSpPr>
        <p:spPr>
          <a:xfrm>
            <a:off x="8515750" y="4700597"/>
            <a:ext cx="2978691" cy="523220"/>
          </a:xfrm>
          <a:prstGeom prst="rect">
            <a:avLst/>
          </a:prstGeom>
        </p:spPr>
        <p:txBody>
          <a:bodyPr wrap="square" anchor="ctr">
            <a:spAutoFit/>
          </a:bodyPr>
          <a:lstStyle/>
          <a:p>
            <a:pPr marL="0" lvl="1" algn="ctr">
              <a:spcBef>
                <a:spcPts val="800"/>
              </a:spcBef>
              <a:spcAft>
                <a:spcPts val="1200"/>
              </a:spcAft>
              <a:buClr>
                <a:srgbClr val="006BA7"/>
              </a:buClr>
            </a:pPr>
            <a:r>
              <a:rPr lang="en-US" sz="1400">
                <a:latin typeface="Avenir LT Std 35 Light" panose="020B0402020203020204" pitchFamily="34" charset="0"/>
                <a:cs typeface="Arial"/>
              </a:rPr>
              <a:t>Over apologize or make it into a bigger deal. </a:t>
            </a:r>
          </a:p>
        </p:txBody>
      </p:sp>
      <p:sp>
        <p:nvSpPr>
          <p:cNvPr id="94" name="Rectangle 93"/>
          <p:cNvSpPr/>
          <p:nvPr/>
        </p:nvSpPr>
        <p:spPr>
          <a:xfrm>
            <a:off x="359126" y="3485998"/>
            <a:ext cx="3655553" cy="307777"/>
          </a:xfrm>
          <a:prstGeom prst="rect">
            <a:avLst/>
          </a:prstGeom>
        </p:spPr>
        <p:txBody>
          <a:bodyPr wrap="square" anchor="ctr">
            <a:spAutoFit/>
          </a:bodyPr>
          <a:lstStyle/>
          <a:p>
            <a:pPr marL="0" lvl="1" algn="ctr">
              <a:spcBef>
                <a:spcPts val="800"/>
              </a:spcBef>
              <a:spcAft>
                <a:spcPts val="1200"/>
              </a:spcAft>
              <a:buClr>
                <a:srgbClr val="006BA7"/>
              </a:buClr>
            </a:pPr>
            <a:r>
              <a:rPr lang="en-US" sz="1400">
                <a:latin typeface="Avenir LT Std 35 Light" panose="020B0402020203020204" pitchFamily="34" charset="0"/>
                <a:cs typeface="Arial"/>
              </a:rPr>
              <a:t>Take it seriously. </a:t>
            </a:r>
          </a:p>
        </p:txBody>
      </p:sp>
      <p:sp>
        <p:nvSpPr>
          <p:cNvPr id="95" name="Rectangle 94"/>
          <p:cNvSpPr/>
          <p:nvPr/>
        </p:nvSpPr>
        <p:spPr>
          <a:xfrm>
            <a:off x="359126" y="4008441"/>
            <a:ext cx="3655553" cy="307777"/>
          </a:xfrm>
          <a:prstGeom prst="rect">
            <a:avLst/>
          </a:prstGeom>
        </p:spPr>
        <p:txBody>
          <a:bodyPr wrap="square" anchor="ctr">
            <a:spAutoFit/>
          </a:bodyPr>
          <a:lstStyle/>
          <a:p>
            <a:pPr marL="0" lvl="1" algn="ctr">
              <a:spcBef>
                <a:spcPts val="800"/>
              </a:spcBef>
              <a:spcAft>
                <a:spcPts val="1200"/>
              </a:spcAft>
              <a:buClr>
                <a:srgbClr val="006BA7"/>
              </a:buClr>
            </a:pPr>
            <a:r>
              <a:rPr lang="en-US" sz="1400">
                <a:latin typeface="Avenir LT Std 35 Light" panose="020B0402020203020204" pitchFamily="34" charset="0"/>
                <a:cs typeface="Arial"/>
              </a:rPr>
              <a:t>Apologize and move on. </a:t>
            </a:r>
          </a:p>
        </p:txBody>
      </p:sp>
      <p:sp>
        <p:nvSpPr>
          <p:cNvPr id="97" name="TextBox 96">
            <a:extLst>
              <a:ext uri="{FF2B5EF4-FFF2-40B4-BE49-F238E27FC236}">
                <a16:creationId xmlns:a16="http://schemas.microsoft.com/office/drawing/2014/main" id="{A1FB48D3-C702-4614-8CA7-F437FF2611F6}"/>
              </a:ext>
            </a:extLst>
          </p:cNvPr>
          <p:cNvSpPr txBox="1"/>
          <p:nvPr/>
        </p:nvSpPr>
        <p:spPr>
          <a:xfrm>
            <a:off x="1301591" y="944609"/>
            <a:ext cx="10380211" cy="400110"/>
          </a:xfrm>
          <a:prstGeom prst="rect">
            <a:avLst/>
          </a:prstGeom>
          <a:noFill/>
        </p:spPr>
        <p:txBody>
          <a:bodyPr wrap="square" rtlCol="0" anchor="t">
            <a:spAutoFit/>
          </a:bodyPr>
          <a:lstStyle/>
          <a:p>
            <a:pPr>
              <a:spcAft>
                <a:spcPts val="1200"/>
              </a:spcAft>
            </a:pPr>
            <a:r>
              <a:rPr lang="en-US" sz="2000">
                <a:solidFill>
                  <a:schemeClr val="bg1"/>
                </a:solidFill>
                <a:latin typeface="Avenir LT Std 35 Light" panose="020B0402020203020204" pitchFamily="34" charset="0"/>
              </a:rPr>
              <a:t>Identify the Dos and Don’ts while responding to feedback.</a:t>
            </a:r>
          </a:p>
        </p:txBody>
      </p:sp>
      <p:sp>
        <p:nvSpPr>
          <p:cNvPr id="25" name="TextBox 24">
            <a:extLst>
              <a:ext uri="{FF2B5EF4-FFF2-40B4-BE49-F238E27FC236}">
                <a16:creationId xmlns:a16="http://schemas.microsoft.com/office/drawing/2014/main" id="{D40644BC-49A1-4304-9638-24F1CCB143A1}"/>
              </a:ext>
            </a:extLst>
          </p:cNvPr>
          <p:cNvSpPr txBox="1"/>
          <p:nvPr/>
        </p:nvSpPr>
        <p:spPr>
          <a:xfrm>
            <a:off x="4511714" y="3988679"/>
            <a:ext cx="3168570" cy="523220"/>
          </a:xfrm>
          <a:prstGeom prst="rect">
            <a:avLst/>
          </a:prstGeom>
          <a:noFill/>
        </p:spPr>
        <p:txBody>
          <a:bodyPr wrap="square">
            <a:spAutoFit/>
          </a:bodyPr>
          <a:lstStyle/>
          <a:p>
            <a:pPr algn="ctr"/>
            <a:r>
              <a:rPr lang="en-IN" sz="2800" b="1" dirty="0" smtClean="0">
                <a:solidFill>
                  <a:schemeClr val="accent4"/>
                </a:solidFill>
                <a:latin typeface="Avenir LT Std 35 Light" panose="020B0402020203020204" pitchFamily="34" charset="0"/>
              </a:rPr>
              <a:t>Great Job!</a:t>
            </a:r>
            <a:endParaRPr lang="en-IN" sz="2800" b="1" dirty="0">
              <a:solidFill>
                <a:schemeClr val="accent4"/>
              </a:solidFill>
              <a:latin typeface="Avenir LT Std 35 Light" panose="020B0402020203020204" pitchFamily="34" charset="0"/>
            </a:endParaRPr>
          </a:p>
        </p:txBody>
      </p:sp>
      <p:sp>
        <p:nvSpPr>
          <p:cNvPr id="21" name="TextBox 20">
            <a:extLst>
              <a:ext uri="{FF2B5EF4-FFF2-40B4-BE49-F238E27FC236}">
                <a16:creationId xmlns:a16="http://schemas.microsoft.com/office/drawing/2014/main" id="{DBAF40DE-96C6-4376-90BC-E1C331DADB4F}"/>
              </a:ext>
            </a:extLst>
          </p:cNvPr>
          <p:cNvSpPr txBox="1"/>
          <p:nvPr/>
        </p:nvSpPr>
        <p:spPr>
          <a:xfrm>
            <a:off x="9754228" y="6550223"/>
            <a:ext cx="2437772" cy="307777"/>
          </a:xfrm>
          <a:prstGeom prst="rect">
            <a:avLst/>
          </a:prstGeom>
          <a:noFill/>
        </p:spPr>
        <p:txBody>
          <a:bodyPr wrap="square">
            <a:spAutoFit/>
          </a:bodyPr>
          <a:lstStyle/>
          <a:p>
            <a:pPr algn="r"/>
            <a:r>
              <a:rPr lang="en-IN" sz="1400" dirty="0">
                <a:latin typeface="Avenir LT Std 35 Light" panose="020B0402020203020204"/>
              </a:rPr>
              <a:t>Click </a:t>
            </a:r>
            <a:r>
              <a:rPr lang="en-IN" sz="1400" i="1" dirty="0">
                <a:latin typeface="Avenir LT Std 35 Light" panose="020B0402020203020204"/>
              </a:rPr>
              <a:t>NEXT</a:t>
            </a:r>
            <a:r>
              <a:rPr lang="en-IN" sz="1400" dirty="0">
                <a:latin typeface="Avenir LT Std 35 Light" panose="020B0402020203020204"/>
              </a:rPr>
              <a:t> to continue.</a:t>
            </a:r>
          </a:p>
        </p:txBody>
      </p:sp>
    </p:spTree>
    <p:extLst>
      <p:ext uri="{BB962C8B-B14F-4D97-AF65-F5344CB8AC3E}">
        <p14:creationId xmlns:p14="http://schemas.microsoft.com/office/powerpoint/2010/main" val="350566007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2F7FD296-FAA1-4E12-A64B-1053BEE73956}"/>
              </a:ext>
            </a:extLst>
          </p:cNvPr>
          <p:cNvSpPr/>
          <p:nvPr/>
        </p:nvSpPr>
        <p:spPr>
          <a:xfrm>
            <a:off x="0" y="1451185"/>
            <a:ext cx="12192000" cy="4317725"/>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5" name="Title 4"/>
          <p:cNvSpPr>
            <a:spLocks noGrp="1"/>
          </p:cNvSpPr>
          <p:nvPr>
            <p:ph type="title"/>
          </p:nvPr>
        </p:nvSpPr>
        <p:spPr>
          <a:xfrm>
            <a:off x="232893" y="182880"/>
            <a:ext cx="10515600" cy="497760"/>
          </a:xfrm>
        </p:spPr>
        <p:txBody>
          <a:bodyPr>
            <a:normAutofit/>
          </a:bodyPr>
          <a:lstStyle/>
          <a:p>
            <a:r>
              <a:rPr lang="en-IN"/>
              <a:t>Demonstrating </a:t>
            </a:r>
            <a:r>
              <a:rPr lang="en-IN" err="1"/>
              <a:t>Allyship</a:t>
            </a:r>
            <a:endParaRPr lang="en-IN"/>
          </a:p>
        </p:txBody>
      </p:sp>
      <p:sp>
        <p:nvSpPr>
          <p:cNvPr id="88" name="TextBox 87">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27 of 33</a:t>
            </a:r>
          </a:p>
        </p:txBody>
      </p:sp>
      <p:sp>
        <p:nvSpPr>
          <p:cNvPr id="21" name="Content Placeholder 2">
            <a:extLst>
              <a:ext uri="{FF2B5EF4-FFF2-40B4-BE49-F238E27FC236}">
                <a16:creationId xmlns:a16="http://schemas.microsoft.com/office/drawing/2014/main" id="{3CC01AC3-06A3-4ABF-BE92-805F486DAF8D}"/>
              </a:ext>
            </a:extLst>
          </p:cNvPr>
          <p:cNvSpPr txBox="1">
            <a:spLocks/>
          </p:cNvSpPr>
          <p:nvPr/>
        </p:nvSpPr>
        <p:spPr>
          <a:xfrm>
            <a:off x="460313" y="2219849"/>
            <a:ext cx="11290034" cy="3716496"/>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2200"/>
          </a:p>
        </p:txBody>
      </p:sp>
      <p:sp>
        <p:nvSpPr>
          <p:cNvPr id="22" name="Rounded Rectangle 40">
            <a:extLst>
              <a:ext uri="{FF2B5EF4-FFF2-40B4-BE49-F238E27FC236}">
                <a16:creationId xmlns:a16="http://schemas.microsoft.com/office/drawing/2014/main" id="{B97817B2-5D20-49AC-B650-F6EEA6190B0F}"/>
              </a:ext>
            </a:extLst>
          </p:cNvPr>
          <p:cNvSpPr/>
          <p:nvPr/>
        </p:nvSpPr>
        <p:spPr>
          <a:xfrm>
            <a:off x="460313" y="2194557"/>
            <a:ext cx="11290034" cy="3208723"/>
          </a:xfrm>
          <a:prstGeom prst="roundRect">
            <a:avLst>
              <a:gd name="adj" fmla="val 2101"/>
            </a:avLst>
          </a:prstGeom>
          <a:noFill/>
          <a:ln w="28575" cap="flat" cmpd="sng" algn="ctr">
            <a:solidFill>
              <a:schemeClr val="tx2"/>
            </a:solidFill>
            <a:prstDash val="sysDot"/>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ysClr val="window" lastClr="FFFFFF"/>
              </a:solidFill>
              <a:effectLst/>
              <a:uLnTx/>
              <a:uFillTx/>
              <a:latin typeface="Verdana"/>
              <a:ea typeface="+mn-ea"/>
              <a:cs typeface="+mn-cs"/>
            </a:endParaRPr>
          </a:p>
        </p:txBody>
      </p:sp>
      <p:sp>
        <p:nvSpPr>
          <p:cNvPr id="23" name="Isosceles Triangle 22">
            <a:extLst>
              <a:ext uri="{FF2B5EF4-FFF2-40B4-BE49-F238E27FC236}">
                <a16:creationId xmlns:a16="http://schemas.microsoft.com/office/drawing/2014/main" id="{0FBD6574-E103-4C6F-BDA4-3FCC5259BEA6}"/>
              </a:ext>
            </a:extLst>
          </p:cNvPr>
          <p:cNvSpPr/>
          <p:nvPr/>
        </p:nvSpPr>
        <p:spPr>
          <a:xfrm flipV="1">
            <a:off x="11647843" y="4295574"/>
            <a:ext cx="176788" cy="157502"/>
          </a:xfrm>
          <a:prstGeom prst="triangle">
            <a:avLst/>
          </a:prstGeom>
          <a:solidFill>
            <a:schemeClr val="tx2"/>
          </a:solidFill>
          <a:ln w="25400"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ysClr val="window" lastClr="FFFFFF"/>
              </a:solidFill>
              <a:effectLst/>
              <a:uLnTx/>
              <a:uFillTx/>
              <a:latin typeface="Verdana"/>
              <a:ea typeface="+mn-ea"/>
              <a:cs typeface="+mn-cs"/>
            </a:endParaRPr>
          </a:p>
        </p:txBody>
      </p:sp>
      <p:sp>
        <p:nvSpPr>
          <p:cNvPr id="24" name="Isosceles Triangle 23">
            <a:extLst>
              <a:ext uri="{FF2B5EF4-FFF2-40B4-BE49-F238E27FC236}">
                <a16:creationId xmlns:a16="http://schemas.microsoft.com/office/drawing/2014/main" id="{9BAD9367-D08E-48D2-BC63-0F9C73345155}"/>
              </a:ext>
            </a:extLst>
          </p:cNvPr>
          <p:cNvSpPr/>
          <p:nvPr/>
        </p:nvSpPr>
        <p:spPr>
          <a:xfrm rot="5400000" flipV="1">
            <a:off x="6027196" y="5308753"/>
            <a:ext cx="160716" cy="173251"/>
          </a:xfrm>
          <a:prstGeom prst="triangle">
            <a:avLst/>
          </a:prstGeom>
          <a:solidFill>
            <a:schemeClr val="tx2"/>
          </a:solidFill>
          <a:ln w="25400"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ysClr val="window" lastClr="FFFFFF"/>
              </a:solidFill>
              <a:effectLst/>
              <a:uLnTx/>
              <a:uFillTx/>
              <a:latin typeface="Verdana"/>
              <a:ea typeface="+mn-ea"/>
              <a:cs typeface="+mn-cs"/>
            </a:endParaRPr>
          </a:p>
        </p:txBody>
      </p:sp>
      <p:sp>
        <p:nvSpPr>
          <p:cNvPr id="25" name="Isosceles Triangle 24">
            <a:extLst>
              <a:ext uri="{FF2B5EF4-FFF2-40B4-BE49-F238E27FC236}">
                <a16:creationId xmlns:a16="http://schemas.microsoft.com/office/drawing/2014/main" id="{8040E710-30DA-4572-8F6A-DB00CC7BC502}"/>
              </a:ext>
            </a:extLst>
          </p:cNvPr>
          <p:cNvSpPr/>
          <p:nvPr/>
        </p:nvSpPr>
        <p:spPr>
          <a:xfrm rot="10800000" flipV="1">
            <a:off x="367369" y="4281905"/>
            <a:ext cx="176788" cy="157502"/>
          </a:xfrm>
          <a:prstGeom prst="triangle">
            <a:avLst/>
          </a:prstGeom>
          <a:solidFill>
            <a:schemeClr val="tx2"/>
          </a:solidFill>
          <a:ln w="25400"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ysClr val="window" lastClr="FFFFFF"/>
              </a:solidFill>
              <a:effectLst/>
              <a:uLnTx/>
              <a:uFillTx/>
              <a:latin typeface="Verdana"/>
              <a:ea typeface="+mn-ea"/>
              <a:cs typeface="+mn-cs"/>
            </a:endParaRPr>
          </a:p>
        </p:txBody>
      </p:sp>
      <p:sp>
        <p:nvSpPr>
          <p:cNvPr id="26" name="Arrow: Chevron 8">
            <a:extLst>
              <a:ext uri="{FF2B5EF4-FFF2-40B4-BE49-F238E27FC236}">
                <a16:creationId xmlns:a16="http://schemas.microsoft.com/office/drawing/2014/main" id="{CBACD3AB-84DB-4F54-8B49-254EBE7C5E28}"/>
              </a:ext>
            </a:extLst>
          </p:cNvPr>
          <p:cNvSpPr/>
          <p:nvPr/>
        </p:nvSpPr>
        <p:spPr>
          <a:xfrm>
            <a:off x="1901913" y="1943461"/>
            <a:ext cx="8728193" cy="502920"/>
          </a:xfrm>
          <a:prstGeom prst="chevron">
            <a:avLst>
              <a:gd name="adj" fmla="val 22199"/>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venir LT Std 35 Light" panose="020B0402020203020204" pitchFamily="34" charset="0"/>
            </a:endParaRPr>
          </a:p>
        </p:txBody>
      </p:sp>
      <p:sp>
        <p:nvSpPr>
          <p:cNvPr id="27" name="Arrow: Chevron 8">
            <a:extLst>
              <a:ext uri="{FF2B5EF4-FFF2-40B4-BE49-F238E27FC236}">
                <a16:creationId xmlns:a16="http://schemas.microsoft.com/office/drawing/2014/main" id="{A57098A9-0ADD-40D4-8C28-C217F69A3849}"/>
              </a:ext>
            </a:extLst>
          </p:cNvPr>
          <p:cNvSpPr/>
          <p:nvPr/>
        </p:nvSpPr>
        <p:spPr>
          <a:xfrm>
            <a:off x="1366896" y="1799271"/>
            <a:ext cx="1984464" cy="808355"/>
          </a:xfrm>
          <a:prstGeom prst="chevron">
            <a:avLst>
              <a:gd name="adj" fmla="val 22199"/>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Avenir LT Std 35 Light" panose="020B0402020203020204" pitchFamily="34" charset="0"/>
                <a:cs typeface="Arial" panose="020B0604020202020204" pitchFamily="34" charset="0"/>
              </a:rPr>
              <a:t>Inform and Educate Yourself</a:t>
            </a:r>
          </a:p>
        </p:txBody>
      </p:sp>
      <p:sp>
        <p:nvSpPr>
          <p:cNvPr id="28" name="Arrow: Chevron 8">
            <a:extLst>
              <a:ext uri="{FF2B5EF4-FFF2-40B4-BE49-F238E27FC236}">
                <a16:creationId xmlns:a16="http://schemas.microsoft.com/office/drawing/2014/main" id="{C424FC1E-48A7-4C30-A271-01F5A8C88549}"/>
              </a:ext>
            </a:extLst>
          </p:cNvPr>
          <p:cNvSpPr/>
          <p:nvPr/>
        </p:nvSpPr>
        <p:spPr>
          <a:xfrm>
            <a:off x="3201018" y="1799271"/>
            <a:ext cx="1901690" cy="808355"/>
          </a:xfrm>
          <a:prstGeom prst="chevron">
            <a:avLst>
              <a:gd name="adj" fmla="val 22199"/>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Avenir LT Std 35 Light" panose="020B0402020203020204" pitchFamily="34" charset="0"/>
                <a:cs typeface="Arial" panose="020B0604020202020204" pitchFamily="34" charset="0"/>
              </a:rPr>
              <a:t>Practice Active Listening</a:t>
            </a:r>
          </a:p>
        </p:txBody>
      </p:sp>
      <p:sp>
        <p:nvSpPr>
          <p:cNvPr id="29" name="Arrow: Chevron 8">
            <a:extLst>
              <a:ext uri="{FF2B5EF4-FFF2-40B4-BE49-F238E27FC236}">
                <a16:creationId xmlns:a16="http://schemas.microsoft.com/office/drawing/2014/main" id="{F7CEC0CC-4306-4BAD-8C40-48716800FCAA}"/>
              </a:ext>
            </a:extLst>
          </p:cNvPr>
          <p:cNvSpPr/>
          <p:nvPr/>
        </p:nvSpPr>
        <p:spPr>
          <a:xfrm>
            <a:off x="4952366" y="1799271"/>
            <a:ext cx="2028594" cy="808355"/>
          </a:xfrm>
          <a:prstGeom prst="chevron">
            <a:avLst>
              <a:gd name="adj" fmla="val 21189"/>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Avenir LT Std 35 Light" panose="020B0402020203020204" pitchFamily="34" charset="0"/>
                <a:cs typeface="Arial" panose="020B0604020202020204" pitchFamily="34" charset="0"/>
              </a:rPr>
              <a:t>Commit to Awareness and Growth</a:t>
            </a:r>
          </a:p>
        </p:txBody>
      </p:sp>
      <p:sp>
        <p:nvSpPr>
          <p:cNvPr id="30" name="Arrow: Chevron 8">
            <a:extLst>
              <a:ext uri="{FF2B5EF4-FFF2-40B4-BE49-F238E27FC236}">
                <a16:creationId xmlns:a16="http://schemas.microsoft.com/office/drawing/2014/main" id="{961D6177-491C-4A82-B3D3-49B3F64C929A}"/>
              </a:ext>
            </a:extLst>
          </p:cNvPr>
          <p:cNvSpPr/>
          <p:nvPr/>
        </p:nvSpPr>
        <p:spPr>
          <a:xfrm>
            <a:off x="6830618" y="1799271"/>
            <a:ext cx="1996423" cy="808355"/>
          </a:xfrm>
          <a:prstGeom prst="chevron">
            <a:avLst>
              <a:gd name="adj" fmla="val 22199"/>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Avenir LT Std 35 Light" panose="020B0402020203020204" pitchFamily="34" charset="0"/>
                <a:cs typeface="Arial" panose="020B0604020202020204" pitchFamily="34" charset="0"/>
              </a:rPr>
              <a:t>Advocate for Underrepresented Groups</a:t>
            </a:r>
          </a:p>
        </p:txBody>
      </p:sp>
      <p:sp>
        <p:nvSpPr>
          <p:cNvPr id="31" name="Arrow: Chevron 8">
            <a:extLst>
              <a:ext uri="{FF2B5EF4-FFF2-40B4-BE49-F238E27FC236}">
                <a16:creationId xmlns:a16="http://schemas.microsoft.com/office/drawing/2014/main" id="{276B40BF-DDAD-44DE-8F03-3292F50D8A48}"/>
              </a:ext>
            </a:extLst>
          </p:cNvPr>
          <p:cNvSpPr/>
          <p:nvPr/>
        </p:nvSpPr>
        <p:spPr>
          <a:xfrm>
            <a:off x="8676699" y="1799271"/>
            <a:ext cx="1953407" cy="808355"/>
          </a:xfrm>
          <a:prstGeom prst="chevron">
            <a:avLst>
              <a:gd name="adj" fmla="val 22199"/>
            </a:avLst>
          </a:prstGeom>
          <a:solidFill>
            <a:srgbClr val="0079B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Avenir LT Std 35 Light" panose="020B0402020203020204" pitchFamily="34" charset="0"/>
                <a:cs typeface="Arial" panose="020B0604020202020204" pitchFamily="34" charset="0"/>
              </a:rPr>
              <a:t>Interrupt Bias and Discrimination</a:t>
            </a:r>
          </a:p>
        </p:txBody>
      </p:sp>
      <p:sp>
        <p:nvSpPr>
          <p:cNvPr id="35" name="TextBox 34">
            <a:extLst>
              <a:ext uri="{FF2B5EF4-FFF2-40B4-BE49-F238E27FC236}">
                <a16:creationId xmlns:a16="http://schemas.microsoft.com/office/drawing/2014/main" id="{B5549684-A3E0-48E4-93A2-F88941A246B4}"/>
              </a:ext>
            </a:extLst>
          </p:cNvPr>
          <p:cNvSpPr txBox="1"/>
          <p:nvPr/>
        </p:nvSpPr>
        <p:spPr>
          <a:xfrm>
            <a:off x="232893" y="995494"/>
            <a:ext cx="3829153" cy="307777"/>
          </a:xfrm>
          <a:prstGeom prst="rect">
            <a:avLst/>
          </a:prstGeom>
          <a:noFill/>
        </p:spPr>
        <p:txBody>
          <a:bodyPr wrap="square">
            <a:spAutoFit/>
          </a:bodyPr>
          <a:lstStyle/>
          <a:p>
            <a:r>
              <a:rPr lang="en-IN" sz="1400" i="1" dirty="0">
                <a:latin typeface="Avenir LT Std 35 Light" panose="020B0402020203020204"/>
              </a:rPr>
              <a:t>Click each topic to learn </a:t>
            </a:r>
            <a:r>
              <a:rPr lang="en-IN" sz="1400" i="1" dirty="0" smtClean="0">
                <a:latin typeface="Avenir LT Std 35 Light" panose="020B0402020203020204"/>
              </a:rPr>
              <a:t>more</a:t>
            </a:r>
            <a:r>
              <a:rPr lang="en-IN" sz="1400" i="1" dirty="0">
                <a:latin typeface="Avenir LT Std 35 Light" panose="020B0402020203020204"/>
              </a:rPr>
              <a:t>.</a:t>
            </a:r>
          </a:p>
        </p:txBody>
      </p:sp>
    </p:spTree>
    <p:extLst>
      <p:ext uri="{BB962C8B-B14F-4D97-AF65-F5344CB8AC3E}">
        <p14:creationId xmlns:p14="http://schemas.microsoft.com/office/powerpoint/2010/main" val="21317279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2F7FD296-FAA1-4E12-A64B-1053BEE73956}"/>
              </a:ext>
            </a:extLst>
          </p:cNvPr>
          <p:cNvSpPr/>
          <p:nvPr/>
        </p:nvSpPr>
        <p:spPr>
          <a:xfrm>
            <a:off x="0" y="1451185"/>
            <a:ext cx="12192000" cy="4317725"/>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5" name="Title 4"/>
          <p:cNvSpPr>
            <a:spLocks noGrp="1"/>
          </p:cNvSpPr>
          <p:nvPr>
            <p:ph type="title"/>
          </p:nvPr>
        </p:nvSpPr>
        <p:spPr>
          <a:xfrm>
            <a:off x="232893" y="182880"/>
            <a:ext cx="10515600" cy="497760"/>
          </a:xfrm>
        </p:spPr>
        <p:txBody>
          <a:bodyPr>
            <a:normAutofit/>
          </a:bodyPr>
          <a:lstStyle/>
          <a:p>
            <a:r>
              <a:rPr lang="en-IN"/>
              <a:t>Demonstrating </a:t>
            </a:r>
            <a:r>
              <a:rPr lang="en-IN" err="1"/>
              <a:t>Allyship</a:t>
            </a:r>
            <a:endParaRPr lang="en-IN"/>
          </a:p>
        </p:txBody>
      </p:sp>
      <p:sp>
        <p:nvSpPr>
          <p:cNvPr id="88" name="TextBox 87">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27 of 33</a:t>
            </a:r>
          </a:p>
        </p:txBody>
      </p:sp>
      <p:sp>
        <p:nvSpPr>
          <p:cNvPr id="21" name="Content Placeholder 2">
            <a:extLst>
              <a:ext uri="{FF2B5EF4-FFF2-40B4-BE49-F238E27FC236}">
                <a16:creationId xmlns:a16="http://schemas.microsoft.com/office/drawing/2014/main" id="{3CC01AC3-06A3-4ABF-BE92-805F486DAF8D}"/>
              </a:ext>
            </a:extLst>
          </p:cNvPr>
          <p:cNvSpPr txBox="1">
            <a:spLocks/>
          </p:cNvSpPr>
          <p:nvPr/>
        </p:nvSpPr>
        <p:spPr>
          <a:xfrm>
            <a:off x="460313" y="2219849"/>
            <a:ext cx="11290034" cy="3716496"/>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2200"/>
          </a:p>
        </p:txBody>
      </p:sp>
      <p:sp>
        <p:nvSpPr>
          <p:cNvPr id="22" name="Rounded Rectangle 40">
            <a:extLst>
              <a:ext uri="{FF2B5EF4-FFF2-40B4-BE49-F238E27FC236}">
                <a16:creationId xmlns:a16="http://schemas.microsoft.com/office/drawing/2014/main" id="{B97817B2-5D20-49AC-B650-F6EEA6190B0F}"/>
              </a:ext>
            </a:extLst>
          </p:cNvPr>
          <p:cNvSpPr/>
          <p:nvPr/>
        </p:nvSpPr>
        <p:spPr>
          <a:xfrm>
            <a:off x="460313" y="2194557"/>
            <a:ext cx="11290034" cy="3208723"/>
          </a:xfrm>
          <a:prstGeom prst="roundRect">
            <a:avLst>
              <a:gd name="adj" fmla="val 2101"/>
            </a:avLst>
          </a:prstGeom>
          <a:noFill/>
          <a:ln w="28575" cap="flat" cmpd="sng" algn="ctr">
            <a:solidFill>
              <a:schemeClr val="tx2"/>
            </a:solidFill>
            <a:prstDash val="sysDot"/>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ysClr val="window" lastClr="FFFFFF"/>
              </a:solidFill>
              <a:effectLst/>
              <a:uLnTx/>
              <a:uFillTx/>
              <a:latin typeface="Verdana"/>
              <a:ea typeface="+mn-ea"/>
              <a:cs typeface="+mn-cs"/>
            </a:endParaRPr>
          </a:p>
        </p:txBody>
      </p:sp>
      <p:sp>
        <p:nvSpPr>
          <p:cNvPr id="23" name="Isosceles Triangle 22">
            <a:extLst>
              <a:ext uri="{FF2B5EF4-FFF2-40B4-BE49-F238E27FC236}">
                <a16:creationId xmlns:a16="http://schemas.microsoft.com/office/drawing/2014/main" id="{0FBD6574-E103-4C6F-BDA4-3FCC5259BEA6}"/>
              </a:ext>
            </a:extLst>
          </p:cNvPr>
          <p:cNvSpPr/>
          <p:nvPr/>
        </p:nvSpPr>
        <p:spPr>
          <a:xfrm flipV="1">
            <a:off x="11647843" y="4295574"/>
            <a:ext cx="176788" cy="157502"/>
          </a:xfrm>
          <a:prstGeom prst="triangle">
            <a:avLst/>
          </a:prstGeom>
          <a:solidFill>
            <a:schemeClr val="tx2"/>
          </a:solidFill>
          <a:ln w="25400"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ysClr val="window" lastClr="FFFFFF"/>
              </a:solidFill>
              <a:effectLst/>
              <a:uLnTx/>
              <a:uFillTx/>
              <a:latin typeface="Verdana"/>
              <a:ea typeface="+mn-ea"/>
              <a:cs typeface="+mn-cs"/>
            </a:endParaRPr>
          </a:p>
        </p:txBody>
      </p:sp>
      <p:sp>
        <p:nvSpPr>
          <p:cNvPr id="24" name="Isosceles Triangle 23">
            <a:extLst>
              <a:ext uri="{FF2B5EF4-FFF2-40B4-BE49-F238E27FC236}">
                <a16:creationId xmlns:a16="http://schemas.microsoft.com/office/drawing/2014/main" id="{9BAD9367-D08E-48D2-BC63-0F9C73345155}"/>
              </a:ext>
            </a:extLst>
          </p:cNvPr>
          <p:cNvSpPr/>
          <p:nvPr/>
        </p:nvSpPr>
        <p:spPr>
          <a:xfrm rot="5400000" flipV="1">
            <a:off x="6027196" y="5308753"/>
            <a:ext cx="160716" cy="173251"/>
          </a:xfrm>
          <a:prstGeom prst="triangle">
            <a:avLst/>
          </a:prstGeom>
          <a:solidFill>
            <a:schemeClr val="tx2"/>
          </a:solidFill>
          <a:ln w="25400"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ysClr val="window" lastClr="FFFFFF"/>
              </a:solidFill>
              <a:effectLst/>
              <a:uLnTx/>
              <a:uFillTx/>
              <a:latin typeface="Verdana"/>
              <a:ea typeface="+mn-ea"/>
              <a:cs typeface="+mn-cs"/>
            </a:endParaRPr>
          </a:p>
        </p:txBody>
      </p:sp>
      <p:sp>
        <p:nvSpPr>
          <p:cNvPr id="25" name="Isosceles Triangle 24">
            <a:extLst>
              <a:ext uri="{FF2B5EF4-FFF2-40B4-BE49-F238E27FC236}">
                <a16:creationId xmlns:a16="http://schemas.microsoft.com/office/drawing/2014/main" id="{8040E710-30DA-4572-8F6A-DB00CC7BC502}"/>
              </a:ext>
            </a:extLst>
          </p:cNvPr>
          <p:cNvSpPr/>
          <p:nvPr/>
        </p:nvSpPr>
        <p:spPr>
          <a:xfrm rot="10800000" flipV="1">
            <a:off x="367369" y="4281905"/>
            <a:ext cx="176788" cy="157502"/>
          </a:xfrm>
          <a:prstGeom prst="triangle">
            <a:avLst/>
          </a:prstGeom>
          <a:solidFill>
            <a:schemeClr val="tx2"/>
          </a:solidFill>
          <a:ln w="25400"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ysClr val="window" lastClr="FFFFFF"/>
              </a:solidFill>
              <a:effectLst/>
              <a:uLnTx/>
              <a:uFillTx/>
              <a:latin typeface="Verdana"/>
              <a:ea typeface="+mn-ea"/>
              <a:cs typeface="+mn-cs"/>
            </a:endParaRPr>
          </a:p>
        </p:txBody>
      </p:sp>
      <p:sp>
        <p:nvSpPr>
          <p:cNvPr id="26" name="Arrow: Chevron 8">
            <a:extLst>
              <a:ext uri="{FF2B5EF4-FFF2-40B4-BE49-F238E27FC236}">
                <a16:creationId xmlns:a16="http://schemas.microsoft.com/office/drawing/2014/main" id="{CBACD3AB-84DB-4F54-8B49-254EBE7C5E28}"/>
              </a:ext>
            </a:extLst>
          </p:cNvPr>
          <p:cNvSpPr/>
          <p:nvPr/>
        </p:nvSpPr>
        <p:spPr>
          <a:xfrm>
            <a:off x="1901913" y="1943461"/>
            <a:ext cx="8728193" cy="502920"/>
          </a:xfrm>
          <a:prstGeom prst="chevron">
            <a:avLst>
              <a:gd name="adj" fmla="val 22199"/>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venir LT Std 35 Light" panose="020B0402020203020204" pitchFamily="34" charset="0"/>
            </a:endParaRPr>
          </a:p>
        </p:txBody>
      </p:sp>
      <p:sp>
        <p:nvSpPr>
          <p:cNvPr id="27" name="Arrow: Chevron 8">
            <a:extLst>
              <a:ext uri="{FF2B5EF4-FFF2-40B4-BE49-F238E27FC236}">
                <a16:creationId xmlns:a16="http://schemas.microsoft.com/office/drawing/2014/main" id="{A57098A9-0ADD-40D4-8C28-C217F69A3849}"/>
              </a:ext>
            </a:extLst>
          </p:cNvPr>
          <p:cNvSpPr/>
          <p:nvPr/>
        </p:nvSpPr>
        <p:spPr>
          <a:xfrm>
            <a:off x="1366896" y="1799271"/>
            <a:ext cx="1984464" cy="808355"/>
          </a:xfrm>
          <a:prstGeom prst="chevron">
            <a:avLst>
              <a:gd name="adj" fmla="val 22199"/>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Avenir LT Std 35 Light" panose="020B0402020203020204" pitchFamily="34" charset="0"/>
                <a:cs typeface="Arial" panose="020B0604020202020204" pitchFamily="34" charset="0"/>
              </a:rPr>
              <a:t>Inform and Educate Yourself</a:t>
            </a:r>
          </a:p>
        </p:txBody>
      </p:sp>
      <p:sp>
        <p:nvSpPr>
          <p:cNvPr id="28" name="Arrow: Chevron 8">
            <a:extLst>
              <a:ext uri="{FF2B5EF4-FFF2-40B4-BE49-F238E27FC236}">
                <a16:creationId xmlns:a16="http://schemas.microsoft.com/office/drawing/2014/main" id="{C424FC1E-48A7-4C30-A271-01F5A8C88549}"/>
              </a:ext>
            </a:extLst>
          </p:cNvPr>
          <p:cNvSpPr/>
          <p:nvPr/>
        </p:nvSpPr>
        <p:spPr>
          <a:xfrm>
            <a:off x="3201018" y="1799271"/>
            <a:ext cx="1901690" cy="808355"/>
          </a:xfrm>
          <a:prstGeom prst="chevron">
            <a:avLst>
              <a:gd name="adj" fmla="val 22199"/>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Avenir LT Std 35 Light" panose="020B0402020203020204" pitchFamily="34" charset="0"/>
                <a:cs typeface="Arial" panose="020B0604020202020204" pitchFamily="34" charset="0"/>
              </a:rPr>
              <a:t>Practice Active Listening</a:t>
            </a:r>
          </a:p>
        </p:txBody>
      </p:sp>
      <p:sp>
        <p:nvSpPr>
          <p:cNvPr id="29" name="Arrow: Chevron 8">
            <a:extLst>
              <a:ext uri="{FF2B5EF4-FFF2-40B4-BE49-F238E27FC236}">
                <a16:creationId xmlns:a16="http://schemas.microsoft.com/office/drawing/2014/main" id="{F7CEC0CC-4306-4BAD-8C40-48716800FCAA}"/>
              </a:ext>
            </a:extLst>
          </p:cNvPr>
          <p:cNvSpPr/>
          <p:nvPr/>
        </p:nvSpPr>
        <p:spPr>
          <a:xfrm>
            <a:off x="4952366" y="1799271"/>
            <a:ext cx="2028594" cy="808355"/>
          </a:xfrm>
          <a:prstGeom prst="chevron">
            <a:avLst>
              <a:gd name="adj" fmla="val 21189"/>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Avenir LT Std 35 Light" panose="020B0402020203020204" pitchFamily="34" charset="0"/>
                <a:cs typeface="Arial" panose="020B0604020202020204" pitchFamily="34" charset="0"/>
              </a:rPr>
              <a:t>Commit to Awareness and Growth</a:t>
            </a:r>
          </a:p>
        </p:txBody>
      </p:sp>
      <p:sp>
        <p:nvSpPr>
          <p:cNvPr id="30" name="Arrow: Chevron 8">
            <a:extLst>
              <a:ext uri="{FF2B5EF4-FFF2-40B4-BE49-F238E27FC236}">
                <a16:creationId xmlns:a16="http://schemas.microsoft.com/office/drawing/2014/main" id="{961D6177-491C-4A82-B3D3-49B3F64C929A}"/>
              </a:ext>
            </a:extLst>
          </p:cNvPr>
          <p:cNvSpPr/>
          <p:nvPr/>
        </p:nvSpPr>
        <p:spPr>
          <a:xfrm>
            <a:off x="6830618" y="1799271"/>
            <a:ext cx="1996423" cy="808355"/>
          </a:xfrm>
          <a:prstGeom prst="chevron">
            <a:avLst>
              <a:gd name="adj" fmla="val 22199"/>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Avenir LT Std 35 Light" panose="020B0402020203020204" pitchFamily="34" charset="0"/>
                <a:cs typeface="Arial" panose="020B0604020202020204" pitchFamily="34" charset="0"/>
              </a:rPr>
              <a:t>Advocate for Underrepresented Groups</a:t>
            </a:r>
          </a:p>
        </p:txBody>
      </p:sp>
      <p:sp>
        <p:nvSpPr>
          <p:cNvPr id="31" name="Arrow: Chevron 8">
            <a:extLst>
              <a:ext uri="{FF2B5EF4-FFF2-40B4-BE49-F238E27FC236}">
                <a16:creationId xmlns:a16="http://schemas.microsoft.com/office/drawing/2014/main" id="{276B40BF-DDAD-44DE-8F03-3292F50D8A48}"/>
              </a:ext>
            </a:extLst>
          </p:cNvPr>
          <p:cNvSpPr/>
          <p:nvPr/>
        </p:nvSpPr>
        <p:spPr>
          <a:xfrm>
            <a:off x="8676699" y="1799271"/>
            <a:ext cx="1953407" cy="808355"/>
          </a:xfrm>
          <a:prstGeom prst="chevron">
            <a:avLst>
              <a:gd name="adj" fmla="val 22199"/>
            </a:avLst>
          </a:prstGeom>
          <a:solidFill>
            <a:srgbClr val="0079B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Avenir LT Std 35 Light" panose="020B0402020203020204" pitchFamily="34" charset="0"/>
                <a:cs typeface="Arial" panose="020B0604020202020204" pitchFamily="34" charset="0"/>
              </a:rPr>
              <a:t>Interrupt Bias and Discrimination</a:t>
            </a:r>
          </a:p>
        </p:txBody>
      </p:sp>
      <p:sp>
        <p:nvSpPr>
          <p:cNvPr id="34" name="TextBox 33">
            <a:extLst>
              <a:ext uri="{FF2B5EF4-FFF2-40B4-BE49-F238E27FC236}">
                <a16:creationId xmlns:a16="http://schemas.microsoft.com/office/drawing/2014/main" id="{63698AA7-E86B-4E6E-9293-44104C1A538D}"/>
              </a:ext>
            </a:extLst>
          </p:cNvPr>
          <p:cNvSpPr txBox="1"/>
          <p:nvPr/>
        </p:nvSpPr>
        <p:spPr>
          <a:xfrm>
            <a:off x="717629" y="2804291"/>
            <a:ext cx="10930214" cy="1308050"/>
          </a:xfrm>
          <a:prstGeom prst="rect">
            <a:avLst/>
          </a:prstGeom>
          <a:noFill/>
        </p:spPr>
        <p:txBody>
          <a:bodyPr wrap="square" lIns="91440" tIns="45720" rIns="91440" bIns="45720" anchor="t">
            <a:spAutoFit/>
          </a:bodyPr>
          <a:lstStyle/>
          <a:p>
            <a:pPr defTabSz="844550">
              <a:spcBef>
                <a:spcPct val="0"/>
              </a:spcBef>
              <a:spcAft>
                <a:spcPts val="1800"/>
              </a:spcAft>
            </a:pPr>
            <a:r>
              <a:rPr lang="en-US" sz="1600" dirty="0">
                <a:latin typeface="Avenir LT Std 35 Light" panose="020B0402020203020204" pitchFamily="34" charset="0"/>
              </a:rPr>
              <a:t>Allies should seek to be informed and aware of how transgender </a:t>
            </a:r>
            <a:r>
              <a:rPr lang="en-US" sz="1600" dirty="0" smtClean="0">
                <a:latin typeface="Avenir LT Std 35 Light" panose="020B0402020203020204" pitchFamily="34" charset="0"/>
              </a:rPr>
              <a:t>or </a:t>
            </a:r>
            <a:r>
              <a:rPr lang="en-US" sz="1600" dirty="0" err="1">
                <a:latin typeface="Avenir LT Std 35 Light" panose="020B0402020203020204" pitchFamily="34" charset="0"/>
              </a:rPr>
              <a:t>nonbinary</a:t>
            </a:r>
            <a:r>
              <a:rPr lang="en-US" sz="1600" dirty="0">
                <a:latin typeface="Avenir LT Std 35 Light" panose="020B0402020203020204" pitchFamily="34" charset="0"/>
              </a:rPr>
              <a:t> members are affected by wrong pronoun usage and how to use them correctly. </a:t>
            </a:r>
          </a:p>
          <a:p>
            <a:pPr defTabSz="844550">
              <a:spcBef>
                <a:spcPct val="0"/>
              </a:spcBef>
              <a:spcAft>
                <a:spcPts val="1800"/>
              </a:spcAft>
            </a:pPr>
            <a:r>
              <a:rPr lang="en-US" sz="1600" dirty="0">
                <a:latin typeface="Avenir LT Std 35 Light"/>
              </a:rPr>
              <a:t>Often, </a:t>
            </a:r>
            <a:r>
              <a:rPr lang="en-US" sz="1600" dirty="0" err="1">
                <a:latin typeface="Avenir LT Std 35 Light"/>
              </a:rPr>
              <a:t>misgendering</a:t>
            </a:r>
            <a:r>
              <a:rPr lang="en-US" sz="1600" dirty="0">
                <a:latin typeface="Avenir LT Std 35 Light"/>
              </a:rPr>
              <a:t> happens unknowingly or unintentionally. Building inclusion into your everyday language starts with being aware. </a:t>
            </a:r>
          </a:p>
        </p:txBody>
      </p:sp>
      <p:sp>
        <p:nvSpPr>
          <p:cNvPr id="35" name="TextBox 34">
            <a:extLst>
              <a:ext uri="{FF2B5EF4-FFF2-40B4-BE49-F238E27FC236}">
                <a16:creationId xmlns:a16="http://schemas.microsoft.com/office/drawing/2014/main" id="{B5549684-A3E0-48E4-93A2-F88941A246B4}"/>
              </a:ext>
            </a:extLst>
          </p:cNvPr>
          <p:cNvSpPr txBox="1"/>
          <p:nvPr/>
        </p:nvSpPr>
        <p:spPr>
          <a:xfrm>
            <a:off x="232893" y="995494"/>
            <a:ext cx="2900051" cy="307777"/>
          </a:xfrm>
          <a:prstGeom prst="rect">
            <a:avLst/>
          </a:prstGeom>
          <a:noFill/>
        </p:spPr>
        <p:txBody>
          <a:bodyPr wrap="square">
            <a:spAutoFit/>
          </a:bodyPr>
          <a:lstStyle/>
          <a:p>
            <a:r>
              <a:rPr lang="en-IN" sz="1400" i="1">
                <a:latin typeface="Avenir LT Std 35 Light" panose="020B0402020203020204"/>
              </a:rPr>
              <a:t>Click each topic to learn more.</a:t>
            </a:r>
          </a:p>
        </p:txBody>
      </p:sp>
    </p:spTree>
    <p:extLst>
      <p:ext uri="{BB962C8B-B14F-4D97-AF65-F5344CB8AC3E}">
        <p14:creationId xmlns:p14="http://schemas.microsoft.com/office/powerpoint/2010/main" val="39981453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F7FD296-FAA1-4E12-A64B-1053BEE73956}"/>
              </a:ext>
            </a:extLst>
          </p:cNvPr>
          <p:cNvSpPr/>
          <p:nvPr/>
        </p:nvSpPr>
        <p:spPr>
          <a:xfrm>
            <a:off x="151108" y="2074716"/>
            <a:ext cx="11889783" cy="4408778"/>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US" sz="1350"/>
          </a:p>
        </p:txBody>
      </p:sp>
      <p:sp>
        <p:nvSpPr>
          <p:cNvPr id="24" name="Rectangle 23">
            <a:extLst>
              <a:ext uri="{FF2B5EF4-FFF2-40B4-BE49-F238E27FC236}">
                <a16:creationId xmlns:a16="http://schemas.microsoft.com/office/drawing/2014/main" id="{2F7FD296-FAA1-4E12-A64B-1053BEE73956}"/>
              </a:ext>
            </a:extLst>
          </p:cNvPr>
          <p:cNvSpPr/>
          <p:nvPr/>
        </p:nvSpPr>
        <p:spPr>
          <a:xfrm>
            <a:off x="311902" y="2228850"/>
            <a:ext cx="11568194" cy="41044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2" name="Title 1"/>
          <p:cNvSpPr>
            <a:spLocks noGrp="1"/>
          </p:cNvSpPr>
          <p:nvPr>
            <p:ph type="title"/>
          </p:nvPr>
        </p:nvSpPr>
        <p:spPr/>
        <p:txBody>
          <a:bodyPr/>
          <a:lstStyle/>
          <a:p>
            <a:r>
              <a:rPr lang="en-IN" dirty="0"/>
              <a:t>Think About </a:t>
            </a:r>
            <a:r>
              <a:rPr lang="en-IN" dirty="0" smtClean="0"/>
              <a:t>It</a:t>
            </a:r>
            <a:endParaRPr lang="en-IN" dirty="0">
              <a:highlight>
                <a:srgbClr val="FFFF00"/>
              </a:highlight>
            </a:endParaRPr>
          </a:p>
        </p:txBody>
      </p:sp>
      <p:sp>
        <p:nvSpPr>
          <p:cNvPr id="4" name="TextBox 3">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05 of 33</a:t>
            </a:r>
          </a:p>
        </p:txBody>
      </p:sp>
      <p:sp>
        <p:nvSpPr>
          <p:cNvPr id="12" name="TextBox 11">
            <a:extLst>
              <a:ext uri="{FF2B5EF4-FFF2-40B4-BE49-F238E27FC236}">
                <a16:creationId xmlns:a16="http://schemas.microsoft.com/office/drawing/2014/main" id="{A1FB48D3-C702-4614-8CA7-F437FF2611F6}"/>
              </a:ext>
            </a:extLst>
          </p:cNvPr>
          <p:cNvSpPr txBox="1"/>
          <p:nvPr/>
        </p:nvSpPr>
        <p:spPr>
          <a:xfrm>
            <a:off x="1301591" y="944609"/>
            <a:ext cx="10380211" cy="769441"/>
          </a:xfrm>
          <a:prstGeom prst="rect">
            <a:avLst/>
          </a:prstGeom>
          <a:noFill/>
        </p:spPr>
        <p:txBody>
          <a:bodyPr wrap="square" rtlCol="0" anchor="t">
            <a:spAutoFit/>
          </a:bodyPr>
          <a:lstStyle/>
          <a:p>
            <a:pPr>
              <a:spcAft>
                <a:spcPts val="1200"/>
              </a:spcAft>
            </a:pPr>
            <a:r>
              <a:rPr lang="en-US" sz="2000" dirty="0">
                <a:solidFill>
                  <a:schemeClr val="bg1"/>
                </a:solidFill>
                <a:latin typeface="Avenir LT Std 35 Light" panose="020B0402020203020204" pitchFamily="34" charset="0"/>
              </a:rPr>
              <a:t>What is your dominant hand? Are you a lefty or a righty or </a:t>
            </a:r>
            <a:r>
              <a:rPr lang="en-US" sz="2000" dirty="0" smtClean="0">
                <a:solidFill>
                  <a:schemeClr val="bg1"/>
                </a:solidFill>
                <a:latin typeface="Avenir LT Std 35 Light" panose="020B0402020203020204" pitchFamily="34" charset="0"/>
              </a:rPr>
              <a:t>ambidextrous</a:t>
            </a:r>
            <a:r>
              <a:rPr lang="en-US" sz="2000" dirty="0">
                <a:solidFill>
                  <a:schemeClr val="bg1"/>
                </a:solidFill>
                <a:latin typeface="Avenir LT Std 35 Light" panose="020B0402020203020204" pitchFamily="34" charset="0"/>
              </a:rPr>
              <a:t>? </a:t>
            </a:r>
          </a:p>
          <a:p>
            <a:r>
              <a:rPr lang="en-US" sz="1400" i="1" dirty="0">
                <a:solidFill>
                  <a:schemeClr val="bg1"/>
                </a:solidFill>
                <a:latin typeface="Avenir LT Std 35 Light" panose="020B0402020203020204" pitchFamily="34" charset="0"/>
              </a:rPr>
              <a:t>Click and drag the slider to </a:t>
            </a:r>
            <a:r>
              <a:rPr lang="en-US" sz="1400" i="1" dirty="0" smtClean="0">
                <a:solidFill>
                  <a:schemeClr val="bg1"/>
                </a:solidFill>
                <a:latin typeface="Avenir LT Std 35 Light" panose="020B0402020203020204" pitchFamily="34" charset="0"/>
              </a:rPr>
              <a:t>your </a:t>
            </a:r>
            <a:r>
              <a:rPr lang="en-US" sz="1400" i="1" dirty="0">
                <a:solidFill>
                  <a:schemeClr val="bg1"/>
                </a:solidFill>
                <a:latin typeface="Avenir LT Std 35 Light" panose="020B0402020203020204" pitchFamily="34" charset="0"/>
              </a:rPr>
              <a:t>preference.</a:t>
            </a:r>
          </a:p>
        </p:txBody>
      </p:sp>
      <p:sp>
        <p:nvSpPr>
          <p:cNvPr id="13" name="Rectangle 12"/>
          <p:cNvSpPr/>
          <p:nvPr/>
        </p:nvSpPr>
        <p:spPr>
          <a:xfrm>
            <a:off x="10606535" y="5729552"/>
            <a:ext cx="1075267" cy="4478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a:latin typeface="Avenir LT Std 35 Light" panose="020B0402020203020204" pitchFamily="34" charset="0"/>
              </a:rPr>
              <a:t>CHECK</a:t>
            </a:r>
          </a:p>
        </p:txBody>
      </p:sp>
      <p:grpSp>
        <p:nvGrpSpPr>
          <p:cNvPr id="14" name="Group 13">
            <a:extLst>
              <a:ext uri="{FF2B5EF4-FFF2-40B4-BE49-F238E27FC236}">
                <a16:creationId xmlns:a16="http://schemas.microsoft.com/office/drawing/2014/main" id="{8D1DC2FE-7A54-42BF-8458-B16944543BC7}"/>
              </a:ext>
            </a:extLst>
          </p:cNvPr>
          <p:cNvGrpSpPr/>
          <p:nvPr/>
        </p:nvGrpSpPr>
        <p:grpSpPr>
          <a:xfrm>
            <a:off x="650831" y="2811728"/>
            <a:ext cx="10992562" cy="919674"/>
            <a:chOff x="628536" y="2594457"/>
            <a:chExt cx="10992562" cy="919674"/>
          </a:xfrm>
        </p:grpSpPr>
        <p:cxnSp>
          <p:nvCxnSpPr>
            <p:cNvPr id="15" name="Straight Connector 14">
              <a:extLst>
                <a:ext uri="{FF2B5EF4-FFF2-40B4-BE49-F238E27FC236}">
                  <a16:creationId xmlns:a16="http://schemas.microsoft.com/office/drawing/2014/main" id="{ADC94549-23CE-482E-8190-33B383D80F23}"/>
                </a:ext>
              </a:extLst>
            </p:cNvPr>
            <p:cNvCxnSpPr>
              <a:cxnSpLocks/>
            </p:cNvCxnSpPr>
            <p:nvPr/>
          </p:nvCxnSpPr>
          <p:spPr>
            <a:xfrm>
              <a:off x="1140640" y="3265376"/>
              <a:ext cx="9702852" cy="0"/>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868CA67-DB26-4BFA-8B7E-2725D70485FD}"/>
                </a:ext>
              </a:extLst>
            </p:cNvPr>
            <p:cNvCxnSpPr/>
            <p:nvPr/>
          </p:nvCxnSpPr>
          <p:spPr>
            <a:xfrm>
              <a:off x="6189266" y="3018894"/>
              <a:ext cx="0" cy="3284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B159726-B9BE-4C78-8D0C-C80DE153E361}"/>
                </a:ext>
              </a:extLst>
            </p:cNvPr>
            <p:cNvCxnSpPr/>
            <p:nvPr/>
          </p:nvCxnSpPr>
          <p:spPr>
            <a:xfrm>
              <a:off x="10590711" y="3018894"/>
              <a:ext cx="0" cy="3284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7B3CBF4-35E6-4D81-AF67-9D12291913D2}"/>
                </a:ext>
              </a:extLst>
            </p:cNvPr>
            <p:cNvCxnSpPr/>
            <p:nvPr/>
          </p:nvCxnSpPr>
          <p:spPr>
            <a:xfrm>
              <a:off x="1335326" y="3018894"/>
              <a:ext cx="0" cy="32841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CF21946-CBBA-492F-8563-CE0FB70C3940}"/>
                </a:ext>
              </a:extLst>
            </p:cNvPr>
            <p:cNvSpPr txBox="1"/>
            <p:nvPr/>
          </p:nvSpPr>
          <p:spPr>
            <a:xfrm>
              <a:off x="628536" y="2616012"/>
              <a:ext cx="1446835" cy="400110"/>
            </a:xfrm>
            <a:prstGeom prst="rect">
              <a:avLst/>
            </a:prstGeom>
            <a:noFill/>
          </p:spPr>
          <p:txBody>
            <a:bodyPr wrap="square" rtlCol="0">
              <a:spAutoFit/>
            </a:bodyPr>
            <a:lstStyle/>
            <a:p>
              <a:pPr algn="ctr"/>
              <a:r>
                <a:rPr lang="en-IN" sz="2000">
                  <a:latin typeface="Avenir LT Std 35 Light" panose="020B0402020203020204" pitchFamily="34" charset="0"/>
                </a:rPr>
                <a:t>Lefty</a:t>
              </a:r>
            </a:p>
          </p:txBody>
        </p:sp>
        <p:sp>
          <p:nvSpPr>
            <p:cNvPr id="20" name="TextBox 19">
              <a:extLst>
                <a:ext uri="{FF2B5EF4-FFF2-40B4-BE49-F238E27FC236}">
                  <a16:creationId xmlns:a16="http://schemas.microsoft.com/office/drawing/2014/main" id="{5DAC31EC-FC71-4F26-A6B5-90011A7774A1}"/>
                </a:ext>
              </a:extLst>
            </p:cNvPr>
            <p:cNvSpPr txBox="1"/>
            <p:nvPr/>
          </p:nvSpPr>
          <p:spPr>
            <a:xfrm>
              <a:off x="5115885" y="2616012"/>
              <a:ext cx="2160974" cy="400110"/>
            </a:xfrm>
            <a:prstGeom prst="rect">
              <a:avLst/>
            </a:prstGeom>
            <a:noFill/>
          </p:spPr>
          <p:txBody>
            <a:bodyPr wrap="square" rtlCol="0">
              <a:spAutoFit/>
            </a:bodyPr>
            <a:lstStyle/>
            <a:p>
              <a:pPr algn="ctr"/>
              <a:r>
                <a:rPr lang="en-IN" sz="2000">
                  <a:latin typeface="Avenir LT Std 35 Light" panose="020B0402020203020204" pitchFamily="34" charset="0"/>
                </a:rPr>
                <a:t>Ambidextrous</a:t>
              </a:r>
            </a:p>
          </p:txBody>
        </p:sp>
        <p:sp>
          <p:nvSpPr>
            <p:cNvPr id="21" name="TextBox 20">
              <a:extLst>
                <a:ext uri="{FF2B5EF4-FFF2-40B4-BE49-F238E27FC236}">
                  <a16:creationId xmlns:a16="http://schemas.microsoft.com/office/drawing/2014/main" id="{3D7A58D9-A4F0-4AE7-8995-49B607610D38}"/>
                </a:ext>
              </a:extLst>
            </p:cNvPr>
            <p:cNvSpPr txBox="1"/>
            <p:nvPr/>
          </p:nvSpPr>
          <p:spPr>
            <a:xfrm>
              <a:off x="9568906" y="2594457"/>
              <a:ext cx="2052192" cy="400110"/>
            </a:xfrm>
            <a:prstGeom prst="rect">
              <a:avLst/>
            </a:prstGeom>
            <a:noFill/>
          </p:spPr>
          <p:txBody>
            <a:bodyPr wrap="square" rtlCol="0">
              <a:spAutoFit/>
            </a:bodyPr>
            <a:lstStyle/>
            <a:p>
              <a:pPr algn="ctr"/>
              <a:r>
                <a:rPr lang="en-IN" sz="2000">
                  <a:latin typeface="Avenir LT Std 35 Light" panose="020B0402020203020204" pitchFamily="34" charset="0"/>
                </a:rPr>
                <a:t>Righty</a:t>
              </a:r>
            </a:p>
          </p:txBody>
        </p:sp>
        <p:sp>
          <p:nvSpPr>
            <p:cNvPr id="23" name="Arrow: Pentagon 27">
              <a:extLst>
                <a:ext uri="{FF2B5EF4-FFF2-40B4-BE49-F238E27FC236}">
                  <a16:creationId xmlns:a16="http://schemas.microsoft.com/office/drawing/2014/main" id="{17DB7867-BABC-414E-BCBF-A3D9871FA937}"/>
                </a:ext>
              </a:extLst>
            </p:cNvPr>
            <p:cNvSpPr/>
            <p:nvPr/>
          </p:nvSpPr>
          <p:spPr>
            <a:xfrm rot="16200000">
              <a:off x="3412332" y="3125672"/>
              <a:ext cx="519564" cy="25735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val="82792007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2F7FD296-FAA1-4E12-A64B-1053BEE73956}"/>
              </a:ext>
            </a:extLst>
          </p:cNvPr>
          <p:cNvSpPr/>
          <p:nvPr/>
        </p:nvSpPr>
        <p:spPr>
          <a:xfrm>
            <a:off x="0" y="1451185"/>
            <a:ext cx="12192000" cy="4317725"/>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5" name="Title 4"/>
          <p:cNvSpPr>
            <a:spLocks noGrp="1"/>
          </p:cNvSpPr>
          <p:nvPr>
            <p:ph type="title"/>
          </p:nvPr>
        </p:nvSpPr>
        <p:spPr>
          <a:xfrm>
            <a:off x="232893" y="182880"/>
            <a:ext cx="10515600" cy="497760"/>
          </a:xfrm>
        </p:spPr>
        <p:txBody>
          <a:bodyPr>
            <a:normAutofit/>
          </a:bodyPr>
          <a:lstStyle/>
          <a:p>
            <a:r>
              <a:rPr lang="en-IN"/>
              <a:t>Demonstrating </a:t>
            </a:r>
            <a:r>
              <a:rPr lang="en-IN" err="1"/>
              <a:t>Allyship</a:t>
            </a:r>
            <a:endParaRPr lang="en-IN"/>
          </a:p>
        </p:txBody>
      </p:sp>
      <p:sp>
        <p:nvSpPr>
          <p:cNvPr id="88" name="TextBox 87">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27 of 33</a:t>
            </a:r>
          </a:p>
        </p:txBody>
      </p:sp>
      <p:sp>
        <p:nvSpPr>
          <p:cNvPr id="21" name="Content Placeholder 2">
            <a:extLst>
              <a:ext uri="{FF2B5EF4-FFF2-40B4-BE49-F238E27FC236}">
                <a16:creationId xmlns:a16="http://schemas.microsoft.com/office/drawing/2014/main" id="{3CC01AC3-06A3-4ABF-BE92-805F486DAF8D}"/>
              </a:ext>
            </a:extLst>
          </p:cNvPr>
          <p:cNvSpPr txBox="1">
            <a:spLocks/>
          </p:cNvSpPr>
          <p:nvPr/>
        </p:nvSpPr>
        <p:spPr>
          <a:xfrm>
            <a:off x="460313" y="2219849"/>
            <a:ext cx="11290034" cy="3716496"/>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2200"/>
          </a:p>
        </p:txBody>
      </p:sp>
      <p:sp>
        <p:nvSpPr>
          <p:cNvPr id="22" name="Rounded Rectangle 40">
            <a:extLst>
              <a:ext uri="{FF2B5EF4-FFF2-40B4-BE49-F238E27FC236}">
                <a16:creationId xmlns:a16="http://schemas.microsoft.com/office/drawing/2014/main" id="{B97817B2-5D20-49AC-B650-F6EEA6190B0F}"/>
              </a:ext>
            </a:extLst>
          </p:cNvPr>
          <p:cNvSpPr/>
          <p:nvPr/>
        </p:nvSpPr>
        <p:spPr>
          <a:xfrm>
            <a:off x="460313" y="2194557"/>
            <a:ext cx="11290034" cy="3208723"/>
          </a:xfrm>
          <a:prstGeom prst="roundRect">
            <a:avLst>
              <a:gd name="adj" fmla="val 2101"/>
            </a:avLst>
          </a:prstGeom>
          <a:noFill/>
          <a:ln w="28575" cap="flat" cmpd="sng" algn="ctr">
            <a:solidFill>
              <a:schemeClr val="tx2"/>
            </a:solidFill>
            <a:prstDash val="sysDot"/>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ysClr val="window" lastClr="FFFFFF"/>
              </a:solidFill>
              <a:effectLst/>
              <a:uLnTx/>
              <a:uFillTx/>
              <a:latin typeface="Verdana"/>
              <a:ea typeface="+mn-ea"/>
              <a:cs typeface="+mn-cs"/>
            </a:endParaRPr>
          </a:p>
        </p:txBody>
      </p:sp>
      <p:sp>
        <p:nvSpPr>
          <p:cNvPr id="23" name="Isosceles Triangle 22">
            <a:extLst>
              <a:ext uri="{FF2B5EF4-FFF2-40B4-BE49-F238E27FC236}">
                <a16:creationId xmlns:a16="http://schemas.microsoft.com/office/drawing/2014/main" id="{0FBD6574-E103-4C6F-BDA4-3FCC5259BEA6}"/>
              </a:ext>
            </a:extLst>
          </p:cNvPr>
          <p:cNvSpPr/>
          <p:nvPr/>
        </p:nvSpPr>
        <p:spPr>
          <a:xfrm flipV="1">
            <a:off x="11647843" y="4295574"/>
            <a:ext cx="176788" cy="157502"/>
          </a:xfrm>
          <a:prstGeom prst="triangle">
            <a:avLst/>
          </a:prstGeom>
          <a:solidFill>
            <a:schemeClr val="tx2"/>
          </a:solidFill>
          <a:ln w="25400"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ysClr val="window" lastClr="FFFFFF"/>
              </a:solidFill>
              <a:effectLst/>
              <a:uLnTx/>
              <a:uFillTx/>
              <a:latin typeface="Verdana"/>
              <a:ea typeface="+mn-ea"/>
              <a:cs typeface="+mn-cs"/>
            </a:endParaRPr>
          </a:p>
        </p:txBody>
      </p:sp>
      <p:sp>
        <p:nvSpPr>
          <p:cNvPr id="24" name="Isosceles Triangle 23">
            <a:extLst>
              <a:ext uri="{FF2B5EF4-FFF2-40B4-BE49-F238E27FC236}">
                <a16:creationId xmlns:a16="http://schemas.microsoft.com/office/drawing/2014/main" id="{9BAD9367-D08E-48D2-BC63-0F9C73345155}"/>
              </a:ext>
            </a:extLst>
          </p:cNvPr>
          <p:cNvSpPr/>
          <p:nvPr/>
        </p:nvSpPr>
        <p:spPr>
          <a:xfrm rot="5400000" flipV="1">
            <a:off x="6027196" y="5308753"/>
            <a:ext cx="160716" cy="173251"/>
          </a:xfrm>
          <a:prstGeom prst="triangle">
            <a:avLst/>
          </a:prstGeom>
          <a:solidFill>
            <a:schemeClr val="tx2"/>
          </a:solidFill>
          <a:ln w="25400"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ysClr val="window" lastClr="FFFFFF"/>
              </a:solidFill>
              <a:effectLst/>
              <a:uLnTx/>
              <a:uFillTx/>
              <a:latin typeface="Verdana"/>
              <a:ea typeface="+mn-ea"/>
              <a:cs typeface="+mn-cs"/>
            </a:endParaRPr>
          </a:p>
        </p:txBody>
      </p:sp>
      <p:sp>
        <p:nvSpPr>
          <p:cNvPr id="25" name="Isosceles Triangle 24">
            <a:extLst>
              <a:ext uri="{FF2B5EF4-FFF2-40B4-BE49-F238E27FC236}">
                <a16:creationId xmlns:a16="http://schemas.microsoft.com/office/drawing/2014/main" id="{8040E710-30DA-4572-8F6A-DB00CC7BC502}"/>
              </a:ext>
            </a:extLst>
          </p:cNvPr>
          <p:cNvSpPr/>
          <p:nvPr/>
        </p:nvSpPr>
        <p:spPr>
          <a:xfrm rot="10800000" flipV="1">
            <a:off x="367369" y="4281905"/>
            <a:ext cx="176788" cy="157502"/>
          </a:xfrm>
          <a:prstGeom prst="triangle">
            <a:avLst/>
          </a:prstGeom>
          <a:solidFill>
            <a:schemeClr val="tx2"/>
          </a:solidFill>
          <a:ln w="25400"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ysClr val="window" lastClr="FFFFFF"/>
              </a:solidFill>
              <a:effectLst/>
              <a:uLnTx/>
              <a:uFillTx/>
              <a:latin typeface="Verdana"/>
              <a:ea typeface="+mn-ea"/>
              <a:cs typeface="+mn-cs"/>
            </a:endParaRPr>
          </a:p>
        </p:txBody>
      </p:sp>
      <p:sp>
        <p:nvSpPr>
          <p:cNvPr id="26" name="Arrow: Chevron 8">
            <a:extLst>
              <a:ext uri="{FF2B5EF4-FFF2-40B4-BE49-F238E27FC236}">
                <a16:creationId xmlns:a16="http://schemas.microsoft.com/office/drawing/2014/main" id="{CBACD3AB-84DB-4F54-8B49-254EBE7C5E28}"/>
              </a:ext>
            </a:extLst>
          </p:cNvPr>
          <p:cNvSpPr/>
          <p:nvPr/>
        </p:nvSpPr>
        <p:spPr>
          <a:xfrm>
            <a:off x="1901913" y="1943461"/>
            <a:ext cx="8728193" cy="502920"/>
          </a:xfrm>
          <a:prstGeom prst="chevron">
            <a:avLst>
              <a:gd name="adj" fmla="val 22199"/>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venir LT Std 35 Light" panose="020B0402020203020204" pitchFamily="34" charset="0"/>
            </a:endParaRPr>
          </a:p>
        </p:txBody>
      </p:sp>
      <p:sp>
        <p:nvSpPr>
          <p:cNvPr id="27" name="Arrow: Chevron 8">
            <a:extLst>
              <a:ext uri="{FF2B5EF4-FFF2-40B4-BE49-F238E27FC236}">
                <a16:creationId xmlns:a16="http://schemas.microsoft.com/office/drawing/2014/main" id="{A57098A9-0ADD-40D4-8C28-C217F69A3849}"/>
              </a:ext>
            </a:extLst>
          </p:cNvPr>
          <p:cNvSpPr/>
          <p:nvPr/>
        </p:nvSpPr>
        <p:spPr>
          <a:xfrm>
            <a:off x="1366896" y="1799271"/>
            <a:ext cx="1984464" cy="808355"/>
          </a:xfrm>
          <a:prstGeom prst="chevron">
            <a:avLst>
              <a:gd name="adj" fmla="val 22199"/>
            </a:avLst>
          </a:prstGeom>
          <a:solidFill>
            <a:srgbClr val="77787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Avenir LT Std 35 Light" panose="020B0402020203020204" pitchFamily="34" charset="0"/>
                <a:cs typeface="Arial" panose="020B0604020202020204" pitchFamily="34" charset="0"/>
              </a:rPr>
              <a:t>Inform and Educate Yourself</a:t>
            </a:r>
          </a:p>
        </p:txBody>
      </p:sp>
      <p:sp>
        <p:nvSpPr>
          <p:cNvPr id="28" name="Arrow: Chevron 8">
            <a:extLst>
              <a:ext uri="{FF2B5EF4-FFF2-40B4-BE49-F238E27FC236}">
                <a16:creationId xmlns:a16="http://schemas.microsoft.com/office/drawing/2014/main" id="{C424FC1E-48A7-4C30-A271-01F5A8C88549}"/>
              </a:ext>
            </a:extLst>
          </p:cNvPr>
          <p:cNvSpPr/>
          <p:nvPr/>
        </p:nvSpPr>
        <p:spPr>
          <a:xfrm>
            <a:off x="3201018" y="1799271"/>
            <a:ext cx="1901690" cy="808355"/>
          </a:xfrm>
          <a:prstGeom prst="chevron">
            <a:avLst>
              <a:gd name="adj" fmla="val 22199"/>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Avenir LT Std 35 Light" panose="020B0402020203020204" pitchFamily="34" charset="0"/>
                <a:cs typeface="Arial" panose="020B0604020202020204" pitchFamily="34" charset="0"/>
              </a:rPr>
              <a:t>Practice Active Listening</a:t>
            </a:r>
          </a:p>
        </p:txBody>
      </p:sp>
      <p:sp>
        <p:nvSpPr>
          <p:cNvPr id="29" name="Arrow: Chevron 8">
            <a:extLst>
              <a:ext uri="{FF2B5EF4-FFF2-40B4-BE49-F238E27FC236}">
                <a16:creationId xmlns:a16="http://schemas.microsoft.com/office/drawing/2014/main" id="{F7CEC0CC-4306-4BAD-8C40-48716800FCAA}"/>
              </a:ext>
            </a:extLst>
          </p:cNvPr>
          <p:cNvSpPr/>
          <p:nvPr/>
        </p:nvSpPr>
        <p:spPr>
          <a:xfrm>
            <a:off x="4952366" y="1799271"/>
            <a:ext cx="2028594" cy="808355"/>
          </a:xfrm>
          <a:prstGeom prst="chevron">
            <a:avLst>
              <a:gd name="adj" fmla="val 21189"/>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Avenir LT Std 35 Light" panose="020B0402020203020204" pitchFamily="34" charset="0"/>
                <a:cs typeface="Arial" panose="020B0604020202020204" pitchFamily="34" charset="0"/>
              </a:rPr>
              <a:t>Commit to Awareness and Growth</a:t>
            </a:r>
          </a:p>
        </p:txBody>
      </p:sp>
      <p:sp>
        <p:nvSpPr>
          <p:cNvPr id="30" name="Arrow: Chevron 8">
            <a:extLst>
              <a:ext uri="{FF2B5EF4-FFF2-40B4-BE49-F238E27FC236}">
                <a16:creationId xmlns:a16="http://schemas.microsoft.com/office/drawing/2014/main" id="{961D6177-491C-4A82-B3D3-49B3F64C929A}"/>
              </a:ext>
            </a:extLst>
          </p:cNvPr>
          <p:cNvSpPr/>
          <p:nvPr/>
        </p:nvSpPr>
        <p:spPr>
          <a:xfrm>
            <a:off x="6830618" y="1799271"/>
            <a:ext cx="1996423" cy="808355"/>
          </a:xfrm>
          <a:prstGeom prst="chevron">
            <a:avLst>
              <a:gd name="adj" fmla="val 22199"/>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Avenir LT Std 35 Light" panose="020B0402020203020204" pitchFamily="34" charset="0"/>
                <a:cs typeface="Arial" panose="020B0604020202020204" pitchFamily="34" charset="0"/>
              </a:rPr>
              <a:t>Advocate for Underrepresented Groups</a:t>
            </a:r>
          </a:p>
        </p:txBody>
      </p:sp>
      <p:sp>
        <p:nvSpPr>
          <p:cNvPr id="31" name="Arrow: Chevron 8">
            <a:extLst>
              <a:ext uri="{FF2B5EF4-FFF2-40B4-BE49-F238E27FC236}">
                <a16:creationId xmlns:a16="http://schemas.microsoft.com/office/drawing/2014/main" id="{276B40BF-DDAD-44DE-8F03-3292F50D8A48}"/>
              </a:ext>
            </a:extLst>
          </p:cNvPr>
          <p:cNvSpPr/>
          <p:nvPr/>
        </p:nvSpPr>
        <p:spPr>
          <a:xfrm>
            <a:off x="8676699" y="1799271"/>
            <a:ext cx="1953407" cy="808355"/>
          </a:xfrm>
          <a:prstGeom prst="chevron">
            <a:avLst>
              <a:gd name="adj" fmla="val 22199"/>
            </a:avLst>
          </a:prstGeom>
          <a:solidFill>
            <a:srgbClr val="0079B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Avenir LT Std 35 Light" panose="020B0402020203020204" pitchFamily="34" charset="0"/>
                <a:cs typeface="Arial" panose="020B0604020202020204" pitchFamily="34" charset="0"/>
              </a:rPr>
              <a:t>Interrupt Bias and Discrimination</a:t>
            </a:r>
          </a:p>
        </p:txBody>
      </p:sp>
      <p:sp>
        <p:nvSpPr>
          <p:cNvPr id="34" name="TextBox 33">
            <a:extLst>
              <a:ext uri="{FF2B5EF4-FFF2-40B4-BE49-F238E27FC236}">
                <a16:creationId xmlns:a16="http://schemas.microsoft.com/office/drawing/2014/main" id="{63698AA7-E86B-4E6E-9293-44104C1A538D}"/>
              </a:ext>
            </a:extLst>
          </p:cNvPr>
          <p:cNvSpPr txBox="1"/>
          <p:nvPr/>
        </p:nvSpPr>
        <p:spPr>
          <a:xfrm>
            <a:off x="717629" y="2804291"/>
            <a:ext cx="10930214" cy="1292662"/>
          </a:xfrm>
          <a:prstGeom prst="rect">
            <a:avLst/>
          </a:prstGeom>
          <a:noFill/>
        </p:spPr>
        <p:txBody>
          <a:bodyPr wrap="square" lIns="91440" tIns="45720" rIns="91440" bIns="45720" anchor="t">
            <a:spAutoFit/>
          </a:bodyPr>
          <a:lstStyle/>
          <a:p>
            <a:pPr defTabSz="844550">
              <a:spcBef>
                <a:spcPct val="0"/>
              </a:spcBef>
              <a:spcAft>
                <a:spcPts val="1800"/>
              </a:spcAft>
            </a:pPr>
            <a:r>
              <a:rPr lang="en-US" sz="1600" dirty="0">
                <a:latin typeface="Avenir LT Std 35 Light"/>
              </a:rPr>
              <a:t>When allies demonstrate active listening towards transgender and </a:t>
            </a:r>
            <a:r>
              <a:rPr lang="en-US" sz="1600" dirty="0" err="1" smtClean="0">
                <a:latin typeface="Avenir LT Std 35 Light"/>
              </a:rPr>
              <a:t>nonbinary</a:t>
            </a:r>
            <a:r>
              <a:rPr lang="en-US" sz="1600" dirty="0" smtClean="0">
                <a:latin typeface="Avenir LT Std 35 Light"/>
              </a:rPr>
              <a:t> </a:t>
            </a:r>
            <a:r>
              <a:rPr lang="en-US" sz="1600" dirty="0">
                <a:latin typeface="Avenir LT Std 35 Light"/>
              </a:rPr>
              <a:t>people:</a:t>
            </a:r>
          </a:p>
          <a:p>
            <a:pPr marL="285750" indent="-285750" defTabSz="844550">
              <a:spcBef>
                <a:spcPct val="0"/>
              </a:spcBef>
              <a:spcAft>
                <a:spcPts val="1800"/>
              </a:spcAft>
              <a:buClr>
                <a:schemeClr val="bg2"/>
              </a:buClr>
              <a:buFont typeface="Wingdings" panose="05000000000000000000" pitchFamily="2" charset="2"/>
              <a:buChar char="§"/>
            </a:pPr>
            <a:r>
              <a:rPr lang="en-US" sz="1600" dirty="0">
                <a:latin typeface="Avenir LT Std 35 Light"/>
              </a:rPr>
              <a:t>They communicate empathy to others. </a:t>
            </a:r>
          </a:p>
          <a:p>
            <a:pPr marL="285750" indent="-285750" defTabSz="844550">
              <a:spcBef>
                <a:spcPct val="0"/>
              </a:spcBef>
              <a:spcAft>
                <a:spcPts val="1800"/>
              </a:spcAft>
              <a:buClr>
                <a:schemeClr val="bg2"/>
              </a:buClr>
              <a:buFont typeface="Wingdings" panose="05000000000000000000" pitchFamily="2" charset="2"/>
              <a:buChar char="§"/>
            </a:pPr>
            <a:r>
              <a:rPr lang="en-US" sz="1600" dirty="0">
                <a:latin typeface="Avenir LT Std 35 Light"/>
              </a:rPr>
              <a:t>It signals that they are safe to express feelings, concerns, and needs. </a:t>
            </a:r>
          </a:p>
        </p:txBody>
      </p:sp>
      <p:sp>
        <p:nvSpPr>
          <p:cNvPr id="35" name="TextBox 34">
            <a:extLst>
              <a:ext uri="{FF2B5EF4-FFF2-40B4-BE49-F238E27FC236}">
                <a16:creationId xmlns:a16="http://schemas.microsoft.com/office/drawing/2014/main" id="{B5549684-A3E0-48E4-93A2-F88941A246B4}"/>
              </a:ext>
            </a:extLst>
          </p:cNvPr>
          <p:cNvSpPr txBox="1"/>
          <p:nvPr/>
        </p:nvSpPr>
        <p:spPr>
          <a:xfrm>
            <a:off x="232893" y="995494"/>
            <a:ext cx="2900051" cy="307777"/>
          </a:xfrm>
          <a:prstGeom prst="rect">
            <a:avLst/>
          </a:prstGeom>
          <a:noFill/>
        </p:spPr>
        <p:txBody>
          <a:bodyPr wrap="square">
            <a:spAutoFit/>
          </a:bodyPr>
          <a:lstStyle/>
          <a:p>
            <a:r>
              <a:rPr lang="en-IN" sz="1400" i="1">
                <a:latin typeface="Avenir LT Std 35 Light" panose="020B0402020203020204"/>
              </a:rPr>
              <a:t>Click each topic to learn more.</a:t>
            </a:r>
          </a:p>
        </p:txBody>
      </p:sp>
    </p:spTree>
    <p:extLst>
      <p:ext uri="{BB962C8B-B14F-4D97-AF65-F5344CB8AC3E}">
        <p14:creationId xmlns:p14="http://schemas.microsoft.com/office/powerpoint/2010/main" val="105502037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2F7FD296-FAA1-4E12-A64B-1053BEE73956}"/>
              </a:ext>
            </a:extLst>
          </p:cNvPr>
          <p:cNvSpPr/>
          <p:nvPr/>
        </p:nvSpPr>
        <p:spPr>
          <a:xfrm>
            <a:off x="0" y="1451185"/>
            <a:ext cx="12192000" cy="4317725"/>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5" name="Title 4"/>
          <p:cNvSpPr>
            <a:spLocks noGrp="1"/>
          </p:cNvSpPr>
          <p:nvPr>
            <p:ph type="title"/>
          </p:nvPr>
        </p:nvSpPr>
        <p:spPr>
          <a:xfrm>
            <a:off x="232893" y="182880"/>
            <a:ext cx="10515600" cy="497760"/>
          </a:xfrm>
        </p:spPr>
        <p:txBody>
          <a:bodyPr>
            <a:normAutofit/>
          </a:bodyPr>
          <a:lstStyle/>
          <a:p>
            <a:r>
              <a:rPr lang="en-IN"/>
              <a:t>Demonstrating </a:t>
            </a:r>
            <a:r>
              <a:rPr lang="en-IN" err="1"/>
              <a:t>Allyship</a:t>
            </a:r>
            <a:endParaRPr lang="en-IN"/>
          </a:p>
        </p:txBody>
      </p:sp>
      <p:sp>
        <p:nvSpPr>
          <p:cNvPr id="88" name="TextBox 87">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27 of 33</a:t>
            </a:r>
          </a:p>
        </p:txBody>
      </p:sp>
      <p:sp>
        <p:nvSpPr>
          <p:cNvPr id="21" name="Content Placeholder 2">
            <a:extLst>
              <a:ext uri="{FF2B5EF4-FFF2-40B4-BE49-F238E27FC236}">
                <a16:creationId xmlns:a16="http://schemas.microsoft.com/office/drawing/2014/main" id="{3CC01AC3-06A3-4ABF-BE92-805F486DAF8D}"/>
              </a:ext>
            </a:extLst>
          </p:cNvPr>
          <p:cNvSpPr txBox="1">
            <a:spLocks/>
          </p:cNvSpPr>
          <p:nvPr/>
        </p:nvSpPr>
        <p:spPr>
          <a:xfrm>
            <a:off x="460313" y="2219849"/>
            <a:ext cx="11290034" cy="3716496"/>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2200"/>
          </a:p>
        </p:txBody>
      </p:sp>
      <p:sp>
        <p:nvSpPr>
          <p:cNvPr id="22" name="Rounded Rectangle 40">
            <a:extLst>
              <a:ext uri="{FF2B5EF4-FFF2-40B4-BE49-F238E27FC236}">
                <a16:creationId xmlns:a16="http://schemas.microsoft.com/office/drawing/2014/main" id="{B97817B2-5D20-49AC-B650-F6EEA6190B0F}"/>
              </a:ext>
            </a:extLst>
          </p:cNvPr>
          <p:cNvSpPr/>
          <p:nvPr/>
        </p:nvSpPr>
        <p:spPr>
          <a:xfrm>
            <a:off x="460313" y="2194557"/>
            <a:ext cx="11290034" cy="3208723"/>
          </a:xfrm>
          <a:prstGeom prst="roundRect">
            <a:avLst>
              <a:gd name="adj" fmla="val 2101"/>
            </a:avLst>
          </a:prstGeom>
          <a:noFill/>
          <a:ln w="28575" cap="flat" cmpd="sng" algn="ctr">
            <a:solidFill>
              <a:schemeClr val="tx2"/>
            </a:solidFill>
            <a:prstDash val="sysDot"/>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ysClr val="window" lastClr="FFFFFF"/>
              </a:solidFill>
              <a:effectLst/>
              <a:uLnTx/>
              <a:uFillTx/>
              <a:latin typeface="Verdana"/>
              <a:ea typeface="+mn-ea"/>
              <a:cs typeface="+mn-cs"/>
            </a:endParaRPr>
          </a:p>
        </p:txBody>
      </p:sp>
      <p:sp>
        <p:nvSpPr>
          <p:cNvPr id="23" name="Isosceles Triangle 22">
            <a:extLst>
              <a:ext uri="{FF2B5EF4-FFF2-40B4-BE49-F238E27FC236}">
                <a16:creationId xmlns:a16="http://schemas.microsoft.com/office/drawing/2014/main" id="{0FBD6574-E103-4C6F-BDA4-3FCC5259BEA6}"/>
              </a:ext>
            </a:extLst>
          </p:cNvPr>
          <p:cNvSpPr/>
          <p:nvPr/>
        </p:nvSpPr>
        <p:spPr>
          <a:xfrm flipV="1">
            <a:off x="11647843" y="4295574"/>
            <a:ext cx="176788" cy="157502"/>
          </a:xfrm>
          <a:prstGeom prst="triangle">
            <a:avLst/>
          </a:prstGeom>
          <a:solidFill>
            <a:schemeClr val="tx2"/>
          </a:solidFill>
          <a:ln w="25400"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ysClr val="window" lastClr="FFFFFF"/>
              </a:solidFill>
              <a:effectLst/>
              <a:uLnTx/>
              <a:uFillTx/>
              <a:latin typeface="Verdana"/>
              <a:ea typeface="+mn-ea"/>
              <a:cs typeface="+mn-cs"/>
            </a:endParaRPr>
          </a:p>
        </p:txBody>
      </p:sp>
      <p:sp>
        <p:nvSpPr>
          <p:cNvPr id="24" name="Isosceles Triangle 23">
            <a:extLst>
              <a:ext uri="{FF2B5EF4-FFF2-40B4-BE49-F238E27FC236}">
                <a16:creationId xmlns:a16="http://schemas.microsoft.com/office/drawing/2014/main" id="{9BAD9367-D08E-48D2-BC63-0F9C73345155}"/>
              </a:ext>
            </a:extLst>
          </p:cNvPr>
          <p:cNvSpPr/>
          <p:nvPr/>
        </p:nvSpPr>
        <p:spPr>
          <a:xfrm rot="5400000" flipV="1">
            <a:off x="6027196" y="5308753"/>
            <a:ext cx="160716" cy="173251"/>
          </a:xfrm>
          <a:prstGeom prst="triangle">
            <a:avLst/>
          </a:prstGeom>
          <a:solidFill>
            <a:schemeClr val="tx2"/>
          </a:solidFill>
          <a:ln w="25400"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ysClr val="window" lastClr="FFFFFF"/>
              </a:solidFill>
              <a:effectLst/>
              <a:uLnTx/>
              <a:uFillTx/>
              <a:latin typeface="Verdana"/>
              <a:ea typeface="+mn-ea"/>
              <a:cs typeface="+mn-cs"/>
            </a:endParaRPr>
          </a:p>
        </p:txBody>
      </p:sp>
      <p:sp>
        <p:nvSpPr>
          <p:cNvPr id="25" name="Isosceles Triangle 24">
            <a:extLst>
              <a:ext uri="{FF2B5EF4-FFF2-40B4-BE49-F238E27FC236}">
                <a16:creationId xmlns:a16="http://schemas.microsoft.com/office/drawing/2014/main" id="{8040E710-30DA-4572-8F6A-DB00CC7BC502}"/>
              </a:ext>
            </a:extLst>
          </p:cNvPr>
          <p:cNvSpPr/>
          <p:nvPr/>
        </p:nvSpPr>
        <p:spPr>
          <a:xfrm rot="10800000" flipV="1">
            <a:off x="367369" y="4281905"/>
            <a:ext cx="176788" cy="157502"/>
          </a:xfrm>
          <a:prstGeom prst="triangle">
            <a:avLst/>
          </a:prstGeom>
          <a:solidFill>
            <a:schemeClr val="tx2"/>
          </a:solidFill>
          <a:ln w="25400"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ysClr val="window" lastClr="FFFFFF"/>
              </a:solidFill>
              <a:effectLst/>
              <a:uLnTx/>
              <a:uFillTx/>
              <a:latin typeface="Verdana"/>
              <a:ea typeface="+mn-ea"/>
              <a:cs typeface="+mn-cs"/>
            </a:endParaRPr>
          </a:p>
        </p:txBody>
      </p:sp>
      <p:sp>
        <p:nvSpPr>
          <p:cNvPr id="26" name="Arrow: Chevron 8">
            <a:extLst>
              <a:ext uri="{FF2B5EF4-FFF2-40B4-BE49-F238E27FC236}">
                <a16:creationId xmlns:a16="http://schemas.microsoft.com/office/drawing/2014/main" id="{CBACD3AB-84DB-4F54-8B49-254EBE7C5E28}"/>
              </a:ext>
            </a:extLst>
          </p:cNvPr>
          <p:cNvSpPr/>
          <p:nvPr/>
        </p:nvSpPr>
        <p:spPr>
          <a:xfrm>
            <a:off x="1901913" y="1943461"/>
            <a:ext cx="8728193" cy="502920"/>
          </a:xfrm>
          <a:prstGeom prst="chevron">
            <a:avLst>
              <a:gd name="adj" fmla="val 22199"/>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venir LT Std 35 Light" panose="020B0402020203020204" pitchFamily="34" charset="0"/>
            </a:endParaRPr>
          </a:p>
        </p:txBody>
      </p:sp>
      <p:sp>
        <p:nvSpPr>
          <p:cNvPr id="27" name="Arrow: Chevron 8">
            <a:extLst>
              <a:ext uri="{FF2B5EF4-FFF2-40B4-BE49-F238E27FC236}">
                <a16:creationId xmlns:a16="http://schemas.microsoft.com/office/drawing/2014/main" id="{A57098A9-0ADD-40D4-8C28-C217F69A3849}"/>
              </a:ext>
            </a:extLst>
          </p:cNvPr>
          <p:cNvSpPr/>
          <p:nvPr/>
        </p:nvSpPr>
        <p:spPr>
          <a:xfrm>
            <a:off x="1366896" y="1799271"/>
            <a:ext cx="1984464" cy="808355"/>
          </a:xfrm>
          <a:prstGeom prst="chevron">
            <a:avLst>
              <a:gd name="adj" fmla="val 22199"/>
            </a:avLst>
          </a:prstGeom>
          <a:solidFill>
            <a:srgbClr val="77787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Avenir LT Std 35 Light" panose="020B0402020203020204" pitchFamily="34" charset="0"/>
                <a:cs typeface="Arial" panose="020B0604020202020204" pitchFamily="34" charset="0"/>
              </a:rPr>
              <a:t>Inform and Educate Yourself</a:t>
            </a:r>
          </a:p>
        </p:txBody>
      </p:sp>
      <p:sp>
        <p:nvSpPr>
          <p:cNvPr id="28" name="Arrow: Chevron 8">
            <a:extLst>
              <a:ext uri="{FF2B5EF4-FFF2-40B4-BE49-F238E27FC236}">
                <a16:creationId xmlns:a16="http://schemas.microsoft.com/office/drawing/2014/main" id="{C424FC1E-48A7-4C30-A271-01F5A8C88549}"/>
              </a:ext>
            </a:extLst>
          </p:cNvPr>
          <p:cNvSpPr/>
          <p:nvPr/>
        </p:nvSpPr>
        <p:spPr>
          <a:xfrm>
            <a:off x="3201018" y="1799271"/>
            <a:ext cx="1901690" cy="808355"/>
          </a:xfrm>
          <a:prstGeom prst="chevron">
            <a:avLst>
              <a:gd name="adj" fmla="val 22199"/>
            </a:avLst>
          </a:prstGeom>
          <a:solidFill>
            <a:srgbClr val="77787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Avenir LT Std 35 Light" panose="020B0402020203020204" pitchFamily="34" charset="0"/>
                <a:cs typeface="Arial" panose="020B0604020202020204" pitchFamily="34" charset="0"/>
              </a:rPr>
              <a:t>Practice Active Listening</a:t>
            </a:r>
          </a:p>
        </p:txBody>
      </p:sp>
      <p:sp>
        <p:nvSpPr>
          <p:cNvPr id="29" name="Arrow: Chevron 8">
            <a:extLst>
              <a:ext uri="{FF2B5EF4-FFF2-40B4-BE49-F238E27FC236}">
                <a16:creationId xmlns:a16="http://schemas.microsoft.com/office/drawing/2014/main" id="{F7CEC0CC-4306-4BAD-8C40-48716800FCAA}"/>
              </a:ext>
            </a:extLst>
          </p:cNvPr>
          <p:cNvSpPr/>
          <p:nvPr/>
        </p:nvSpPr>
        <p:spPr>
          <a:xfrm>
            <a:off x="4952366" y="1799271"/>
            <a:ext cx="2028594" cy="808355"/>
          </a:xfrm>
          <a:prstGeom prst="chevron">
            <a:avLst>
              <a:gd name="adj" fmla="val 21189"/>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Avenir LT Std 35 Light" panose="020B0402020203020204" pitchFamily="34" charset="0"/>
                <a:cs typeface="Arial" panose="020B0604020202020204" pitchFamily="34" charset="0"/>
              </a:rPr>
              <a:t>Commit to Awareness and Growth</a:t>
            </a:r>
          </a:p>
        </p:txBody>
      </p:sp>
      <p:sp>
        <p:nvSpPr>
          <p:cNvPr id="30" name="Arrow: Chevron 8">
            <a:extLst>
              <a:ext uri="{FF2B5EF4-FFF2-40B4-BE49-F238E27FC236}">
                <a16:creationId xmlns:a16="http://schemas.microsoft.com/office/drawing/2014/main" id="{961D6177-491C-4A82-B3D3-49B3F64C929A}"/>
              </a:ext>
            </a:extLst>
          </p:cNvPr>
          <p:cNvSpPr/>
          <p:nvPr/>
        </p:nvSpPr>
        <p:spPr>
          <a:xfrm>
            <a:off x="6830618" y="1799271"/>
            <a:ext cx="1996423" cy="808355"/>
          </a:xfrm>
          <a:prstGeom prst="chevron">
            <a:avLst>
              <a:gd name="adj" fmla="val 22199"/>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Avenir LT Std 35 Light" panose="020B0402020203020204" pitchFamily="34" charset="0"/>
                <a:cs typeface="Arial" panose="020B0604020202020204" pitchFamily="34" charset="0"/>
              </a:rPr>
              <a:t>Advocate for Underrepresented Groups</a:t>
            </a:r>
          </a:p>
        </p:txBody>
      </p:sp>
      <p:sp>
        <p:nvSpPr>
          <p:cNvPr id="31" name="Arrow: Chevron 8">
            <a:extLst>
              <a:ext uri="{FF2B5EF4-FFF2-40B4-BE49-F238E27FC236}">
                <a16:creationId xmlns:a16="http://schemas.microsoft.com/office/drawing/2014/main" id="{276B40BF-DDAD-44DE-8F03-3292F50D8A48}"/>
              </a:ext>
            </a:extLst>
          </p:cNvPr>
          <p:cNvSpPr/>
          <p:nvPr/>
        </p:nvSpPr>
        <p:spPr>
          <a:xfrm>
            <a:off x="8676699" y="1799271"/>
            <a:ext cx="1953407" cy="808355"/>
          </a:xfrm>
          <a:prstGeom prst="chevron">
            <a:avLst>
              <a:gd name="adj" fmla="val 22199"/>
            </a:avLst>
          </a:prstGeom>
          <a:solidFill>
            <a:srgbClr val="0079B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Avenir LT Std 35 Light" panose="020B0402020203020204" pitchFamily="34" charset="0"/>
                <a:cs typeface="Arial" panose="020B0604020202020204" pitchFamily="34" charset="0"/>
              </a:rPr>
              <a:t>Interrupt Bias and Discrimination</a:t>
            </a:r>
          </a:p>
        </p:txBody>
      </p:sp>
      <p:sp>
        <p:nvSpPr>
          <p:cNvPr id="34" name="TextBox 33">
            <a:extLst>
              <a:ext uri="{FF2B5EF4-FFF2-40B4-BE49-F238E27FC236}">
                <a16:creationId xmlns:a16="http://schemas.microsoft.com/office/drawing/2014/main" id="{63698AA7-E86B-4E6E-9293-44104C1A538D}"/>
              </a:ext>
            </a:extLst>
          </p:cNvPr>
          <p:cNvSpPr txBox="1"/>
          <p:nvPr/>
        </p:nvSpPr>
        <p:spPr>
          <a:xfrm>
            <a:off x="717629" y="2804291"/>
            <a:ext cx="10737309" cy="2262158"/>
          </a:xfrm>
          <a:prstGeom prst="rect">
            <a:avLst/>
          </a:prstGeom>
          <a:noFill/>
        </p:spPr>
        <p:txBody>
          <a:bodyPr wrap="square" lIns="91440" tIns="45720" rIns="91440" bIns="45720" anchor="t">
            <a:spAutoFit/>
          </a:bodyPr>
          <a:lstStyle/>
          <a:p>
            <a:pPr defTabSz="844550">
              <a:spcBef>
                <a:spcPct val="0"/>
              </a:spcBef>
              <a:spcAft>
                <a:spcPts val="1800"/>
              </a:spcAft>
            </a:pPr>
            <a:r>
              <a:rPr lang="en-US" sz="1600" dirty="0" err="1" smtClean="0">
                <a:latin typeface="Avenir LT Std 35 Light"/>
              </a:rPr>
              <a:t>Allyship</a:t>
            </a:r>
            <a:r>
              <a:rPr lang="en-US" sz="1600" dirty="0" smtClean="0">
                <a:latin typeface="Avenir LT Std 35 Light"/>
              </a:rPr>
              <a:t> </a:t>
            </a:r>
            <a:r>
              <a:rPr lang="en-US" sz="1600" dirty="0">
                <a:latin typeface="Avenir LT Std 35 Light"/>
              </a:rPr>
              <a:t>is a skill that, like any other, requires practice. While honing this skill, allies should:</a:t>
            </a:r>
          </a:p>
          <a:p>
            <a:pPr marL="285750" indent="-285750" defTabSz="844550">
              <a:spcBef>
                <a:spcPct val="0"/>
              </a:spcBef>
              <a:spcAft>
                <a:spcPts val="1800"/>
              </a:spcAft>
              <a:buClr>
                <a:schemeClr val="bg2"/>
              </a:buClr>
              <a:buFont typeface="Wingdings" panose="05000000000000000000" pitchFamily="2" charset="2"/>
              <a:buChar char="§"/>
            </a:pPr>
            <a:r>
              <a:rPr lang="en-US" sz="1600" dirty="0">
                <a:latin typeface="Avenir LT Std 35 Light"/>
              </a:rPr>
              <a:t>Be prepared to face constructive criticism. </a:t>
            </a:r>
          </a:p>
          <a:p>
            <a:pPr marL="285750" indent="-285750" defTabSz="844550">
              <a:spcBef>
                <a:spcPct val="0"/>
              </a:spcBef>
              <a:spcAft>
                <a:spcPts val="1800"/>
              </a:spcAft>
              <a:buClr>
                <a:schemeClr val="bg2"/>
              </a:buClr>
              <a:buFont typeface="Wingdings" panose="05000000000000000000" pitchFamily="2" charset="2"/>
              <a:buChar char="§"/>
            </a:pPr>
            <a:r>
              <a:rPr lang="en-US" sz="1600" dirty="0">
                <a:latin typeface="Avenir LT Std 35 Light"/>
              </a:rPr>
              <a:t>Check </a:t>
            </a:r>
            <a:r>
              <a:rPr lang="en-US" sz="1600" dirty="0" smtClean="0">
                <a:latin typeface="Avenir LT Std 35 Light"/>
              </a:rPr>
              <a:t>their thought </a:t>
            </a:r>
            <a:r>
              <a:rPr lang="en-US" sz="1600" dirty="0">
                <a:latin typeface="Avenir LT Std 35 Light"/>
              </a:rPr>
              <a:t>processes, behaviors, and actions to see how they may be contributing to implicit and explicit systems of discrimination. </a:t>
            </a:r>
          </a:p>
          <a:p>
            <a:pPr marL="285750" indent="-285750" defTabSz="844550">
              <a:spcBef>
                <a:spcPct val="0"/>
              </a:spcBef>
              <a:spcAft>
                <a:spcPts val="1800"/>
              </a:spcAft>
              <a:buClr>
                <a:schemeClr val="bg2"/>
              </a:buClr>
              <a:buFont typeface="Wingdings" panose="05000000000000000000" pitchFamily="2" charset="2"/>
              <a:buChar char="§"/>
            </a:pPr>
            <a:r>
              <a:rPr lang="en-US" sz="1600" dirty="0">
                <a:latin typeface="Avenir LT Std 35 Light"/>
              </a:rPr>
              <a:t>Not be defensive or accusatory when </a:t>
            </a:r>
            <a:r>
              <a:rPr lang="en-US" sz="1600" dirty="0" smtClean="0">
                <a:latin typeface="Avenir LT Std 35 Light"/>
              </a:rPr>
              <a:t>approached </a:t>
            </a:r>
            <a:r>
              <a:rPr lang="en-US" sz="1600" dirty="0">
                <a:latin typeface="Avenir LT Std 35 Light"/>
              </a:rPr>
              <a:t>about wrongdoings but see how they can improve their </a:t>
            </a:r>
            <a:r>
              <a:rPr lang="en-US" sz="1600" dirty="0" err="1">
                <a:latin typeface="Avenir LT Std 35 Light"/>
              </a:rPr>
              <a:t>allyship</a:t>
            </a:r>
            <a:r>
              <a:rPr lang="en-US" sz="1600" dirty="0">
                <a:latin typeface="Avenir LT Std 35 Light"/>
              </a:rPr>
              <a:t>. </a:t>
            </a:r>
          </a:p>
        </p:txBody>
      </p:sp>
      <p:sp>
        <p:nvSpPr>
          <p:cNvPr id="35" name="TextBox 34">
            <a:extLst>
              <a:ext uri="{FF2B5EF4-FFF2-40B4-BE49-F238E27FC236}">
                <a16:creationId xmlns:a16="http://schemas.microsoft.com/office/drawing/2014/main" id="{B5549684-A3E0-48E4-93A2-F88941A246B4}"/>
              </a:ext>
            </a:extLst>
          </p:cNvPr>
          <p:cNvSpPr txBox="1"/>
          <p:nvPr/>
        </p:nvSpPr>
        <p:spPr>
          <a:xfrm>
            <a:off x="232893" y="995494"/>
            <a:ext cx="2900051" cy="307777"/>
          </a:xfrm>
          <a:prstGeom prst="rect">
            <a:avLst/>
          </a:prstGeom>
          <a:noFill/>
        </p:spPr>
        <p:txBody>
          <a:bodyPr wrap="square">
            <a:spAutoFit/>
          </a:bodyPr>
          <a:lstStyle/>
          <a:p>
            <a:r>
              <a:rPr lang="en-IN" sz="1400" i="1">
                <a:latin typeface="Avenir LT Std 35 Light" panose="020B0402020203020204"/>
              </a:rPr>
              <a:t>Click each topic to learn more.</a:t>
            </a:r>
          </a:p>
        </p:txBody>
      </p:sp>
    </p:spTree>
    <p:extLst>
      <p:ext uri="{BB962C8B-B14F-4D97-AF65-F5344CB8AC3E}">
        <p14:creationId xmlns:p14="http://schemas.microsoft.com/office/powerpoint/2010/main" val="165189015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2F7FD296-FAA1-4E12-A64B-1053BEE73956}"/>
              </a:ext>
            </a:extLst>
          </p:cNvPr>
          <p:cNvSpPr/>
          <p:nvPr/>
        </p:nvSpPr>
        <p:spPr>
          <a:xfrm>
            <a:off x="0" y="1451185"/>
            <a:ext cx="12192000" cy="4317725"/>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5" name="Title 4"/>
          <p:cNvSpPr>
            <a:spLocks noGrp="1"/>
          </p:cNvSpPr>
          <p:nvPr>
            <p:ph type="title"/>
          </p:nvPr>
        </p:nvSpPr>
        <p:spPr>
          <a:xfrm>
            <a:off x="232893" y="182880"/>
            <a:ext cx="10515600" cy="497760"/>
          </a:xfrm>
        </p:spPr>
        <p:txBody>
          <a:bodyPr>
            <a:normAutofit/>
          </a:bodyPr>
          <a:lstStyle/>
          <a:p>
            <a:r>
              <a:rPr lang="en-IN"/>
              <a:t>Demonstrating </a:t>
            </a:r>
            <a:r>
              <a:rPr lang="en-IN" err="1"/>
              <a:t>Allyship</a:t>
            </a:r>
            <a:endParaRPr lang="en-IN"/>
          </a:p>
        </p:txBody>
      </p:sp>
      <p:sp>
        <p:nvSpPr>
          <p:cNvPr id="88" name="TextBox 87">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27 of 33</a:t>
            </a:r>
          </a:p>
        </p:txBody>
      </p:sp>
      <p:sp>
        <p:nvSpPr>
          <p:cNvPr id="21" name="Content Placeholder 2">
            <a:extLst>
              <a:ext uri="{FF2B5EF4-FFF2-40B4-BE49-F238E27FC236}">
                <a16:creationId xmlns:a16="http://schemas.microsoft.com/office/drawing/2014/main" id="{3CC01AC3-06A3-4ABF-BE92-805F486DAF8D}"/>
              </a:ext>
            </a:extLst>
          </p:cNvPr>
          <p:cNvSpPr txBox="1">
            <a:spLocks/>
          </p:cNvSpPr>
          <p:nvPr/>
        </p:nvSpPr>
        <p:spPr>
          <a:xfrm>
            <a:off x="460313" y="2219849"/>
            <a:ext cx="11290034" cy="3716496"/>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2200"/>
          </a:p>
        </p:txBody>
      </p:sp>
      <p:sp>
        <p:nvSpPr>
          <p:cNvPr id="22" name="Rounded Rectangle 40">
            <a:extLst>
              <a:ext uri="{FF2B5EF4-FFF2-40B4-BE49-F238E27FC236}">
                <a16:creationId xmlns:a16="http://schemas.microsoft.com/office/drawing/2014/main" id="{B97817B2-5D20-49AC-B650-F6EEA6190B0F}"/>
              </a:ext>
            </a:extLst>
          </p:cNvPr>
          <p:cNvSpPr/>
          <p:nvPr/>
        </p:nvSpPr>
        <p:spPr>
          <a:xfrm>
            <a:off x="460313" y="2194557"/>
            <a:ext cx="11290034" cy="3208723"/>
          </a:xfrm>
          <a:prstGeom prst="roundRect">
            <a:avLst>
              <a:gd name="adj" fmla="val 2101"/>
            </a:avLst>
          </a:prstGeom>
          <a:noFill/>
          <a:ln w="28575" cap="flat" cmpd="sng" algn="ctr">
            <a:solidFill>
              <a:schemeClr val="tx2"/>
            </a:solidFill>
            <a:prstDash val="sysDot"/>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ysClr val="window" lastClr="FFFFFF"/>
              </a:solidFill>
              <a:effectLst/>
              <a:uLnTx/>
              <a:uFillTx/>
              <a:latin typeface="Verdana"/>
              <a:ea typeface="+mn-ea"/>
              <a:cs typeface="+mn-cs"/>
            </a:endParaRPr>
          </a:p>
        </p:txBody>
      </p:sp>
      <p:sp>
        <p:nvSpPr>
          <p:cNvPr id="23" name="Isosceles Triangle 22">
            <a:extLst>
              <a:ext uri="{FF2B5EF4-FFF2-40B4-BE49-F238E27FC236}">
                <a16:creationId xmlns:a16="http://schemas.microsoft.com/office/drawing/2014/main" id="{0FBD6574-E103-4C6F-BDA4-3FCC5259BEA6}"/>
              </a:ext>
            </a:extLst>
          </p:cNvPr>
          <p:cNvSpPr/>
          <p:nvPr/>
        </p:nvSpPr>
        <p:spPr>
          <a:xfrm flipV="1">
            <a:off x="11647843" y="4295574"/>
            <a:ext cx="176788" cy="157502"/>
          </a:xfrm>
          <a:prstGeom prst="triangle">
            <a:avLst/>
          </a:prstGeom>
          <a:solidFill>
            <a:schemeClr val="tx2"/>
          </a:solidFill>
          <a:ln w="25400"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ysClr val="window" lastClr="FFFFFF"/>
              </a:solidFill>
              <a:effectLst/>
              <a:uLnTx/>
              <a:uFillTx/>
              <a:latin typeface="Verdana"/>
              <a:ea typeface="+mn-ea"/>
              <a:cs typeface="+mn-cs"/>
            </a:endParaRPr>
          </a:p>
        </p:txBody>
      </p:sp>
      <p:sp>
        <p:nvSpPr>
          <p:cNvPr id="24" name="Isosceles Triangle 23">
            <a:extLst>
              <a:ext uri="{FF2B5EF4-FFF2-40B4-BE49-F238E27FC236}">
                <a16:creationId xmlns:a16="http://schemas.microsoft.com/office/drawing/2014/main" id="{9BAD9367-D08E-48D2-BC63-0F9C73345155}"/>
              </a:ext>
            </a:extLst>
          </p:cNvPr>
          <p:cNvSpPr/>
          <p:nvPr/>
        </p:nvSpPr>
        <p:spPr>
          <a:xfrm rot="5400000" flipV="1">
            <a:off x="6027196" y="5308753"/>
            <a:ext cx="160716" cy="173251"/>
          </a:xfrm>
          <a:prstGeom prst="triangle">
            <a:avLst/>
          </a:prstGeom>
          <a:solidFill>
            <a:schemeClr val="tx2"/>
          </a:solidFill>
          <a:ln w="25400"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ysClr val="window" lastClr="FFFFFF"/>
              </a:solidFill>
              <a:effectLst/>
              <a:uLnTx/>
              <a:uFillTx/>
              <a:latin typeface="Verdana"/>
              <a:ea typeface="+mn-ea"/>
              <a:cs typeface="+mn-cs"/>
            </a:endParaRPr>
          </a:p>
        </p:txBody>
      </p:sp>
      <p:sp>
        <p:nvSpPr>
          <p:cNvPr id="25" name="Isosceles Triangle 24">
            <a:extLst>
              <a:ext uri="{FF2B5EF4-FFF2-40B4-BE49-F238E27FC236}">
                <a16:creationId xmlns:a16="http://schemas.microsoft.com/office/drawing/2014/main" id="{8040E710-30DA-4572-8F6A-DB00CC7BC502}"/>
              </a:ext>
            </a:extLst>
          </p:cNvPr>
          <p:cNvSpPr/>
          <p:nvPr/>
        </p:nvSpPr>
        <p:spPr>
          <a:xfrm rot="10800000" flipV="1">
            <a:off x="367369" y="4281905"/>
            <a:ext cx="176788" cy="157502"/>
          </a:xfrm>
          <a:prstGeom prst="triangle">
            <a:avLst/>
          </a:prstGeom>
          <a:solidFill>
            <a:schemeClr val="tx2"/>
          </a:solidFill>
          <a:ln w="25400"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ysClr val="window" lastClr="FFFFFF"/>
              </a:solidFill>
              <a:effectLst/>
              <a:uLnTx/>
              <a:uFillTx/>
              <a:latin typeface="Verdana"/>
              <a:ea typeface="+mn-ea"/>
              <a:cs typeface="+mn-cs"/>
            </a:endParaRPr>
          </a:p>
        </p:txBody>
      </p:sp>
      <p:sp>
        <p:nvSpPr>
          <p:cNvPr id="26" name="Arrow: Chevron 8">
            <a:extLst>
              <a:ext uri="{FF2B5EF4-FFF2-40B4-BE49-F238E27FC236}">
                <a16:creationId xmlns:a16="http://schemas.microsoft.com/office/drawing/2014/main" id="{CBACD3AB-84DB-4F54-8B49-254EBE7C5E28}"/>
              </a:ext>
            </a:extLst>
          </p:cNvPr>
          <p:cNvSpPr/>
          <p:nvPr/>
        </p:nvSpPr>
        <p:spPr>
          <a:xfrm>
            <a:off x="1901913" y="1943461"/>
            <a:ext cx="8728193" cy="502920"/>
          </a:xfrm>
          <a:prstGeom prst="chevron">
            <a:avLst>
              <a:gd name="adj" fmla="val 22199"/>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venir LT Std 35 Light" panose="020B0402020203020204" pitchFamily="34" charset="0"/>
            </a:endParaRPr>
          </a:p>
        </p:txBody>
      </p:sp>
      <p:sp>
        <p:nvSpPr>
          <p:cNvPr id="27" name="Arrow: Chevron 8">
            <a:extLst>
              <a:ext uri="{FF2B5EF4-FFF2-40B4-BE49-F238E27FC236}">
                <a16:creationId xmlns:a16="http://schemas.microsoft.com/office/drawing/2014/main" id="{A57098A9-0ADD-40D4-8C28-C217F69A3849}"/>
              </a:ext>
            </a:extLst>
          </p:cNvPr>
          <p:cNvSpPr/>
          <p:nvPr/>
        </p:nvSpPr>
        <p:spPr>
          <a:xfrm>
            <a:off x="1366896" y="1799271"/>
            <a:ext cx="1984464" cy="808355"/>
          </a:xfrm>
          <a:prstGeom prst="chevron">
            <a:avLst>
              <a:gd name="adj" fmla="val 22199"/>
            </a:avLst>
          </a:prstGeom>
          <a:solidFill>
            <a:srgbClr val="77787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Avenir LT Std 35 Light" panose="020B0402020203020204" pitchFamily="34" charset="0"/>
                <a:cs typeface="Arial" panose="020B0604020202020204" pitchFamily="34" charset="0"/>
              </a:rPr>
              <a:t>Inform and Educate Yourself</a:t>
            </a:r>
          </a:p>
        </p:txBody>
      </p:sp>
      <p:sp>
        <p:nvSpPr>
          <p:cNvPr id="28" name="Arrow: Chevron 8">
            <a:extLst>
              <a:ext uri="{FF2B5EF4-FFF2-40B4-BE49-F238E27FC236}">
                <a16:creationId xmlns:a16="http://schemas.microsoft.com/office/drawing/2014/main" id="{C424FC1E-48A7-4C30-A271-01F5A8C88549}"/>
              </a:ext>
            </a:extLst>
          </p:cNvPr>
          <p:cNvSpPr/>
          <p:nvPr/>
        </p:nvSpPr>
        <p:spPr>
          <a:xfrm>
            <a:off x="3201018" y="1799271"/>
            <a:ext cx="1901690" cy="808355"/>
          </a:xfrm>
          <a:prstGeom prst="chevron">
            <a:avLst>
              <a:gd name="adj" fmla="val 22199"/>
            </a:avLst>
          </a:prstGeom>
          <a:solidFill>
            <a:srgbClr val="77787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Avenir LT Std 35 Light" panose="020B0402020203020204" pitchFamily="34" charset="0"/>
                <a:cs typeface="Arial" panose="020B0604020202020204" pitchFamily="34" charset="0"/>
              </a:rPr>
              <a:t>Practice Active Listening</a:t>
            </a:r>
          </a:p>
        </p:txBody>
      </p:sp>
      <p:sp>
        <p:nvSpPr>
          <p:cNvPr id="29" name="Arrow: Chevron 8">
            <a:extLst>
              <a:ext uri="{FF2B5EF4-FFF2-40B4-BE49-F238E27FC236}">
                <a16:creationId xmlns:a16="http://schemas.microsoft.com/office/drawing/2014/main" id="{F7CEC0CC-4306-4BAD-8C40-48716800FCAA}"/>
              </a:ext>
            </a:extLst>
          </p:cNvPr>
          <p:cNvSpPr/>
          <p:nvPr/>
        </p:nvSpPr>
        <p:spPr>
          <a:xfrm>
            <a:off x="4952366" y="1799271"/>
            <a:ext cx="2028594" cy="808355"/>
          </a:xfrm>
          <a:prstGeom prst="chevron">
            <a:avLst>
              <a:gd name="adj" fmla="val 21189"/>
            </a:avLst>
          </a:prstGeom>
          <a:solidFill>
            <a:srgbClr val="77787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Avenir LT Std 35 Light" panose="020B0402020203020204" pitchFamily="34" charset="0"/>
                <a:cs typeface="Arial" panose="020B0604020202020204" pitchFamily="34" charset="0"/>
              </a:rPr>
              <a:t>Commit to Awareness and Growth</a:t>
            </a:r>
          </a:p>
        </p:txBody>
      </p:sp>
      <p:sp>
        <p:nvSpPr>
          <p:cNvPr id="30" name="Arrow: Chevron 8">
            <a:extLst>
              <a:ext uri="{FF2B5EF4-FFF2-40B4-BE49-F238E27FC236}">
                <a16:creationId xmlns:a16="http://schemas.microsoft.com/office/drawing/2014/main" id="{961D6177-491C-4A82-B3D3-49B3F64C929A}"/>
              </a:ext>
            </a:extLst>
          </p:cNvPr>
          <p:cNvSpPr/>
          <p:nvPr/>
        </p:nvSpPr>
        <p:spPr>
          <a:xfrm>
            <a:off x="6830618" y="1799271"/>
            <a:ext cx="1996423" cy="808355"/>
          </a:xfrm>
          <a:prstGeom prst="chevron">
            <a:avLst>
              <a:gd name="adj" fmla="val 22199"/>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Avenir LT Std 35 Light" panose="020B0402020203020204" pitchFamily="34" charset="0"/>
                <a:cs typeface="Arial" panose="020B0604020202020204" pitchFamily="34" charset="0"/>
              </a:rPr>
              <a:t>Advocate for Underrepresented Groups</a:t>
            </a:r>
          </a:p>
        </p:txBody>
      </p:sp>
      <p:sp>
        <p:nvSpPr>
          <p:cNvPr id="31" name="Arrow: Chevron 8">
            <a:extLst>
              <a:ext uri="{FF2B5EF4-FFF2-40B4-BE49-F238E27FC236}">
                <a16:creationId xmlns:a16="http://schemas.microsoft.com/office/drawing/2014/main" id="{276B40BF-DDAD-44DE-8F03-3292F50D8A48}"/>
              </a:ext>
            </a:extLst>
          </p:cNvPr>
          <p:cNvSpPr/>
          <p:nvPr/>
        </p:nvSpPr>
        <p:spPr>
          <a:xfrm>
            <a:off x="8676699" y="1799271"/>
            <a:ext cx="1953407" cy="808355"/>
          </a:xfrm>
          <a:prstGeom prst="chevron">
            <a:avLst>
              <a:gd name="adj" fmla="val 22199"/>
            </a:avLst>
          </a:prstGeom>
          <a:solidFill>
            <a:srgbClr val="0079B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Avenir LT Std 35 Light" panose="020B0402020203020204" pitchFamily="34" charset="0"/>
                <a:cs typeface="Arial" panose="020B0604020202020204" pitchFamily="34" charset="0"/>
              </a:rPr>
              <a:t>Interrupt Bias and Discrimination</a:t>
            </a:r>
          </a:p>
        </p:txBody>
      </p:sp>
      <p:sp>
        <p:nvSpPr>
          <p:cNvPr id="34" name="TextBox 33">
            <a:extLst>
              <a:ext uri="{FF2B5EF4-FFF2-40B4-BE49-F238E27FC236}">
                <a16:creationId xmlns:a16="http://schemas.microsoft.com/office/drawing/2014/main" id="{63698AA7-E86B-4E6E-9293-44104C1A538D}"/>
              </a:ext>
            </a:extLst>
          </p:cNvPr>
          <p:cNvSpPr txBox="1"/>
          <p:nvPr/>
        </p:nvSpPr>
        <p:spPr>
          <a:xfrm>
            <a:off x="717629" y="2804291"/>
            <a:ext cx="10562845" cy="1538883"/>
          </a:xfrm>
          <a:prstGeom prst="rect">
            <a:avLst/>
          </a:prstGeom>
          <a:noFill/>
        </p:spPr>
        <p:txBody>
          <a:bodyPr wrap="square" lIns="91440" tIns="45720" rIns="91440" bIns="45720" anchor="t">
            <a:spAutoFit/>
          </a:bodyPr>
          <a:lstStyle/>
          <a:p>
            <a:pPr defTabSz="844550">
              <a:spcBef>
                <a:spcPct val="0"/>
              </a:spcBef>
              <a:spcAft>
                <a:spcPts val="1800"/>
              </a:spcAft>
            </a:pPr>
            <a:r>
              <a:rPr lang="en-US" sz="1600" dirty="0">
                <a:latin typeface="Avenir LT Std 35 Light"/>
              </a:rPr>
              <a:t>Allies should verbally affirm the identities of transgender or </a:t>
            </a:r>
            <a:r>
              <a:rPr lang="en-US" sz="1600" dirty="0" err="1" smtClean="0">
                <a:latin typeface="Avenir LT Std 35 Light"/>
              </a:rPr>
              <a:t>nonbinary</a:t>
            </a:r>
            <a:r>
              <a:rPr lang="en-US" sz="1600" dirty="0" smtClean="0">
                <a:latin typeface="Avenir LT Std 35 Light"/>
              </a:rPr>
              <a:t> members</a:t>
            </a:r>
            <a:r>
              <a:rPr lang="en-US" sz="1600" dirty="0">
                <a:latin typeface="Avenir LT Std 35 Light"/>
              </a:rPr>
              <a:t>, peers, and colleagues. </a:t>
            </a:r>
          </a:p>
          <a:p>
            <a:pPr defTabSz="844550">
              <a:spcBef>
                <a:spcPct val="0"/>
              </a:spcBef>
              <a:spcAft>
                <a:spcPts val="1800"/>
              </a:spcAft>
            </a:pPr>
            <a:r>
              <a:rPr lang="en-US" sz="1600" dirty="0">
                <a:latin typeface="Avenir LT Std 35 Light"/>
              </a:rPr>
              <a:t>Cisgender people can lead the change by sharing pronouns. </a:t>
            </a:r>
          </a:p>
          <a:p>
            <a:pPr defTabSz="844550">
              <a:spcBef>
                <a:spcPct val="0"/>
              </a:spcBef>
              <a:spcAft>
                <a:spcPts val="1800"/>
              </a:spcAft>
            </a:pPr>
            <a:r>
              <a:rPr lang="en-US" sz="1600" dirty="0">
                <a:latin typeface="Avenir LT Std 35 Light"/>
              </a:rPr>
              <a:t>On a larger scale, allies should use their voices to influence change that directly benefits the experiences and careers of transgender or </a:t>
            </a:r>
            <a:r>
              <a:rPr lang="en-US" sz="1600" dirty="0" err="1" smtClean="0">
                <a:latin typeface="Avenir LT Std 35 Light"/>
              </a:rPr>
              <a:t>nonbinary</a:t>
            </a:r>
            <a:r>
              <a:rPr lang="en-US" sz="1600" dirty="0" smtClean="0">
                <a:latin typeface="Avenir LT Std 35 Light"/>
              </a:rPr>
              <a:t> </a:t>
            </a:r>
            <a:r>
              <a:rPr lang="en-US" sz="1600" dirty="0">
                <a:latin typeface="Avenir LT Std 35 Light"/>
              </a:rPr>
              <a:t>members. </a:t>
            </a:r>
          </a:p>
        </p:txBody>
      </p:sp>
      <p:sp>
        <p:nvSpPr>
          <p:cNvPr id="35" name="TextBox 34">
            <a:extLst>
              <a:ext uri="{FF2B5EF4-FFF2-40B4-BE49-F238E27FC236}">
                <a16:creationId xmlns:a16="http://schemas.microsoft.com/office/drawing/2014/main" id="{B5549684-A3E0-48E4-93A2-F88941A246B4}"/>
              </a:ext>
            </a:extLst>
          </p:cNvPr>
          <p:cNvSpPr txBox="1"/>
          <p:nvPr/>
        </p:nvSpPr>
        <p:spPr>
          <a:xfrm>
            <a:off x="232893" y="995494"/>
            <a:ext cx="2900051" cy="307777"/>
          </a:xfrm>
          <a:prstGeom prst="rect">
            <a:avLst/>
          </a:prstGeom>
          <a:noFill/>
        </p:spPr>
        <p:txBody>
          <a:bodyPr wrap="square">
            <a:spAutoFit/>
          </a:bodyPr>
          <a:lstStyle/>
          <a:p>
            <a:r>
              <a:rPr lang="en-IN" sz="1400" i="1">
                <a:latin typeface="Avenir LT Std 35 Light" panose="020B0402020203020204"/>
              </a:rPr>
              <a:t>Click each topic to learn more.</a:t>
            </a:r>
          </a:p>
        </p:txBody>
      </p:sp>
      <p:sp>
        <p:nvSpPr>
          <p:cNvPr id="18" name="Rectangle 17"/>
          <p:cNvSpPr/>
          <p:nvPr/>
        </p:nvSpPr>
        <p:spPr>
          <a:xfrm>
            <a:off x="12335774" y="182880"/>
            <a:ext cx="1559520" cy="139490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Update AS</a:t>
            </a:r>
            <a:endParaRPr lang="en-IN" dirty="0"/>
          </a:p>
        </p:txBody>
      </p:sp>
    </p:spTree>
    <p:extLst>
      <p:ext uri="{BB962C8B-B14F-4D97-AF65-F5344CB8AC3E}">
        <p14:creationId xmlns:p14="http://schemas.microsoft.com/office/powerpoint/2010/main" val="274857458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2F7FD296-FAA1-4E12-A64B-1053BEE73956}"/>
              </a:ext>
            </a:extLst>
          </p:cNvPr>
          <p:cNvSpPr/>
          <p:nvPr/>
        </p:nvSpPr>
        <p:spPr>
          <a:xfrm>
            <a:off x="0" y="1451185"/>
            <a:ext cx="12192000" cy="4317725"/>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5" name="Title 4"/>
          <p:cNvSpPr>
            <a:spLocks noGrp="1"/>
          </p:cNvSpPr>
          <p:nvPr>
            <p:ph type="title"/>
          </p:nvPr>
        </p:nvSpPr>
        <p:spPr>
          <a:xfrm>
            <a:off x="232893" y="182880"/>
            <a:ext cx="10515600" cy="497760"/>
          </a:xfrm>
        </p:spPr>
        <p:txBody>
          <a:bodyPr>
            <a:normAutofit/>
          </a:bodyPr>
          <a:lstStyle/>
          <a:p>
            <a:r>
              <a:rPr lang="en-IN"/>
              <a:t>Demonstrating </a:t>
            </a:r>
            <a:r>
              <a:rPr lang="en-IN" err="1"/>
              <a:t>Allyship</a:t>
            </a:r>
            <a:endParaRPr lang="en-IN"/>
          </a:p>
        </p:txBody>
      </p:sp>
      <p:sp>
        <p:nvSpPr>
          <p:cNvPr id="88" name="TextBox 87">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27 of 33</a:t>
            </a:r>
          </a:p>
        </p:txBody>
      </p:sp>
      <p:sp>
        <p:nvSpPr>
          <p:cNvPr id="21" name="Content Placeholder 2">
            <a:extLst>
              <a:ext uri="{FF2B5EF4-FFF2-40B4-BE49-F238E27FC236}">
                <a16:creationId xmlns:a16="http://schemas.microsoft.com/office/drawing/2014/main" id="{3CC01AC3-06A3-4ABF-BE92-805F486DAF8D}"/>
              </a:ext>
            </a:extLst>
          </p:cNvPr>
          <p:cNvSpPr txBox="1">
            <a:spLocks/>
          </p:cNvSpPr>
          <p:nvPr/>
        </p:nvSpPr>
        <p:spPr>
          <a:xfrm>
            <a:off x="460313" y="2219849"/>
            <a:ext cx="11290034" cy="3716496"/>
          </a:xfrm>
          <a:prstGeom prst="rect">
            <a:avLst/>
          </a:prstGeom>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2200"/>
          </a:p>
        </p:txBody>
      </p:sp>
      <p:sp>
        <p:nvSpPr>
          <p:cNvPr id="22" name="Rounded Rectangle 40">
            <a:extLst>
              <a:ext uri="{FF2B5EF4-FFF2-40B4-BE49-F238E27FC236}">
                <a16:creationId xmlns:a16="http://schemas.microsoft.com/office/drawing/2014/main" id="{B97817B2-5D20-49AC-B650-F6EEA6190B0F}"/>
              </a:ext>
            </a:extLst>
          </p:cNvPr>
          <p:cNvSpPr/>
          <p:nvPr/>
        </p:nvSpPr>
        <p:spPr>
          <a:xfrm>
            <a:off x="460313" y="2194557"/>
            <a:ext cx="11290034" cy="3208723"/>
          </a:xfrm>
          <a:prstGeom prst="roundRect">
            <a:avLst>
              <a:gd name="adj" fmla="val 2101"/>
            </a:avLst>
          </a:prstGeom>
          <a:noFill/>
          <a:ln w="28575" cap="flat" cmpd="sng" algn="ctr">
            <a:solidFill>
              <a:schemeClr val="tx2"/>
            </a:solidFill>
            <a:prstDash val="sysDot"/>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ysClr val="window" lastClr="FFFFFF"/>
              </a:solidFill>
              <a:effectLst/>
              <a:uLnTx/>
              <a:uFillTx/>
              <a:latin typeface="Verdana"/>
              <a:ea typeface="+mn-ea"/>
              <a:cs typeface="+mn-cs"/>
            </a:endParaRPr>
          </a:p>
        </p:txBody>
      </p:sp>
      <p:sp>
        <p:nvSpPr>
          <p:cNvPr id="23" name="Isosceles Triangle 22">
            <a:extLst>
              <a:ext uri="{FF2B5EF4-FFF2-40B4-BE49-F238E27FC236}">
                <a16:creationId xmlns:a16="http://schemas.microsoft.com/office/drawing/2014/main" id="{0FBD6574-E103-4C6F-BDA4-3FCC5259BEA6}"/>
              </a:ext>
            </a:extLst>
          </p:cNvPr>
          <p:cNvSpPr/>
          <p:nvPr/>
        </p:nvSpPr>
        <p:spPr>
          <a:xfrm flipV="1">
            <a:off x="11647843" y="4295574"/>
            <a:ext cx="176788" cy="157502"/>
          </a:xfrm>
          <a:prstGeom prst="triangle">
            <a:avLst/>
          </a:prstGeom>
          <a:solidFill>
            <a:schemeClr val="tx2"/>
          </a:solidFill>
          <a:ln w="25400"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ysClr val="window" lastClr="FFFFFF"/>
              </a:solidFill>
              <a:effectLst/>
              <a:uLnTx/>
              <a:uFillTx/>
              <a:latin typeface="Verdana"/>
              <a:ea typeface="+mn-ea"/>
              <a:cs typeface="+mn-cs"/>
            </a:endParaRPr>
          </a:p>
        </p:txBody>
      </p:sp>
      <p:sp>
        <p:nvSpPr>
          <p:cNvPr id="24" name="Isosceles Triangle 23">
            <a:extLst>
              <a:ext uri="{FF2B5EF4-FFF2-40B4-BE49-F238E27FC236}">
                <a16:creationId xmlns:a16="http://schemas.microsoft.com/office/drawing/2014/main" id="{9BAD9367-D08E-48D2-BC63-0F9C73345155}"/>
              </a:ext>
            </a:extLst>
          </p:cNvPr>
          <p:cNvSpPr/>
          <p:nvPr/>
        </p:nvSpPr>
        <p:spPr>
          <a:xfrm rot="5400000" flipV="1">
            <a:off x="6027196" y="5308753"/>
            <a:ext cx="160716" cy="173251"/>
          </a:xfrm>
          <a:prstGeom prst="triangle">
            <a:avLst/>
          </a:prstGeom>
          <a:solidFill>
            <a:schemeClr val="tx2"/>
          </a:solidFill>
          <a:ln w="25400"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ysClr val="window" lastClr="FFFFFF"/>
              </a:solidFill>
              <a:effectLst/>
              <a:uLnTx/>
              <a:uFillTx/>
              <a:latin typeface="Verdana"/>
              <a:ea typeface="+mn-ea"/>
              <a:cs typeface="+mn-cs"/>
            </a:endParaRPr>
          </a:p>
        </p:txBody>
      </p:sp>
      <p:sp>
        <p:nvSpPr>
          <p:cNvPr id="25" name="Isosceles Triangle 24">
            <a:extLst>
              <a:ext uri="{FF2B5EF4-FFF2-40B4-BE49-F238E27FC236}">
                <a16:creationId xmlns:a16="http://schemas.microsoft.com/office/drawing/2014/main" id="{8040E710-30DA-4572-8F6A-DB00CC7BC502}"/>
              </a:ext>
            </a:extLst>
          </p:cNvPr>
          <p:cNvSpPr/>
          <p:nvPr/>
        </p:nvSpPr>
        <p:spPr>
          <a:xfrm rot="10800000" flipV="1">
            <a:off x="367369" y="4281905"/>
            <a:ext cx="176788" cy="157502"/>
          </a:xfrm>
          <a:prstGeom prst="triangle">
            <a:avLst/>
          </a:prstGeom>
          <a:solidFill>
            <a:schemeClr val="tx2"/>
          </a:solidFill>
          <a:ln w="25400"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a:ln>
                <a:noFill/>
              </a:ln>
              <a:solidFill>
                <a:sysClr val="window" lastClr="FFFFFF"/>
              </a:solidFill>
              <a:effectLst/>
              <a:uLnTx/>
              <a:uFillTx/>
              <a:latin typeface="Verdana"/>
              <a:ea typeface="+mn-ea"/>
              <a:cs typeface="+mn-cs"/>
            </a:endParaRPr>
          </a:p>
        </p:txBody>
      </p:sp>
      <p:sp>
        <p:nvSpPr>
          <p:cNvPr id="26" name="Arrow: Chevron 8">
            <a:extLst>
              <a:ext uri="{FF2B5EF4-FFF2-40B4-BE49-F238E27FC236}">
                <a16:creationId xmlns:a16="http://schemas.microsoft.com/office/drawing/2014/main" id="{CBACD3AB-84DB-4F54-8B49-254EBE7C5E28}"/>
              </a:ext>
            </a:extLst>
          </p:cNvPr>
          <p:cNvSpPr/>
          <p:nvPr/>
        </p:nvSpPr>
        <p:spPr>
          <a:xfrm>
            <a:off x="1901913" y="1943461"/>
            <a:ext cx="8728193" cy="502920"/>
          </a:xfrm>
          <a:prstGeom prst="chevron">
            <a:avLst>
              <a:gd name="adj" fmla="val 22199"/>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latin typeface="Avenir LT Std 35 Light" panose="020B0402020203020204" pitchFamily="34" charset="0"/>
            </a:endParaRPr>
          </a:p>
        </p:txBody>
      </p:sp>
      <p:sp>
        <p:nvSpPr>
          <p:cNvPr id="27" name="Arrow: Chevron 8">
            <a:extLst>
              <a:ext uri="{FF2B5EF4-FFF2-40B4-BE49-F238E27FC236}">
                <a16:creationId xmlns:a16="http://schemas.microsoft.com/office/drawing/2014/main" id="{A57098A9-0ADD-40D4-8C28-C217F69A3849}"/>
              </a:ext>
            </a:extLst>
          </p:cNvPr>
          <p:cNvSpPr/>
          <p:nvPr/>
        </p:nvSpPr>
        <p:spPr>
          <a:xfrm>
            <a:off x="1366896" y="1799271"/>
            <a:ext cx="1984464" cy="808355"/>
          </a:xfrm>
          <a:prstGeom prst="chevron">
            <a:avLst>
              <a:gd name="adj" fmla="val 22199"/>
            </a:avLst>
          </a:prstGeom>
          <a:solidFill>
            <a:srgbClr val="77787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Avenir LT Std 35 Light" panose="020B0402020203020204" pitchFamily="34" charset="0"/>
                <a:cs typeface="Arial" panose="020B0604020202020204" pitchFamily="34" charset="0"/>
              </a:rPr>
              <a:t>Inform and Educate Yourself</a:t>
            </a:r>
          </a:p>
        </p:txBody>
      </p:sp>
      <p:sp>
        <p:nvSpPr>
          <p:cNvPr id="28" name="Arrow: Chevron 8">
            <a:extLst>
              <a:ext uri="{FF2B5EF4-FFF2-40B4-BE49-F238E27FC236}">
                <a16:creationId xmlns:a16="http://schemas.microsoft.com/office/drawing/2014/main" id="{C424FC1E-48A7-4C30-A271-01F5A8C88549}"/>
              </a:ext>
            </a:extLst>
          </p:cNvPr>
          <p:cNvSpPr/>
          <p:nvPr/>
        </p:nvSpPr>
        <p:spPr>
          <a:xfrm>
            <a:off x="3201018" y="1799271"/>
            <a:ext cx="1901690" cy="808355"/>
          </a:xfrm>
          <a:prstGeom prst="chevron">
            <a:avLst>
              <a:gd name="adj" fmla="val 22199"/>
            </a:avLst>
          </a:prstGeom>
          <a:solidFill>
            <a:srgbClr val="77787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Avenir LT Std 35 Light" panose="020B0402020203020204" pitchFamily="34" charset="0"/>
                <a:cs typeface="Arial" panose="020B0604020202020204" pitchFamily="34" charset="0"/>
              </a:rPr>
              <a:t>Practice Active Listening</a:t>
            </a:r>
          </a:p>
        </p:txBody>
      </p:sp>
      <p:sp>
        <p:nvSpPr>
          <p:cNvPr id="29" name="Arrow: Chevron 8">
            <a:extLst>
              <a:ext uri="{FF2B5EF4-FFF2-40B4-BE49-F238E27FC236}">
                <a16:creationId xmlns:a16="http://schemas.microsoft.com/office/drawing/2014/main" id="{F7CEC0CC-4306-4BAD-8C40-48716800FCAA}"/>
              </a:ext>
            </a:extLst>
          </p:cNvPr>
          <p:cNvSpPr/>
          <p:nvPr/>
        </p:nvSpPr>
        <p:spPr>
          <a:xfrm>
            <a:off x="4952366" y="1799271"/>
            <a:ext cx="2028594" cy="808355"/>
          </a:xfrm>
          <a:prstGeom prst="chevron">
            <a:avLst>
              <a:gd name="adj" fmla="val 21189"/>
            </a:avLst>
          </a:prstGeom>
          <a:solidFill>
            <a:srgbClr val="77787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Avenir LT Std 35 Light" panose="020B0402020203020204" pitchFamily="34" charset="0"/>
                <a:cs typeface="Arial" panose="020B0604020202020204" pitchFamily="34" charset="0"/>
              </a:rPr>
              <a:t>Commit to Awareness and Growth</a:t>
            </a:r>
          </a:p>
        </p:txBody>
      </p:sp>
      <p:sp>
        <p:nvSpPr>
          <p:cNvPr id="30" name="Arrow: Chevron 8">
            <a:extLst>
              <a:ext uri="{FF2B5EF4-FFF2-40B4-BE49-F238E27FC236}">
                <a16:creationId xmlns:a16="http://schemas.microsoft.com/office/drawing/2014/main" id="{961D6177-491C-4A82-B3D3-49B3F64C929A}"/>
              </a:ext>
            </a:extLst>
          </p:cNvPr>
          <p:cNvSpPr/>
          <p:nvPr/>
        </p:nvSpPr>
        <p:spPr>
          <a:xfrm>
            <a:off x="6830618" y="1799271"/>
            <a:ext cx="1996423" cy="808355"/>
          </a:xfrm>
          <a:prstGeom prst="chevron">
            <a:avLst>
              <a:gd name="adj" fmla="val 22199"/>
            </a:avLst>
          </a:prstGeom>
          <a:solidFill>
            <a:srgbClr val="77787B"/>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Avenir LT Std 35 Light" panose="020B0402020203020204" pitchFamily="34" charset="0"/>
                <a:cs typeface="Arial" panose="020B0604020202020204" pitchFamily="34" charset="0"/>
              </a:rPr>
              <a:t>Advocate for Underrepresented Groups</a:t>
            </a:r>
          </a:p>
        </p:txBody>
      </p:sp>
      <p:sp>
        <p:nvSpPr>
          <p:cNvPr id="31" name="Arrow: Chevron 8">
            <a:extLst>
              <a:ext uri="{FF2B5EF4-FFF2-40B4-BE49-F238E27FC236}">
                <a16:creationId xmlns:a16="http://schemas.microsoft.com/office/drawing/2014/main" id="{276B40BF-DDAD-44DE-8F03-3292F50D8A48}"/>
              </a:ext>
            </a:extLst>
          </p:cNvPr>
          <p:cNvSpPr/>
          <p:nvPr/>
        </p:nvSpPr>
        <p:spPr>
          <a:xfrm>
            <a:off x="8676699" y="1799271"/>
            <a:ext cx="1953407" cy="808355"/>
          </a:xfrm>
          <a:prstGeom prst="chevron">
            <a:avLst>
              <a:gd name="adj" fmla="val 22199"/>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latin typeface="Avenir LT Std 35 Light" panose="020B0402020203020204" pitchFamily="34" charset="0"/>
                <a:cs typeface="Arial" panose="020B0604020202020204" pitchFamily="34" charset="0"/>
              </a:rPr>
              <a:t>Interrupt Bias and Discrimination</a:t>
            </a:r>
          </a:p>
        </p:txBody>
      </p:sp>
      <p:sp>
        <p:nvSpPr>
          <p:cNvPr id="34" name="TextBox 33">
            <a:extLst>
              <a:ext uri="{FF2B5EF4-FFF2-40B4-BE49-F238E27FC236}">
                <a16:creationId xmlns:a16="http://schemas.microsoft.com/office/drawing/2014/main" id="{63698AA7-E86B-4E6E-9293-44104C1A538D}"/>
              </a:ext>
            </a:extLst>
          </p:cNvPr>
          <p:cNvSpPr txBox="1"/>
          <p:nvPr/>
        </p:nvSpPr>
        <p:spPr>
          <a:xfrm>
            <a:off x="717629" y="2804291"/>
            <a:ext cx="10720684" cy="1785104"/>
          </a:xfrm>
          <a:prstGeom prst="rect">
            <a:avLst/>
          </a:prstGeom>
          <a:noFill/>
        </p:spPr>
        <p:txBody>
          <a:bodyPr wrap="square" lIns="91440" tIns="45720" rIns="91440" bIns="45720" anchor="t">
            <a:spAutoFit/>
          </a:bodyPr>
          <a:lstStyle/>
          <a:p>
            <a:pPr defTabSz="844550">
              <a:spcBef>
                <a:spcPct val="0"/>
              </a:spcBef>
              <a:spcAft>
                <a:spcPts val="1800"/>
              </a:spcAft>
            </a:pPr>
            <a:r>
              <a:rPr lang="en-US" sz="1600" dirty="0">
                <a:latin typeface="Avenir LT Std 35 Light"/>
              </a:rPr>
              <a:t>Allies should:</a:t>
            </a:r>
          </a:p>
          <a:p>
            <a:pPr marL="285750" indent="-285750" defTabSz="844550">
              <a:spcBef>
                <a:spcPct val="0"/>
              </a:spcBef>
              <a:spcAft>
                <a:spcPts val="1800"/>
              </a:spcAft>
              <a:buClr>
                <a:schemeClr val="bg2"/>
              </a:buClr>
              <a:buFont typeface="Wingdings" panose="05000000000000000000" pitchFamily="2" charset="2"/>
              <a:buChar char="§"/>
            </a:pPr>
            <a:r>
              <a:rPr lang="en-US" sz="1600" dirty="0">
                <a:latin typeface="Avenir LT Std 35 Light"/>
              </a:rPr>
              <a:t>Actively combat unfair behavior and demand accountability by calling </a:t>
            </a:r>
            <a:r>
              <a:rPr lang="en-US" sz="1600" dirty="0" smtClean="0">
                <a:latin typeface="Avenir LT Std 35 Light"/>
              </a:rPr>
              <a:t>out </a:t>
            </a:r>
            <a:r>
              <a:rPr lang="en-US" sz="1600" dirty="0">
                <a:latin typeface="Avenir LT Std 35 Light"/>
              </a:rPr>
              <a:t>biased/discriminatory discussions or decision making as they happen. </a:t>
            </a:r>
          </a:p>
          <a:p>
            <a:pPr marL="285750" indent="-285750" defTabSz="844550">
              <a:spcBef>
                <a:spcPct val="0"/>
              </a:spcBef>
              <a:spcAft>
                <a:spcPts val="1800"/>
              </a:spcAft>
              <a:buClr>
                <a:schemeClr val="bg2"/>
              </a:buClr>
              <a:buFont typeface="Wingdings" panose="05000000000000000000" pitchFamily="2" charset="2"/>
              <a:buChar char="§"/>
            </a:pPr>
            <a:r>
              <a:rPr lang="en-US" sz="1600" dirty="0" smtClean="0">
                <a:latin typeface="Avenir LT Std 35 Light"/>
              </a:rPr>
              <a:t>In </a:t>
            </a:r>
            <a:r>
              <a:rPr lang="en-US" sz="1600" dirty="0">
                <a:latin typeface="Avenir LT Std 35 Light"/>
              </a:rPr>
              <a:t>more informal conversations, vocally admonish offensive comments, regardless of whether a transgender </a:t>
            </a:r>
            <a:r>
              <a:rPr lang="en-US" sz="1600" dirty="0" smtClean="0">
                <a:latin typeface="Avenir LT Std 35 Light"/>
              </a:rPr>
              <a:t>or </a:t>
            </a:r>
            <a:r>
              <a:rPr lang="en-US" sz="1600" dirty="0" err="1" smtClean="0">
                <a:latin typeface="Avenir LT Std 35 Light"/>
              </a:rPr>
              <a:t>nonbinary</a:t>
            </a:r>
            <a:r>
              <a:rPr lang="en-US" sz="1600" dirty="0" smtClean="0">
                <a:latin typeface="Avenir LT Std 35 Light"/>
              </a:rPr>
              <a:t> </a:t>
            </a:r>
            <a:r>
              <a:rPr lang="en-US" sz="1600" dirty="0">
                <a:latin typeface="Avenir LT Std 35 Light"/>
              </a:rPr>
              <a:t>person is present. </a:t>
            </a:r>
          </a:p>
        </p:txBody>
      </p:sp>
      <p:sp>
        <p:nvSpPr>
          <p:cNvPr id="35" name="TextBox 34">
            <a:extLst>
              <a:ext uri="{FF2B5EF4-FFF2-40B4-BE49-F238E27FC236}">
                <a16:creationId xmlns:a16="http://schemas.microsoft.com/office/drawing/2014/main" id="{B5549684-A3E0-48E4-93A2-F88941A246B4}"/>
              </a:ext>
            </a:extLst>
          </p:cNvPr>
          <p:cNvSpPr txBox="1"/>
          <p:nvPr/>
        </p:nvSpPr>
        <p:spPr>
          <a:xfrm>
            <a:off x="232893" y="995494"/>
            <a:ext cx="2900051" cy="307777"/>
          </a:xfrm>
          <a:prstGeom prst="rect">
            <a:avLst/>
          </a:prstGeom>
          <a:noFill/>
        </p:spPr>
        <p:txBody>
          <a:bodyPr wrap="square">
            <a:spAutoFit/>
          </a:bodyPr>
          <a:lstStyle/>
          <a:p>
            <a:r>
              <a:rPr lang="en-IN" sz="1400" i="1">
                <a:latin typeface="Avenir LT Std 35 Light" panose="020B0402020203020204"/>
              </a:rPr>
              <a:t>Click each topic to learn more.</a:t>
            </a:r>
          </a:p>
        </p:txBody>
      </p:sp>
    </p:spTree>
    <p:extLst>
      <p:ext uri="{BB962C8B-B14F-4D97-AF65-F5344CB8AC3E}">
        <p14:creationId xmlns:p14="http://schemas.microsoft.com/office/powerpoint/2010/main" val="221071832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rotWithShape="1">
          <a:blip r:embed="rId3">
            <a:extLst>
              <a:ext uri="{28A0092B-C50C-407E-A947-70E740481C1C}">
                <a14:useLocalDpi xmlns:a14="http://schemas.microsoft.com/office/drawing/2010/main" val="0"/>
              </a:ext>
            </a:extLst>
          </a:blip>
          <a:srcRect l="13480" r="13480"/>
          <a:stretch/>
        </p:blipFill>
        <p:spPr>
          <a:xfrm>
            <a:off x="-1" y="736601"/>
            <a:ext cx="7462157" cy="5746892"/>
          </a:xfrm>
          <a:prstGeom prst="rect">
            <a:avLst/>
          </a:prstGeom>
        </p:spPr>
      </p:pic>
      <p:sp>
        <p:nvSpPr>
          <p:cNvPr id="7" name="Rectangle 6">
            <a:extLst>
              <a:ext uri="{FF2B5EF4-FFF2-40B4-BE49-F238E27FC236}">
                <a16:creationId xmlns:a16="http://schemas.microsoft.com/office/drawing/2014/main" id="{2F7FD296-FAA1-4E12-A64B-1053BEE73956}"/>
              </a:ext>
            </a:extLst>
          </p:cNvPr>
          <p:cNvSpPr/>
          <p:nvPr/>
        </p:nvSpPr>
        <p:spPr>
          <a:xfrm>
            <a:off x="7462156" y="736601"/>
            <a:ext cx="4729843" cy="57468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2" name="Title 1"/>
          <p:cNvSpPr>
            <a:spLocks noGrp="1"/>
          </p:cNvSpPr>
          <p:nvPr>
            <p:ph type="title"/>
          </p:nvPr>
        </p:nvSpPr>
        <p:spPr>
          <a:xfrm>
            <a:off x="232893" y="182880"/>
            <a:ext cx="5498436" cy="497760"/>
          </a:xfrm>
        </p:spPr>
        <p:txBody>
          <a:bodyPr>
            <a:normAutofit/>
          </a:bodyPr>
          <a:lstStyle/>
          <a:p>
            <a:r>
              <a:rPr lang="en-IN"/>
              <a:t>Inclusive Pronouns Matter</a:t>
            </a:r>
          </a:p>
        </p:txBody>
      </p:sp>
      <p:sp>
        <p:nvSpPr>
          <p:cNvPr id="9" name="Rectangle 8"/>
          <p:cNvSpPr/>
          <p:nvPr/>
        </p:nvSpPr>
        <p:spPr>
          <a:xfrm>
            <a:off x="8166763" y="1869985"/>
            <a:ext cx="3704107" cy="4154984"/>
          </a:xfrm>
          <a:prstGeom prst="rect">
            <a:avLst/>
          </a:prstGeom>
        </p:spPr>
        <p:txBody>
          <a:bodyPr wrap="square" lIns="91440" tIns="45720" rIns="91440" bIns="45720" anchor="t">
            <a:spAutoFit/>
          </a:bodyPr>
          <a:lstStyle/>
          <a:p>
            <a:pPr>
              <a:spcBef>
                <a:spcPts val="1800"/>
              </a:spcBef>
              <a:spcAft>
                <a:spcPts val="3000"/>
              </a:spcAft>
            </a:pPr>
            <a:r>
              <a:rPr lang="en-US" dirty="0">
                <a:solidFill>
                  <a:schemeClr val="bg1"/>
                </a:solidFill>
                <a:latin typeface="Avenir LT Std 35 Light"/>
              </a:rPr>
              <a:t>Everyone feels valued, seen, and that they belong.</a:t>
            </a:r>
          </a:p>
          <a:p>
            <a:pPr>
              <a:spcBef>
                <a:spcPts val="1800"/>
              </a:spcBef>
              <a:spcAft>
                <a:spcPts val="3000"/>
              </a:spcAft>
            </a:pPr>
            <a:r>
              <a:rPr lang="en-US" dirty="0">
                <a:solidFill>
                  <a:schemeClr val="bg1"/>
                </a:solidFill>
                <a:latin typeface="Avenir LT Std 35 Light" panose="020B0402020203020204" pitchFamily="34" charset="0"/>
              </a:rPr>
              <a:t>Individual </a:t>
            </a:r>
            <a:r>
              <a:rPr lang="en-US" dirty="0" smtClean="0">
                <a:solidFill>
                  <a:schemeClr val="bg1"/>
                </a:solidFill>
                <a:latin typeface="Avenir LT Std 35 Light" panose="020B0402020203020204" pitchFamily="34" charset="0"/>
              </a:rPr>
              <a:t>team </a:t>
            </a:r>
            <a:r>
              <a:rPr lang="en-US" dirty="0">
                <a:solidFill>
                  <a:schemeClr val="bg1"/>
                </a:solidFill>
                <a:latin typeface="Avenir LT Std 35 Light" panose="020B0402020203020204" pitchFamily="34" charset="0"/>
              </a:rPr>
              <a:t>members feel respected.</a:t>
            </a:r>
          </a:p>
          <a:p>
            <a:pPr>
              <a:spcBef>
                <a:spcPts val="1800"/>
              </a:spcBef>
              <a:spcAft>
                <a:spcPts val="3000"/>
              </a:spcAft>
            </a:pPr>
            <a:r>
              <a:rPr lang="en-US" dirty="0">
                <a:solidFill>
                  <a:schemeClr val="bg1"/>
                </a:solidFill>
                <a:latin typeface="Avenir LT Std 35 Light" panose="020B0402020203020204" pitchFamily="34" charset="0"/>
              </a:rPr>
              <a:t>Everyone feels welcomed and that their opinions and ideas matter.</a:t>
            </a:r>
          </a:p>
          <a:p>
            <a:pPr>
              <a:spcBef>
                <a:spcPts val="1800"/>
              </a:spcBef>
              <a:spcAft>
                <a:spcPts val="3000"/>
              </a:spcAft>
            </a:pPr>
            <a:r>
              <a:rPr lang="en-US" dirty="0">
                <a:solidFill>
                  <a:schemeClr val="bg1"/>
                </a:solidFill>
                <a:latin typeface="Avenir LT Std 35 Light" panose="020B0402020203020204" pitchFamily="34" charset="0"/>
              </a:rPr>
              <a:t>All </a:t>
            </a:r>
            <a:r>
              <a:rPr lang="en-US" dirty="0" smtClean="0">
                <a:solidFill>
                  <a:schemeClr val="bg1"/>
                </a:solidFill>
                <a:latin typeface="Avenir LT Std 35 Light" panose="020B0402020203020204" pitchFamily="34" charset="0"/>
              </a:rPr>
              <a:t>team </a:t>
            </a:r>
            <a:r>
              <a:rPr lang="en-US" dirty="0">
                <a:solidFill>
                  <a:schemeClr val="bg1"/>
                </a:solidFill>
                <a:latin typeface="Avenir LT Std 35 Light" panose="020B0402020203020204" pitchFamily="34" charset="0"/>
              </a:rPr>
              <a:t>members feel understood. </a:t>
            </a:r>
          </a:p>
        </p:txBody>
      </p:sp>
      <p:sp>
        <p:nvSpPr>
          <p:cNvPr id="13" name="TextBox 12">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28 of 33</a:t>
            </a:r>
          </a:p>
        </p:txBody>
      </p:sp>
      <p:sp>
        <p:nvSpPr>
          <p:cNvPr id="17" name="Rectangle 16"/>
          <p:cNvSpPr/>
          <p:nvPr/>
        </p:nvSpPr>
        <p:spPr>
          <a:xfrm>
            <a:off x="7716822" y="923366"/>
            <a:ext cx="4458848" cy="830997"/>
          </a:xfrm>
          <a:prstGeom prst="rect">
            <a:avLst/>
          </a:prstGeom>
        </p:spPr>
        <p:txBody>
          <a:bodyPr wrap="square" lIns="91440" tIns="45720" rIns="91440" bIns="45720" anchor="t">
            <a:spAutoFit/>
          </a:bodyPr>
          <a:lstStyle/>
          <a:p>
            <a:pPr>
              <a:defRPr/>
            </a:pPr>
            <a:r>
              <a:rPr lang="en-US" sz="2400" b="1" dirty="0">
                <a:solidFill>
                  <a:schemeClr val="bg1"/>
                </a:solidFill>
                <a:latin typeface="Avenir LT Std 35 Light"/>
              </a:rPr>
              <a:t>When gender pronouns are used correctly:</a:t>
            </a:r>
          </a:p>
        </p:txBody>
      </p:sp>
      <p:sp>
        <p:nvSpPr>
          <p:cNvPr id="18" name="Oval 17"/>
          <p:cNvSpPr/>
          <p:nvPr/>
        </p:nvSpPr>
        <p:spPr>
          <a:xfrm>
            <a:off x="7004896" y="1734931"/>
            <a:ext cx="914516" cy="9145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p:cNvSpPr/>
          <p:nvPr/>
        </p:nvSpPr>
        <p:spPr>
          <a:xfrm>
            <a:off x="7004896" y="2891365"/>
            <a:ext cx="914516" cy="9145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Oval 19"/>
          <p:cNvSpPr/>
          <p:nvPr/>
        </p:nvSpPr>
        <p:spPr>
          <a:xfrm>
            <a:off x="7004896" y="4031470"/>
            <a:ext cx="914516" cy="9145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Oval 20"/>
          <p:cNvSpPr/>
          <p:nvPr/>
        </p:nvSpPr>
        <p:spPr>
          <a:xfrm>
            <a:off x="7004896" y="5187904"/>
            <a:ext cx="914516" cy="9145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1008" y="5315347"/>
            <a:ext cx="566977" cy="573074"/>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87810" y="1917845"/>
            <a:ext cx="548688" cy="548688"/>
          </a:xfrm>
          <a:prstGeom prst="rect">
            <a:avLst/>
          </a:prstGeom>
        </p:spPr>
      </p:pic>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75495" y="3075292"/>
            <a:ext cx="993734" cy="682811"/>
          </a:xfrm>
          <a:prstGeom prst="rect">
            <a:avLst/>
          </a:prstGeom>
        </p:spPr>
      </p:pic>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45186" y="4177805"/>
            <a:ext cx="621846" cy="621846"/>
          </a:xfrm>
          <a:prstGeom prst="rect">
            <a:avLst/>
          </a:prstGeom>
        </p:spPr>
      </p:pic>
      <p:sp>
        <p:nvSpPr>
          <p:cNvPr id="26" name="TextBox 25">
            <a:extLst>
              <a:ext uri="{FF2B5EF4-FFF2-40B4-BE49-F238E27FC236}">
                <a16:creationId xmlns:a16="http://schemas.microsoft.com/office/drawing/2014/main" id="{DBAF40DE-96C6-4376-90BC-E1C331DADB4F}"/>
              </a:ext>
            </a:extLst>
          </p:cNvPr>
          <p:cNvSpPr txBox="1"/>
          <p:nvPr/>
        </p:nvSpPr>
        <p:spPr>
          <a:xfrm>
            <a:off x="9754228" y="6550223"/>
            <a:ext cx="2437772" cy="307777"/>
          </a:xfrm>
          <a:prstGeom prst="rect">
            <a:avLst/>
          </a:prstGeom>
          <a:noFill/>
        </p:spPr>
        <p:txBody>
          <a:bodyPr wrap="square">
            <a:spAutoFit/>
          </a:bodyPr>
          <a:lstStyle/>
          <a:p>
            <a:pPr algn="r"/>
            <a:r>
              <a:rPr lang="en-IN" sz="1400" dirty="0">
                <a:latin typeface="Avenir LT Std 35 Light" panose="020B0402020203020204"/>
              </a:rPr>
              <a:t>Click </a:t>
            </a:r>
            <a:r>
              <a:rPr lang="en-IN" sz="1400" i="1" dirty="0">
                <a:latin typeface="Avenir LT Std 35 Light" panose="020B0402020203020204"/>
              </a:rPr>
              <a:t>NEXT</a:t>
            </a:r>
            <a:r>
              <a:rPr lang="en-IN" sz="1400" dirty="0">
                <a:latin typeface="Avenir LT Std 35 Light" panose="020B0402020203020204"/>
              </a:rPr>
              <a:t> to continue.</a:t>
            </a:r>
          </a:p>
        </p:txBody>
      </p:sp>
    </p:spTree>
    <p:extLst>
      <p:ext uri="{BB962C8B-B14F-4D97-AF65-F5344CB8AC3E}">
        <p14:creationId xmlns:p14="http://schemas.microsoft.com/office/powerpoint/2010/main" val="60406833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588FCFF5-84FC-4106-A817-0EB7A8FEC567}"/>
              </a:ext>
            </a:extLst>
          </p:cNvPr>
          <p:cNvSpPr/>
          <p:nvPr/>
        </p:nvSpPr>
        <p:spPr>
          <a:xfrm>
            <a:off x="6715126" y="2198842"/>
            <a:ext cx="5476874" cy="3912239"/>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IN" sz="1350"/>
          </a:p>
        </p:txBody>
      </p:sp>
      <p:sp>
        <p:nvSpPr>
          <p:cNvPr id="6" name="Title 5"/>
          <p:cNvSpPr>
            <a:spLocks noGrp="1"/>
          </p:cNvSpPr>
          <p:nvPr>
            <p:ph type="title"/>
          </p:nvPr>
        </p:nvSpPr>
        <p:spPr>
          <a:xfrm>
            <a:off x="222905" y="182880"/>
            <a:ext cx="10515600" cy="497760"/>
          </a:xfrm>
        </p:spPr>
        <p:txBody>
          <a:bodyPr/>
          <a:lstStyle/>
          <a:p>
            <a:r>
              <a:rPr lang="en-IN"/>
              <a:t>Recap</a:t>
            </a:r>
          </a:p>
        </p:txBody>
      </p:sp>
      <p:sp>
        <p:nvSpPr>
          <p:cNvPr id="22" name="TextBox 21">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29 of 33</a:t>
            </a:r>
          </a:p>
        </p:txBody>
      </p:sp>
      <p:sp>
        <p:nvSpPr>
          <p:cNvPr id="2" name="Rectangle 1"/>
          <p:cNvSpPr/>
          <p:nvPr/>
        </p:nvSpPr>
        <p:spPr>
          <a:xfrm>
            <a:off x="6715126" y="746918"/>
            <a:ext cx="5476874"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p:cNvSpPr/>
          <p:nvPr/>
        </p:nvSpPr>
        <p:spPr>
          <a:xfrm>
            <a:off x="6991190" y="983015"/>
            <a:ext cx="3445880" cy="413959"/>
          </a:xfrm>
          <a:prstGeom prst="rect">
            <a:avLst/>
          </a:prstGeom>
        </p:spPr>
        <p:txBody>
          <a:bodyPr wrap="none" lIns="91440" tIns="45720" rIns="91440" bIns="45720" anchor="t">
            <a:spAutoFit/>
          </a:bodyPr>
          <a:lstStyle/>
          <a:p>
            <a:pPr marL="0" lvl="1">
              <a:lnSpc>
                <a:spcPct val="110000"/>
              </a:lnSpc>
              <a:spcBef>
                <a:spcPts val="1000"/>
              </a:spcBef>
              <a:buClr>
                <a:srgbClr val="006BA7"/>
              </a:buClr>
            </a:pPr>
            <a:r>
              <a:rPr lang="en-US" sz="2000" b="1">
                <a:solidFill>
                  <a:schemeClr val="bg1"/>
                </a:solidFill>
                <a:latin typeface="Avenir LT Std 35 Light"/>
                <a:cs typeface="Arial"/>
              </a:rPr>
              <a:t>How do we shift our thinking? </a:t>
            </a:r>
            <a:endParaRPr lang="en-US" sz="2000" b="1">
              <a:solidFill>
                <a:schemeClr val="bg1"/>
              </a:solidFill>
              <a:latin typeface="Avenir LT Std 35 Light" panose="020B0402020203020204" pitchFamily="34" charset="0"/>
              <a:cs typeface="Arial"/>
            </a:endParaRPr>
          </a:p>
        </p:txBody>
      </p:sp>
      <p:sp>
        <p:nvSpPr>
          <p:cNvPr id="15" name="Rectangle 14"/>
          <p:cNvSpPr/>
          <p:nvPr/>
        </p:nvSpPr>
        <p:spPr>
          <a:xfrm>
            <a:off x="6991190" y="1451925"/>
            <a:ext cx="2823209" cy="307777"/>
          </a:xfrm>
          <a:prstGeom prst="rect">
            <a:avLst/>
          </a:prstGeom>
        </p:spPr>
        <p:txBody>
          <a:bodyPr wrap="none">
            <a:spAutoFit/>
          </a:bodyPr>
          <a:lstStyle/>
          <a:p>
            <a:r>
              <a:rPr lang="en-US" sz="1400" i="1" dirty="0">
                <a:solidFill>
                  <a:schemeClr val="bg1"/>
                </a:solidFill>
                <a:latin typeface="Avenir LT Std 35 Light" panose="020B0402020203020204" pitchFamily="34" charset="0"/>
              </a:rPr>
              <a:t>Click each number to </a:t>
            </a:r>
            <a:r>
              <a:rPr lang="en-US" sz="1400" i="1" dirty="0" smtClean="0">
                <a:solidFill>
                  <a:schemeClr val="bg1"/>
                </a:solidFill>
                <a:latin typeface="Avenir LT Std 35 Light" panose="020B0402020203020204" pitchFamily="34" charset="0"/>
              </a:rPr>
              <a:t>learn more</a:t>
            </a:r>
            <a:r>
              <a:rPr lang="en-US" sz="1400" i="1" dirty="0">
                <a:solidFill>
                  <a:schemeClr val="bg1"/>
                </a:solidFill>
                <a:latin typeface="Avenir LT Std 35 Light" panose="020B0402020203020204" pitchFamily="34" charset="0"/>
              </a:rPr>
              <a:t>.</a:t>
            </a:r>
          </a:p>
        </p:txBody>
      </p:sp>
      <p:sp>
        <p:nvSpPr>
          <p:cNvPr id="64" name="Oval 63">
            <a:extLst>
              <a:ext uri="{FF2B5EF4-FFF2-40B4-BE49-F238E27FC236}">
                <a16:creationId xmlns:a16="http://schemas.microsoft.com/office/drawing/2014/main" id="{A23A9C4D-4BF7-4236-9DED-5E3B262FA07A}"/>
              </a:ext>
            </a:extLst>
          </p:cNvPr>
          <p:cNvSpPr/>
          <p:nvPr/>
        </p:nvSpPr>
        <p:spPr>
          <a:xfrm>
            <a:off x="7261896" y="2574963"/>
            <a:ext cx="501365" cy="501365"/>
          </a:xfrm>
          <a:prstGeom prst="ellipse">
            <a:avLst/>
          </a:prstGeom>
          <a:gradFill flip="none" rotWithShape="1">
            <a:gsLst>
              <a:gs pos="50000">
                <a:schemeClr val="tx2"/>
              </a:gs>
              <a:gs pos="56000">
                <a:schemeClr val="tx2">
                  <a:lumMod val="50000"/>
                </a:schemeClr>
              </a:gs>
            </a:gsLst>
            <a:lin ang="0" scaled="1"/>
            <a:tileRect/>
          </a:gradFill>
          <a:ln w="25400" cap="flat" cmpd="sng" algn="ctr">
            <a:noFill/>
            <a:prstDash val="solid"/>
          </a:ln>
          <a:effectLst/>
        </p:spPr>
        <p:txBody>
          <a:bodyPr lIns="0" rtlCol="0" anchor="ctr"/>
          <a:lstStyle/>
          <a:p>
            <a:pPr algn="ctr" defTabSz="1215118"/>
            <a:r>
              <a:rPr lang="en-US" b="1" kern="0">
                <a:solidFill>
                  <a:schemeClr val="bg1"/>
                </a:solidFill>
                <a:latin typeface="Avenir LT Std 35 Light" panose="020B0402020203020204" pitchFamily="34" charset="0"/>
              </a:rPr>
              <a:t> 1</a:t>
            </a:r>
          </a:p>
        </p:txBody>
      </p:sp>
      <p:sp>
        <p:nvSpPr>
          <p:cNvPr id="65" name="Oval 64">
            <a:extLst>
              <a:ext uri="{FF2B5EF4-FFF2-40B4-BE49-F238E27FC236}">
                <a16:creationId xmlns:a16="http://schemas.microsoft.com/office/drawing/2014/main" id="{7CE2C420-BCA8-4698-BA63-31DF9C492461}"/>
              </a:ext>
            </a:extLst>
          </p:cNvPr>
          <p:cNvSpPr/>
          <p:nvPr/>
        </p:nvSpPr>
        <p:spPr>
          <a:xfrm>
            <a:off x="8555886" y="2574963"/>
            <a:ext cx="501365" cy="501365"/>
          </a:xfrm>
          <a:prstGeom prst="ellipse">
            <a:avLst/>
          </a:prstGeom>
          <a:gradFill flip="none" rotWithShape="1">
            <a:gsLst>
              <a:gs pos="50000">
                <a:schemeClr val="tx2"/>
              </a:gs>
              <a:gs pos="56000">
                <a:schemeClr val="tx2">
                  <a:lumMod val="50000"/>
                </a:schemeClr>
              </a:gs>
            </a:gsLst>
            <a:lin ang="0" scaled="1"/>
            <a:tileRect/>
          </a:gradFill>
          <a:ln w="25400" cap="flat" cmpd="sng" algn="ctr">
            <a:noFill/>
            <a:prstDash val="solid"/>
          </a:ln>
          <a:effectLst/>
        </p:spPr>
        <p:txBody>
          <a:bodyPr lIns="0" rtlCol="0" anchor="ctr"/>
          <a:lstStyle/>
          <a:p>
            <a:pPr algn="ctr" defTabSz="1215118"/>
            <a:r>
              <a:rPr lang="en-US" b="1" kern="0">
                <a:solidFill>
                  <a:schemeClr val="bg1"/>
                </a:solidFill>
                <a:latin typeface="Avenir LT Std 35 Light" panose="020B0402020203020204" pitchFamily="34" charset="0"/>
              </a:rPr>
              <a:t> 2</a:t>
            </a:r>
          </a:p>
        </p:txBody>
      </p:sp>
      <p:sp>
        <p:nvSpPr>
          <p:cNvPr id="66" name="Oval 65">
            <a:extLst>
              <a:ext uri="{FF2B5EF4-FFF2-40B4-BE49-F238E27FC236}">
                <a16:creationId xmlns:a16="http://schemas.microsoft.com/office/drawing/2014/main" id="{F33658C2-8F01-42F9-910A-AB8891293FB0}"/>
              </a:ext>
            </a:extLst>
          </p:cNvPr>
          <p:cNvSpPr/>
          <p:nvPr/>
        </p:nvSpPr>
        <p:spPr>
          <a:xfrm>
            <a:off x="9849876" y="2574963"/>
            <a:ext cx="501365" cy="501365"/>
          </a:xfrm>
          <a:prstGeom prst="ellipse">
            <a:avLst/>
          </a:prstGeom>
          <a:gradFill flip="none" rotWithShape="1">
            <a:gsLst>
              <a:gs pos="50000">
                <a:schemeClr val="tx2"/>
              </a:gs>
              <a:gs pos="56000">
                <a:schemeClr val="tx2">
                  <a:lumMod val="50000"/>
                </a:schemeClr>
              </a:gs>
            </a:gsLst>
            <a:lin ang="0" scaled="1"/>
            <a:tileRect/>
          </a:gradFill>
          <a:ln w="25400" cap="flat" cmpd="sng" algn="ctr">
            <a:noFill/>
            <a:prstDash val="solid"/>
          </a:ln>
          <a:effectLst/>
        </p:spPr>
        <p:txBody>
          <a:bodyPr lIns="0" rtlCol="0" anchor="ctr"/>
          <a:lstStyle/>
          <a:p>
            <a:pPr algn="ctr" defTabSz="1215118"/>
            <a:r>
              <a:rPr lang="en-US" b="1" kern="0">
                <a:solidFill>
                  <a:schemeClr val="bg1"/>
                </a:solidFill>
                <a:latin typeface="Avenir LT Std 35 Light" panose="020B0402020203020204" pitchFamily="34" charset="0"/>
              </a:rPr>
              <a:t> 3</a:t>
            </a:r>
          </a:p>
        </p:txBody>
      </p:sp>
      <p:sp>
        <p:nvSpPr>
          <p:cNvPr id="67" name="Oval 66">
            <a:extLst>
              <a:ext uri="{FF2B5EF4-FFF2-40B4-BE49-F238E27FC236}">
                <a16:creationId xmlns:a16="http://schemas.microsoft.com/office/drawing/2014/main" id="{89912255-D351-472F-A815-75B17B0B5DB1}"/>
              </a:ext>
            </a:extLst>
          </p:cNvPr>
          <p:cNvSpPr/>
          <p:nvPr/>
        </p:nvSpPr>
        <p:spPr>
          <a:xfrm>
            <a:off x="11143866" y="2574963"/>
            <a:ext cx="501365" cy="501365"/>
          </a:xfrm>
          <a:prstGeom prst="ellipse">
            <a:avLst/>
          </a:prstGeom>
          <a:gradFill flip="none" rotWithShape="1">
            <a:gsLst>
              <a:gs pos="50000">
                <a:schemeClr val="tx2"/>
              </a:gs>
              <a:gs pos="56000">
                <a:schemeClr val="tx2">
                  <a:lumMod val="50000"/>
                </a:schemeClr>
              </a:gs>
            </a:gsLst>
            <a:lin ang="0" scaled="1"/>
            <a:tileRect/>
          </a:gradFill>
          <a:ln w="25400" cap="flat" cmpd="sng" algn="ctr">
            <a:noFill/>
            <a:prstDash val="solid"/>
          </a:ln>
          <a:effectLst/>
        </p:spPr>
        <p:txBody>
          <a:bodyPr lIns="0" rtlCol="0" anchor="ctr"/>
          <a:lstStyle/>
          <a:p>
            <a:pPr algn="ctr" defTabSz="1215118"/>
            <a:r>
              <a:rPr lang="en-US" b="1" kern="0">
                <a:solidFill>
                  <a:schemeClr val="bg1"/>
                </a:solidFill>
                <a:latin typeface="Avenir LT Std 35 Light" panose="020B0402020203020204" pitchFamily="34" charset="0"/>
              </a:rPr>
              <a:t> 4</a:t>
            </a:r>
          </a:p>
        </p:txBody>
      </p:sp>
      <p:pic>
        <p:nvPicPr>
          <p:cNvPr id="17" name="Picture 16"/>
          <p:cNvPicPr>
            <a:picLocks noChangeAspect="1"/>
          </p:cNvPicPr>
          <p:nvPr/>
        </p:nvPicPr>
        <p:blipFill rotWithShape="1">
          <a:blip r:embed="rId3">
            <a:extLst>
              <a:ext uri="{28A0092B-C50C-407E-A947-70E740481C1C}">
                <a14:useLocalDpi xmlns:a14="http://schemas.microsoft.com/office/drawing/2010/main" val="0"/>
              </a:ext>
            </a:extLst>
          </a:blip>
          <a:srcRect l="36936" t="24107" r="4825" b="6171"/>
          <a:stretch/>
        </p:blipFill>
        <p:spPr>
          <a:xfrm flipH="1">
            <a:off x="0" y="746918"/>
            <a:ext cx="6715126" cy="5364163"/>
          </a:xfrm>
          <a:prstGeom prst="rect">
            <a:avLst/>
          </a:prstGeom>
        </p:spPr>
      </p:pic>
    </p:spTree>
    <p:extLst>
      <p:ext uri="{BB962C8B-B14F-4D97-AF65-F5344CB8AC3E}">
        <p14:creationId xmlns:p14="http://schemas.microsoft.com/office/powerpoint/2010/main" val="140111855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22905" y="182880"/>
            <a:ext cx="10515600" cy="497760"/>
          </a:xfrm>
        </p:spPr>
        <p:txBody>
          <a:bodyPr/>
          <a:lstStyle/>
          <a:p>
            <a:r>
              <a:rPr lang="en-IN"/>
              <a:t>Recap</a:t>
            </a:r>
          </a:p>
        </p:txBody>
      </p:sp>
      <p:sp>
        <p:nvSpPr>
          <p:cNvPr id="22" name="TextBox 21">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29 of 33</a:t>
            </a:r>
          </a:p>
        </p:txBody>
      </p:sp>
      <p:sp>
        <p:nvSpPr>
          <p:cNvPr id="48" name="Rectangle 47"/>
          <p:cNvSpPr/>
          <p:nvPr/>
        </p:nvSpPr>
        <p:spPr>
          <a:xfrm>
            <a:off x="6715126" y="2198842"/>
            <a:ext cx="5476874" cy="3912239"/>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IN" sz="1350"/>
          </a:p>
        </p:txBody>
      </p:sp>
      <p:sp>
        <p:nvSpPr>
          <p:cNvPr id="2" name="Rectangle 1"/>
          <p:cNvSpPr/>
          <p:nvPr/>
        </p:nvSpPr>
        <p:spPr>
          <a:xfrm>
            <a:off x="6715126" y="746918"/>
            <a:ext cx="5476874"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Pentagon 47">
            <a:extLst>
              <a:ext uri="{FF2B5EF4-FFF2-40B4-BE49-F238E27FC236}">
                <a16:creationId xmlns:a16="http://schemas.microsoft.com/office/drawing/2014/main" id="{1BE29375-834D-45BE-AA98-9C596ED5AE7D}"/>
              </a:ext>
            </a:extLst>
          </p:cNvPr>
          <p:cNvSpPr/>
          <p:nvPr/>
        </p:nvSpPr>
        <p:spPr>
          <a:xfrm rot="5400000">
            <a:off x="6935893" y="2462114"/>
            <a:ext cx="1141283" cy="614740"/>
          </a:xfrm>
          <a:prstGeom prst="homePlate">
            <a:avLst>
              <a:gd name="adj" fmla="val 37969"/>
            </a:avLst>
          </a:prstGeom>
          <a:gradFill flip="none" rotWithShape="1">
            <a:gsLst>
              <a:gs pos="50000">
                <a:schemeClr val="tx2"/>
              </a:gs>
              <a:gs pos="56000">
                <a:schemeClr val="tx2">
                  <a:lumMod val="50000"/>
                </a:schemeClr>
              </a:gs>
            </a:gsLst>
            <a:lin ang="16200000" scaled="1"/>
            <a:tileRect/>
          </a:gradFill>
          <a:ln w="25400" cap="flat" cmpd="sng" algn="ctr">
            <a:noFill/>
            <a:prstDash val="solid"/>
          </a:ln>
          <a:effectLst/>
        </p:spPr>
        <p:txBody>
          <a:bodyPr lIns="0" rtlCol="0" anchor="ctr"/>
          <a:lstStyle/>
          <a:p>
            <a:pPr algn="ctr" defTabSz="1215118"/>
            <a:endParaRPr lang="en-US" b="1" kern="0">
              <a:solidFill>
                <a:schemeClr val="bg1"/>
              </a:solidFill>
              <a:latin typeface="Avenir LT Std 35 Light" panose="020B0402020203020204" pitchFamily="34" charset="0"/>
            </a:endParaRPr>
          </a:p>
        </p:txBody>
      </p:sp>
      <p:sp>
        <p:nvSpPr>
          <p:cNvPr id="14" name="Rectangle 13"/>
          <p:cNvSpPr/>
          <p:nvPr/>
        </p:nvSpPr>
        <p:spPr>
          <a:xfrm>
            <a:off x="6991190" y="983015"/>
            <a:ext cx="3445880" cy="413959"/>
          </a:xfrm>
          <a:prstGeom prst="rect">
            <a:avLst/>
          </a:prstGeom>
        </p:spPr>
        <p:txBody>
          <a:bodyPr wrap="none" lIns="91440" tIns="45720" rIns="91440" bIns="45720" anchor="t">
            <a:spAutoFit/>
          </a:bodyPr>
          <a:lstStyle/>
          <a:p>
            <a:pPr marL="0" lvl="1">
              <a:lnSpc>
                <a:spcPct val="110000"/>
              </a:lnSpc>
              <a:spcBef>
                <a:spcPts val="1000"/>
              </a:spcBef>
              <a:buClr>
                <a:srgbClr val="006BA7"/>
              </a:buClr>
            </a:pPr>
            <a:r>
              <a:rPr lang="en-US" sz="2000" b="1">
                <a:solidFill>
                  <a:schemeClr val="bg1"/>
                </a:solidFill>
                <a:latin typeface="Avenir LT Std 35 Light"/>
                <a:cs typeface="Arial"/>
              </a:rPr>
              <a:t>How do we shift our thinking? </a:t>
            </a:r>
            <a:endParaRPr lang="en-US" sz="2000" b="1">
              <a:solidFill>
                <a:schemeClr val="bg1"/>
              </a:solidFill>
              <a:latin typeface="Avenir LT Std 35 Light" panose="020B0402020203020204" pitchFamily="34" charset="0"/>
              <a:cs typeface="Arial"/>
            </a:endParaRPr>
          </a:p>
        </p:txBody>
      </p:sp>
      <p:sp>
        <p:nvSpPr>
          <p:cNvPr id="15" name="Rectangle 14"/>
          <p:cNvSpPr/>
          <p:nvPr/>
        </p:nvSpPr>
        <p:spPr>
          <a:xfrm>
            <a:off x="6991190" y="1451925"/>
            <a:ext cx="2872493" cy="307777"/>
          </a:xfrm>
          <a:prstGeom prst="rect">
            <a:avLst/>
          </a:prstGeom>
        </p:spPr>
        <p:txBody>
          <a:bodyPr wrap="none">
            <a:spAutoFit/>
          </a:bodyPr>
          <a:lstStyle/>
          <a:p>
            <a:r>
              <a:rPr lang="en-US" sz="1400" i="1">
                <a:solidFill>
                  <a:schemeClr val="bg1"/>
                </a:solidFill>
                <a:latin typeface="Avenir LT Std 35 Light" panose="020B0402020203020204" pitchFamily="34" charset="0"/>
              </a:rPr>
              <a:t>Click each number to learn more.</a:t>
            </a:r>
          </a:p>
        </p:txBody>
      </p:sp>
      <p:sp>
        <p:nvSpPr>
          <p:cNvPr id="64" name="Oval 63">
            <a:extLst>
              <a:ext uri="{FF2B5EF4-FFF2-40B4-BE49-F238E27FC236}">
                <a16:creationId xmlns:a16="http://schemas.microsoft.com/office/drawing/2014/main" id="{A23A9C4D-4BF7-4236-9DED-5E3B262FA07A}"/>
              </a:ext>
            </a:extLst>
          </p:cNvPr>
          <p:cNvSpPr/>
          <p:nvPr/>
        </p:nvSpPr>
        <p:spPr>
          <a:xfrm>
            <a:off x="7261896" y="2574963"/>
            <a:ext cx="501365" cy="501365"/>
          </a:xfrm>
          <a:prstGeom prst="ellipse">
            <a:avLst/>
          </a:prstGeom>
          <a:solidFill>
            <a:schemeClr val="bg1"/>
          </a:solidFill>
          <a:ln w="25400" cap="flat" cmpd="sng" algn="ctr">
            <a:noFill/>
            <a:prstDash val="solid"/>
          </a:ln>
          <a:effectLst/>
        </p:spPr>
        <p:txBody>
          <a:bodyPr lIns="0" rtlCol="0" anchor="ctr"/>
          <a:lstStyle/>
          <a:p>
            <a:pPr algn="ctr" defTabSz="1215118"/>
            <a:r>
              <a:rPr lang="en-US" sz="1800" b="1" kern="0">
                <a:solidFill>
                  <a:schemeClr val="tx2"/>
                </a:solidFill>
                <a:latin typeface="Avenir LT Std 35 Light" panose="020B0402020203020204" pitchFamily="34" charset="0"/>
              </a:rPr>
              <a:t> 1</a:t>
            </a:r>
          </a:p>
        </p:txBody>
      </p:sp>
      <p:sp>
        <p:nvSpPr>
          <p:cNvPr id="65" name="Oval 64">
            <a:extLst>
              <a:ext uri="{FF2B5EF4-FFF2-40B4-BE49-F238E27FC236}">
                <a16:creationId xmlns:a16="http://schemas.microsoft.com/office/drawing/2014/main" id="{7CE2C420-BCA8-4698-BA63-31DF9C492461}"/>
              </a:ext>
            </a:extLst>
          </p:cNvPr>
          <p:cNvSpPr/>
          <p:nvPr/>
        </p:nvSpPr>
        <p:spPr>
          <a:xfrm>
            <a:off x="8555886" y="2574963"/>
            <a:ext cx="501365" cy="501365"/>
          </a:xfrm>
          <a:prstGeom prst="ellipse">
            <a:avLst/>
          </a:prstGeom>
          <a:gradFill flip="none" rotWithShape="1">
            <a:gsLst>
              <a:gs pos="50000">
                <a:schemeClr val="tx2"/>
              </a:gs>
              <a:gs pos="56000">
                <a:schemeClr val="tx2">
                  <a:lumMod val="50000"/>
                </a:schemeClr>
              </a:gs>
            </a:gsLst>
            <a:lin ang="0" scaled="1"/>
            <a:tileRect/>
          </a:gradFill>
          <a:ln w="25400" cap="flat" cmpd="sng" algn="ctr">
            <a:noFill/>
            <a:prstDash val="solid"/>
          </a:ln>
          <a:effectLst/>
        </p:spPr>
        <p:txBody>
          <a:bodyPr lIns="0" rtlCol="0" anchor="ctr"/>
          <a:lstStyle/>
          <a:p>
            <a:pPr algn="ctr" defTabSz="1215118"/>
            <a:r>
              <a:rPr lang="en-US" b="1" kern="0">
                <a:solidFill>
                  <a:schemeClr val="bg1"/>
                </a:solidFill>
                <a:latin typeface="Avenir LT Std 35 Light" panose="020B0402020203020204" pitchFamily="34" charset="0"/>
              </a:rPr>
              <a:t> 2</a:t>
            </a:r>
          </a:p>
        </p:txBody>
      </p:sp>
      <p:sp>
        <p:nvSpPr>
          <p:cNvPr id="66" name="Oval 65">
            <a:extLst>
              <a:ext uri="{FF2B5EF4-FFF2-40B4-BE49-F238E27FC236}">
                <a16:creationId xmlns:a16="http://schemas.microsoft.com/office/drawing/2014/main" id="{F33658C2-8F01-42F9-910A-AB8891293FB0}"/>
              </a:ext>
            </a:extLst>
          </p:cNvPr>
          <p:cNvSpPr/>
          <p:nvPr/>
        </p:nvSpPr>
        <p:spPr>
          <a:xfrm>
            <a:off x="9849876" y="2574963"/>
            <a:ext cx="501365" cy="501365"/>
          </a:xfrm>
          <a:prstGeom prst="ellipse">
            <a:avLst/>
          </a:prstGeom>
          <a:gradFill flip="none" rotWithShape="1">
            <a:gsLst>
              <a:gs pos="50000">
                <a:schemeClr val="tx2"/>
              </a:gs>
              <a:gs pos="56000">
                <a:schemeClr val="tx2">
                  <a:lumMod val="50000"/>
                </a:schemeClr>
              </a:gs>
            </a:gsLst>
            <a:lin ang="0" scaled="1"/>
            <a:tileRect/>
          </a:gradFill>
          <a:ln w="25400" cap="flat" cmpd="sng" algn="ctr">
            <a:noFill/>
            <a:prstDash val="solid"/>
          </a:ln>
          <a:effectLst/>
        </p:spPr>
        <p:txBody>
          <a:bodyPr lIns="0" rtlCol="0" anchor="ctr"/>
          <a:lstStyle/>
          <a:p>
            <a:pPr algn="ctr" defTabSz="1215118"/>
            <a:r>
              <a:rPr lang="en-US" b="1" kern="0">
                <a:solidFill>
                  <a:schemeClr val="bg1"/>
                </a:solidFill>
                <a:latin typeface="Avenir LT Std 35 Light" panose="020B0402020203020204" pitchFamily="34" charset="0"/>
              </a:rPr>
              <a:t> 3</a:t>
            </a:r>
          </a:p>
        </p:txBody>
      </p:sp>
      <p:sp>
        <p:nvSpPr>
          <p:cNvPr id="67" name="Oval 66">
            <a:extLst>
              <a:ext uri="{FF2B5EF4-FFF2-40B4-BE49-F238E27FC236}">
                <a16:creationId xmlns:a16="http://schemas.microsoft.com/office/drawing/2014/main" id="{89912255-D351-472F-A815-75B17B0B5DB1}"/>
              </a:ext>
            </a:extLst>
          </p:cNvPr>
          <p:cNvSpPr/>
          <p:nvPr/>
        </p:nvSpPr>
        <p:spPr>
          <a:xfrm>
            <a:off x="11143866" y="2574963"/>
            <a:ext cx="501365" cy="501365"/>
          </a:xfrm>
          <a:prstGeom prst="ellipse">
            <a:avLst/>
          </a:prstGeom>
          <a:gradFill flip="none" rotWithShape="1">
            <a:gsLst>
              <a:gs pos="50000">
                <a:schemeClr val="tx2"/>
              </a:gs>
              <a:gs pos="56000">
                <a:schemeClr val="tx2">
                  <a:lumMod val="50000"/>
                </a:schemeClr>
              </a:gs>
            </a:gsLst>
            <a:lin ang="0" scaled="1"/>
            <a:tileRect/>
          </a:gradFill>
          <a:ln w="25400" cap="flat" cmpd="sng" algn="ctr">
            <a:noFill/>
            <a:prstDash val="solid"/>
          </a:ln>
          <a:effectLst/>
        </p:spPr>
        <p:txBody>
          <a:bodyPr lIns="0" rtlCol="0" anchor="ctr"/>
          <a:lstStyle/>
          <a:p>
            <a:pPr algn="ctr" defTabSz="1215118"/>
            <a:r>
              <a:rPr lang="en-US" b="1" kern="0">
                <a:solidFill>
                  <a:schemeClr val="bg1"/>
                </a:solidFill>
                <a:latin typeface="Avenir LT Std 35 Light" panose="020B0402020203020204" pitchFamily="34" charset="0"/>
              </a:rPr>
              <a:t> 4</a:t>
            </a:r>
          </a:p>
        </p:txBody>
      </p:sp>
      <p:sp>
        <p:nvSpPr>
          <p:cNvPr id="20" name="Rectangle 19"/>
          <p:cNvSpPr/>
          <p:nvPr/>
        </p:nvSpPr>
        <p:spPr>
          <a:xfrm>
            <a:off x="6910148" y="3501686"/>
            <a:ext cx="5005788" cy="1969770"/>
          </a:xfrm>
          <a:prstGeom prst="rect">
            <a:avLst/>
          </a:prstGeom>
        </p:spPr>
        <p:txBody>
          <a:bodyPr wrap="square">
            <a:spAutoFit/>
          </a:bodyPr>
          <a:lstStyle/>
          <a:p>
            <a:pPr>
              <a:spcBef>
                <a:spcPts val="600"/>
              </a:spcBef>
              <a:spcAft>
                <a:spcPts val="600"/>
              </a:spcAft>
            </a:pPr>
            <a:r>
              <a:rPr lang="en-IN" sz="1600" b="1">
                <a:latin typeface="Avenir LT Std 35 Light" panose="020B0402020203020204" pitchFamily="34" charset="0"/>
              </a:rPr>
              <a:t>Address groups with care</a:t>
            </a:r>
          </a:p>
          <a:p>
            <a:pPr>
              <a:spcBef>
                <a:spcPts val="600"/>
              </a:spcBef>
              <a:spcAft>
                <a:spcPts val="600"/>
              </a:spcAft>
            </a:pPr>
            <a:r>
              <a:rPr lang="en-US" sz="1600">
                <a:latin typeface="Avenir LT Std 35 Light" panose="020B0402020203020204" pitchFamily="34" charset="0"/>
              </a:rPr>
              <a:t>Instead of “Hey guys!” use gender-neutral terms like:</a:t>
            </a:r>
          </a:p>
          <a:p>
            <a:pPr marL="285750" indent="-285750">
              <a:spcBef>
                <a:spcPts val="600"/>
              </a:spcBef>
              <a:spcAft>
                <a:spcPts val="600"/>
              </a:spcAft>
              <a:buClr>
                <a:schemeClr val="bg2"/>
              </a:buClr>
              <a:buFont typeface="Wingdings" panose="05000000000000000000" pitchFamily="2" charset="2"/>
              <a:buChar char="§"/>
            </a:pPr>
            <a:r>
              <a:rPr lang="en-US" sz="1600">
                <a:latin typeface="Avenir LT Std 35 Light" panose="020B0402020203020204" pitchFamily="34" charset="0"/>
              </a:rPr>
              <a:t>You all</a:t>
            </a:r>
          </a:p>
          <a:p>
            <a:pPr marL="285750" indent="-285750">
              <a:spcBef>
                <a:spcPts val="600"/>
              </a:spcBef>
              <a:spcAft>
                <a:spcPts val="600"/>
              </a:spcAft>
              <a:buClr>
                <a:schemeClr val="bg2"/>
              </a:buClr>
              <a:buFont typeface="Wingdings" panose="05000000000000000000" pitchFamily="2" charset="2"/>
              <a:buChar char="§"/>
            </a:pPr>
            <a:r>
              <a:rPr lang="en-US" sz="1600">
                <a:latin typeface="Avenir LT Std 35 Light" panose="020B0402020203020204" pitchFamily="34" charset="0"/>
              </a:rPr>
              <a:t>Friends</a:t>
            </a:r>
          </a:p>
          <a:p>
            <a:pPr marL="285750" indent="-285750">
              <a:spcBef>
                <a:spcPts val="600"/>
              </a:spcBef>
              <a:spcAft>
                <a:spcPts val="600"/>
              </a:spcAft>
              <a:buClr>
                <a:schemeClr val="bg2"/>
              </a:buClr>
              <a:buFont typeface="Wingdings" panose="05000000000000000000" pitchFamily="2" charset="2"/>
              <a:buChar char="§"/>
            </a:pPr>
            <a:r>
              <a:rPr lang="en-US" sz="1600">
                <a:latin typeface="Avenir LT Std 35 Light" panose="020B0402020203020204" pitchFamily="34" charset="0"/>
              </a:rPr>
              <a:t>Folks</a:t>
            </a:r>
          </a:p>
        </p:txBody>
      </p:sp>
      <p:sp>
        <p:nvSpPr>
          <p:cNvPr id="21" name="Rectangle 20"/>
          <p:cNvSpPr/>
          <p:nvPr/>
        </p:nvSpPr>
        <p:spPr>
          <a:xfrm>
            <a:off x="8912685" y="4332683"/>
            <a:ext cx="1700013" cy="1138773"/>
          </a:xfrm>
          <a:prstGeom prst="rect">
            <a:avLst/>
          </a:prstGeom>
        </p:spPr>
        <p:txBody>
          <a:bodyPr wrap="square">
            <a:spAutoFit/>
          </a:bodyPr>
          <a:lstStyle/>
          <a:p>
            <a:pPr marL="285750" lvl="0" indent="-285750">
              <a:spcBef>
                <a:spcPts val="600"/>
              </a:spcBef>
              <a:spcAft>
                <a:spcPts val="600"/>
              </a:spcAft>
              <a:buClr>
                <a:schemeClr val="bg2"/>
              </a:buClr>
              <a:buFont typeface="Wingdings" panose="05000000000000000000" pitchFamily="2" charset="2"/>
              <a:buChar char="§"/>
              <a:defRPr/>
            </a:pPr>
            <a:r>
              <a:rPr lang="en-US" sz="1600">
                <a:solidFill>
                  <a:srgbClr val="000000"/>
                </a:solidFill>
                <a:latin typeface="Avenir LT Std 35 Light" panose="020B0402020203020204" pitchFamily="34" charset="0"/>
              </a:rPr>
              <a:t>People</a:t>
            </a:r>
          </a:p>
          <a:p>
            <a:pPr marL="285750" lvl="0" indent="-285750">
              <a:spcBef>
                <a:spcPts val="600"/>
              </a:spcBef>
              <a:spcAft>
                <a:spcPts val="600"/>
              </a:spcAft>
              <a:buClr>
                <a:schemeClr val="bg2"/>
              </a:buClr>
              <a:buFont typeface="Wingdings" panose="05000000000000000000" pitchFamily="2" charset="2"/>
              <a:buChar char="§"/>
              <a:defRPr/>
            </a:pPr>
            <a:r>
              <a:rPr lang="en-US" sz="1600">
                <a:solidFill>
                  <a:srgbClr val="000000"/>
                </a:solidFill>
                <a:latin typeface="Avenir LT Std 35 Light" panose="020B0402020203020204" pitchFamily="34" charset="0"/>
              </a:rPr>
              <a:t>Team</a:t>
            </a:r>
          </a:p>
          <a:p>
            <a:pPr marL="285750" lvl="0" indent="-285750">
              <a:spcBef>
                <a:spcPts val="600"/>
              </a:spcBef>
              <a:spcAft>
                <a:spcPts val="600"/>
              </a:spcAft>
              <a:buClr>
                <a:schemeClr val="bg2"/>
              </a:buClr>
              <a:buFont typeface="Wingdings" panose="05000000000000000000" pitchFamily="2" charset="2"/>
              <a:buChar char="§"/>
              <a:defRPr/>
            </a:pPr>
            <a:r>
              <a:rPr lang="en-US" sz="1600">
                <a:solidFill>
                  <a:srgbClr val="000000"/>
                </a:solidFill>
                <a:latin typeface="Avenir LT Std 35 Light" panose="020B0402020203020204" pitchFamily="34" charset="0"/>
              </a:rPr>
              <a:t>Everybody</a:t>
            </a:r>
            <a:endParaRPr lang="en-US" sz="1600">
              <a:solidFill>
                <a:prstClr val="black"/>
              </a:solidFill>
              <a:latin typeface="Avenir LT Std 35 Light" panose="020B0402020203020204" pitchFamily="34" charset="0"/>
            </a:endParaRPr>
          </a:p>
        </p:txBody>
      </p:sp>
      <p:pic>
        <p:nvPicPr>
          <p:cNvPr id="16" name="Picture 15"/>
          <p:cNvPicPr>
            <a:picLocks noChangeAspect="1"/>
          </p:cNvPicPr>
          <p:nvPr/>
        </p:nvPicPr>
        <p:blipFill rotWithShape="1">
          <a:blip r:embed="rId3">
            <a:extLst>
              <a:ext uri="{28A0092B-C50C-407E-A947-70E740481C1C}">
                <a14:useLocalDpi xmlns:a14="http://schemas.microsoft.com/office/drawing/2010/main" val="0"/>
              </a:ext>
            </a:extLst>
          </a:blip>
          <a:srcRect l="36936" t="24107" r="4825" b="6171"/>
          <a:stretch/>
        </p:blipFill>
        <p:spPr>
          <a:xfrm flipH="1">
            <a:off x="0" y="746918"/>
            <a:ext cx="6715126" cy="5364163"/>
          </a:xfrm>
          <a:prstGeom prst="rect">
            <a:avLst/>
          </a:prstGeom>
        </p:spPr>
      </p:pic>
      <p:sp>
        <p:nvSpPr>
          <p:cNvPr id="17" name="Rectangle 16"/>
          <p:cNvSpPr/>
          <p:nvPr/>
        </p:nvSpPr>
        <p:spPr>
          <a:xfrm>
            <a:off x="12335774" y="182880"/>
            <a:ext cx="1559520" cy="139490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Update AS</a:t>
            </a:r>
            <a:endParaRPr lang="en-IN" dirty="0"/>
          </a:p>
        </p:txBody>
      </p:sp>
    </p:spTree>
    <p:extLst>
      <p:ext uri="{BB962C8B-B14F-4D97-AF65-F5344CB8AC3E}">
        <p14:creationId xmlns:p14="http://schemas.microsoft.com/office/powerpoint/2010/main" val="106087267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9484F31-B086-4A4E-AAAD-EF4C42AA4421}"/>
              </a:ext>
            </a:extLst>
          </p:cNvPr>
          <p:cNvSpPr/>
          <p:nvPr/>
        </p:nvSpPr>
        <p:spPr>
          <a:xfrm>
            <a:off x="6715126" y="2198842"/>
            <a:ext cx="5476874" cy="3912239"/>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IN" sz="1350"/>
          </a:p>
        </p:txBody>
      </p:sp>
      <p:sp>
        <p:nvSpPr>
          <p:cNvPr id="6" name="Title 5"/>
          <p:cNvSpPr>
            <a:spLocks noGrp="1"/>
          </p:cNvSpPr>
          <p:nvPr>
            <p:ph type="title"/>
          </p:nvPr>
        </p:nvSpPr>
        <p:spPr>
          <a:xfrm>
            <a:off x="222905" y="182880"/>
            <a:ext cx="10515600" cy="497760"/>
          </a:xfrm>
        </p:spPr>
        <p:txBody>
          <a:bodyPr/>
          <a:lstStyle/>
          <a:p>
            <a:r>
              <a:rPr lang="en-IN"/>
              <a:t>Recap</a:t>
            </a:r>
          </a:p>
        </p:txBody>
      </p:sp>
      <p:sp>
        <p:nvSpPr>
          <p:cNvPr id="22" name="TextBox 21">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29 of 33</a:t>
            </a:r>
          </a:p>
        </p:txBody>
      </p:sp>
      <p:sp>
        <p:nvSpPr>
          <p:cNvPr id="2" name="Rectangle 1"/>
          <p:cNvSpPr/>
          <p:nvPr/>
        </p:nvSpPr>
        <p:spPr>
          <a:xfrm>
            <a:off x="6715126" y="746918"/>
            <a:ext cx="5476874"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Pentagon 47">
            <a:extLst>
              <a:ext uri="{FF2B5EF4-FFF2-40B4-BE49-F238E27FC236}">
                <a16:creationId xmlns:a16="http://schemas.microsoft.com/office/drawing/2014/main" id="{1BE29375-834D-45BE-AA98-9C596ED5AE7D}"/>
              </a:ext>
            </a:extLst>
          </p:cNvPr>
          <p:cNvSpPr/>
          <p:nvPr/>
        </p:nvSpPr>
        <p:spPr>
          <a:xfrm rot="5400000">
            <a:off x="8231759" y="2466281"/>
            <a:ext cx="1149618" cy="614740"/>
          </a:xfrm>
          <a:prstGeom prst="homePlate">
            <a:avLst>
              <a:gd name="adj" fmla="val 37969"/>
            </a:avLst>
          </a:prstGeom>
          <a:gradFill flip="none" rotWithShape="1">
            <a:gsLst>
              <a:gs pos="50000">
                <a:schemeClr val="tx2"/>
              </a:gs>
              <a:gs pos="56000">
                <a:schemeClr val="tx2">
                  <a:lumMod val="50000"/>
                </a:schemeClr>
              </a:gs>
            </a:gsLst>
            <a:lin ang="16200000" scaled="1"/>
            <a:tileRect/>
          </a:gradFill>
          <a:ln w="25400" cap="flat" cmpd="sng" algn="ctr">
            <a:noFill/>
            <a:prstDash val="solid"/>
          </a:ln>
          <a:effectLst/>
        </p:spPr>
        <p:txBody>
          <a:bodyPr lIns="0" rtlCol="0" anchor="ctr"/>
          <a:lstStyle/>
          <a:p>
            <a:pPr algn="ctr" defTabSz="1215118"/>
            <a:endParaRPr lang="en-US" b="1" kern="0">
              <a:solidFill>
                <a:schemeClr val="bg1"/>
              </a:solidFill>
              <a:latin typeface="Avenir LT Std 35 Light" panose="020B0402020203020204" pitchFamily="34" charset="0"/>
            </a:endParaRPr>
          </a:p>
        </p:txBody>
      </p:sp>
      <p:sp>
        <p:nvSpPr>
          <p:cNvPr id="15" name="Rectangle 14"/>
          <p:cNvSpPr/>
          <p:nvPr/>
        </p:nvSpPr>
        <p:spPr>
          <a:xfrm>
            <a:off x="6991190" y="1451925"/>
            <a:ext cx="2872493" cy="307777"/>
          </a:xfrm>
          <a:prstGeom prst="rect">
            <a:avLst/>
          </a:prstGeom>
        </p:spPr>
        <p:txBody>
          <a:bodyPr wrap="none">
            <a:spAutoFit/>
          </a:bodyPr>
          <a:lstStyle/>
          <a:p>
            <a:r>
              <a:rPr lang="en-US" sz="1400" i="1">
                <a:solidFill>
                  <a:schemeClr val="bg1"/>
                </a:solidFill>
                <a:latin typeface="Avenir LT Std 35 Light" panose="020B0402020203020204" pitchFamily="34" charset="0"/>
              </a:rPr>
              <a:t>Click each number to learn more.</a:t>
            </a:r>
          </a:p>
        </p:txBody>
      </p:sp>
      <p:sp>
        <p:nvSpPr>
          <p:cNvPr id="65" name="Oval 64">
            <a:extLst>
              <a:ext uri="{FF2B5EF4-FFF2-40B4-BE49-F238E27FC236}">
                <a16:creationId xmlns:a16="http://schemas.microsoft.com/office/drawing/2014/main" id="{7CE2C420-BCA8-4698-BA63-31DF9C492461}"/>
              </a:ext>
            </a:extLst>
          </p:cNvPr>
          <p:cNvSpPr/>
          <p:nvPr/>
        </p:nvSpPr>
        <p:spPr>
          <a:xfrm>
            <a:off x="8555886" y="2574963"/>
            <a:ext cx="501365" cy="501365"/>
          </a:xfrm>
          <a:prstGeom prst="ellipse">
            <a:avLst/>
          </a:prstGeom>
          <a:solidFill>
            <a:schemeClr val="bg1"/>
          </a:solidFill>
          <a:ln w="25400" cap="flat" cmpd="sng" algn="ctr">
            <a:noFill/>
            <a:prstDash val="solid"/>
          </a:ln>
          <a:effectLst/>
        </p:spPr>
        <p:txBody>
          <a:bodyPr lIns="0" rtlCol="0" anchor="ctr"/>
          <a:lstStyle/>
          <a:p>
            <a:pPr algn="ctr" defTabSz="1215118"/>
            <a:r>
              <a:rPr lang="en-US" b="1" kern="0">
                <a:solidFill>
                  <a:schemeClr val="tx2"/>
                </a:solidFill>
                <a:latin typeface="Avenir LT Std 35 Light" panose="020B0402020203020204" pitchFamily="34" charset="0"/>
              </a:rPr>
              <a:t> 2</a:t>
            </a:r>
          </a:p>
        </p:txBody>
      </p:sp>
      <p:sp>
        <p:nvSpPr>
          <p:cNvPr id="66" name="Oval 65">
            <a:extLst>
              <a:ext uri="{FF2B5EF4-FFF2-40B4-BE49-F238E27FC236}">
                <a16:creationId xmlns:a16="http://schemas.microsoft.com/office/drawing/2014/main" id="{F33658C2-8F01-42F9-910A-AB8891293FB0}"/>
              </a:ext>
            </a:extLst>
          </p:cNvPr>
          <p:cNvSpPr/>
          <p:nvPr/>
        </p:nvSpPr>
        <p:spPr>
          <a:xfrm>
            <a:off x="9849876" y="2574963"/>
            <a:ext cx="501365" cy="501365"/>
          </a:xfrm>
          <a:prstGeom prst="ellipse">
            <a:avLst/>
          </a:prstGeom>
          <a:gradFill flip="none" rotWithShape="1">
            <a:gsLst>
              <a:gs pos="50000">
                <a:schemeClr val="tx2"/>
              </a:gs>
              <a:gs pos="56000">
                <a:schemeClr val="tx2">
                  <a:lumMod val="50000"/>
                </a:schemeClr>
              </a:gs>
            </a:gsLst>
            <a:lin ang="0" scaled="1"/>
            <a:tileRect/>
          </a:gradFill>
          <a:ln w="25400" cap="flat" cmpd="sng" algn="ctr">
            <a:noFill/>
            <a:prstDash val="solid"/>
          </a:ln>
          <a:effectLst/>
        </p:spPr>
        <p:txBody>
          <a:bodyPr lIns="0" rtlCol="0" anchor="ctr"/>
          <a:lstStyle/>
          <a:p>
            <a:pPr algn="ctr" defTabSz="1215118"/>
            <a:r>
              <a:rPr lang="en-US" b="1" kern="0">
                <a:solidFill>
                  <a:schemeClr val="bg1"/>
                </a:solidFill>
                <a:latin typeface="Avenir LT Std 35 Light" panose="020B0402020203020204" pitchFamily="34" charset="0"/>
              </a:rPr>
              <a:t> 3</a:t>
            </a:r>
          </a:p>
        </p:txBody>
      </p:sp>
      <p:sp>
        <p:nvSpPr>
          <p:cNvPr id="67" name="Oval 66">
            <a:extLst>
              <a:ext uri="{FF2B5EF4-FFF2-40B4-BE49-F238E27FC236}">
                <a16:creationId xmlns:a16="http://schemas.microsoft.com/office/drawing/2014/main" id="{89912255-D351-472F-A815-75B17B0B5DB1}"/>
              </a:ext>
            </a:extLst>
          </p:cNvPr>
          <p:cNvSpPr/>
          <p:nvPr/>
        </p:nvSpPr>
        <p:spPr>
          <a:xfrm>
            <a:off x="11143866" y="2574963"/>
            <a:ext cx="501365" cy="501365"/>
          </a:xfrm>
          <a:prstGeom prst="ellipse">
            <a:avLst/>
          </a:prstGeom>
          <a:gradFill flip="none" rotWithShape="1">
            <a:gsLst>
              <a:gs pos="50000">
                <a:schemeClr val="tx2"/>
              </a:gs>
              <a:gs pos="56000">
                <a:schemeClr val="tx2">
                  <a:lumMod val="50000"/>
                </a:schemeClr>
              </a:gs>
            </a:gsLst>
            <a:lin ang="0" scaled="1"/>
            <a:tileRect/>
          </a:gradFill>
          <a:ln w="25400" cap="flat" cmpd="sng" algn="ctr">
            <a:noFill/>
            <a:prstDash val="solid"/>
          </a:ln>
          <a:effectLst/>
        </p:spPr>
        <p:txBody>
          <a:bodyPr lIns="0" rtlCol="0" anchor="ctr"/>
          <a:lstStyle/>
          <a:p>
            <a:pPr algn="ctr" defTabSz="1215118"/>
            <a:r>
              <a:rPr lang="en-US" b="1" kern="0">
                <a:solidFill>
                  <a:schemeClr val="bg1"/>
                </a:solidFill>
                <a:latin typeface="Avenir LT Std 35 Light" panose="020B0402020203020204" pitchFamily="34" charset="0"/>
              </a:rPr>
              <a:t> 4</a:t>
            </a:r>
          </a:p>
        </p:txBody>
      </p:sp>
      <p:sp>
        <p:nvSpPr>
          <p:cNvPr id="20" name="Rectangle 19"/>
          <p:cNvSpPr/>
          <p:nvPr/>
        </p:nvSpPr>
        <p:spPr>
          <a:xfrm>
            <a:off x="6910148" y="3501686"/>
            <a:ext cx="5005788" cy="2739211"/>
          </a:xfrm>
          <a:prstGeom prst="rect">
            <a:avLst/>
          </a:prstGeom>
        </p:spPr>
        <p:txBody>
          <a:bodyPr wrap="square" lIns="91440" tIns="45720" rIns="91440" bIns="45720" anchor="t">
            <a:spAutoFit/>
          </a:bodyPr>
          <a:lstStyle/>
          <a:p>
            <a:pPr>
              <a:spcBef>
                <a:spcPts val="600"/>
              </a:spcBef>
              <a:spcAft>
                <a:spcPts val="600"/>
              </a:spcAft>
            </a:pPr>
            <a:r>
              <a:rPr lang="en-US" sz="1600" b="1" dirty="0">
                <a:latin typeface="Avenir LT Std 35 Light" panose="020B0402020203020204" pitchFamily="34" charset="0"/>
              </a:rPr>
              <a:t>Use non-gendered salutations and honorifics</a:t>
            </a:r>
          </a:p>
          <a:p>
            <a:pPr marL="285750" indent="-285750">
              <a:spcBef>
                <a:spcPts val="600"/>
              </a:spcBef>
              <a:spcAft>
                <a:spcPts val="600"/>
              </a:spcAft>
              <a:buClr>
                <a:schemeClr val="bg2"/>
              </a:buClr>
              <a:buFont typeface="Wingdings" panose="05000000000000000000" pitchFamily="2" charset="2"/>
              <a:buChar char="§"/>
            </a:pPr>
            <a:r>
              <a:rPr lang="en-US" sz="1600" dirty="0">
                <a:latin typeface="Avenir LT Std 35 Light"/>
              </a:rPr>
              <a:t>Minimize gendered salutations and honorifics like sir/ma’am or Mr./Mrs. If necessary, add the neutral honorific, </a:t>
            </a:r>
            <a:r>
              <a:rPr lang="en-US" sz="1600" dirty="0" err="1">
                <a:latin typeface="Avenir LT Std 35 Light"/>
              </a:rPr>
              <a:t>Mx</a:t>
            </a:r>
            <a:r>
              <a:rPr lang="en-US" sz="1600" dirty="0">
                <a:latin typeface="Avenir LT Std 35 Light"/>
              </a:rPr>
              <a:t>.</a:t>
            </a:r>
          </a:p>
          <a:p>
            <a:pPr marL="285750" indent="-285750">
              <a:spcBef>
                <a:spcPts val="600"/>
              </a:spcBef>
              <a:spcAft>
                <a:spcPts val="600"/>
              </a:spcAft>
              <a:buClr>
                <a:schemeClr val="bg2"/>
              </a:buClr>
              <a:buFont typeface="Wingdings" panose="05000000000000000000" pitchFamily="2" charset="2"/>
              <a:buChar char="§"/>
            </a:pPr>
            <a:r>
              <a:rPr lang="en-US" sz="1600" dirty="0" smtClean="0">
                <a:latin typeface="Avenir LT Std 35 Light"/>
              </a:rPr>
              <a:t>Ask </a:t>
            </a:r>
            <a:r>
              <a:rPr lang="en-US" sz="1600" dirty="0">
                <a:latin typeface="Avenir LT Std 35 Light"/>
              </a:rPr>
              <a:t>new people what pronouns they use. Start by sharing </a:t>
            </a:r>
            <a:r>
              <a:rPr lang="en-US" sz="1600" dirty="0" smtClean="0">
                <a:latin typeface="Avenir LT Std 35 Light"/>
              </a:rPr>
              <a:t>yours.</a:t>
            </a:r>
            <a:endParaRPr lang="en-US" sz="1600" dirty="0">
              <a:latin typeface="Avenir LT Std 35 Light"/>
            </a:endParaRPr>
          </a:p>
          <a:p>
            <a:pPr>
              <a:spcBef>
                <a:spcPts val="600"/>
              </a:spcBef>
              <a:spcAft>
                <a:spcPts val="600"/>
              </a:spcAft>
            </a:pPr>
            <a:endParaRPr lang="en-US" b="1" dirty="0">
              <a:latin typeface="Avenir LT Std 35 Light" panose="020B0402020203020204" pitchFamily="34" charset="0"/>
            </a:endParaRPr>
          </a:p>
          <a:p>
            <a:pPr>
              <a:spcBef>
                <a:spcPts val="600"/>
              </a:spcBef>
              <a:spcAft>
                <a:spcPts val="600"/>
              </a:spcAft>
            </a:pPr>
            <a:endParaRPr lang="en-US" b="1" dirty="0">
              <a:latin typeface="Avenir LT Std 35 Light" panose="020B0402020203020204" pitchFamily="34" charset="0"/>
            </a:endParaRPr>
          </a:p>
        </p:txBody>
      </p:sp>
      <p:sp>
        <p:nvSpPr>
          <p:cNvPr id="18" name="Oval 17">
            <a:extLst>
              <a:ext uri="{FF2B5EF4-FFF2-40B4-BE49-F238E27FC236}">
                <a16:creationId xmlns:a16="http://schemas.microsoft.com/office/drawing/2014/main" id="{A23A9C4D-4BF7-4236-9DED-5E3B262FA07A}"/>
              </a:ext>
            </a:extLst>
          </p:cNvPr>
          <p:cNvSpPr/>
          <p:nvPr/>
        </p:nvSpPr>
        <p:spPr>
          <a:xfrm>
            <a:off x="7261896" y="2574963"/>
            <a:ext cx="501365" cy="501365"/>
          </a:xfrm>
          <a:prstGeom prst="ellipse">
            <a:avLst/>
          </a:prstGeom>
          <a:gradFill>
            <a:gsLst>
              <a:gs pos="50000">
                <a:schemeClr val="bg1">
                  <a:lumMod val="65000"/>
                </a:schemeClr>
              </a:gs>
              <a:gs pos="55000">
                <a:schemeClr val="bg1">
                  <a:lumMod val="50000"/>
                </a:schemeClr>
              </a:gs>
            </a:gsLst>
            <a:lin ang="0" scaled="1"/>
          </a:gradFill>
          <a:ln w="25400" cap="flat" cmpd="sng" algn="ctr">
            <a:noFill/>
            <a:prstDash val="solid"/>
          </a:ln>
          <a:effectLst/>
        </p:spPr>
        <p:txBody>
          <a:bodyPr lIns="0" rtlCol="0" anchor="ctr"/>
          <a:lstStyle/>
          <a:p>
            <a:pPr algn="ctr" defTabSz="1215118"/>
            <a:r>
              <a:rPr lang="en-US" b="1" kern="0">
                <a:solidFill>
                  <a:schemeClr val="bg1"/>
                </a:solidFill>
                <a:latin typeface="Avenir LT Std 35 Light" panose="020B0402020203020204" pitchFamily="34" charset="0"/>
              </a:rPr>
              <a:t> 1</a:t>
            </a:r>
          </a:p>
        </p:txBody>
      </p:sp>
      <p:sp>
        <p:nvSpPr>
          <p:cNvPr id="3" name="Rectangle 2">
            <a:extLst>
              <a:ext uri="{FF2B5EF4-FFF2-40B4-BE49-F238E27FC236}">
                <a16:creationId xmlns:a16="http://schemas.microsoft.com/office/drawing/2014/main" id="{86C39F06-932D-4686-824E-DF3A807BB824}"/>
              </a:ext>
            </a:extLst>
          </p:cNvPr>
          <p:cNvSpPr/>
          <p:nvPr/>
        </p:nvSpPr>
        <p:spPr>
          <a:xfrm>
            <a:off x="6991190" y="983015"/>
            <a:ext cx="3445880" cy="413959"/>
          </a:xfrm>
          <a:prstGeom prst="rect">
            <a:avLst/>
          </a:prstGeom>
        </p:spPr>
        <p:txBody>
          <a:bodyPr wrap="none" lIns="91440" tIns="45720" rIns="91440" bIns="45720" anchor="t">
            <a:spAutoFit/>
          </a:bodyPr>
          <a:lstStyle/>
          <a:p>
            <a:pPr marL="0" lvl="1">
              <a:lnSpc>
                <a:spcPct val="110000"/>
              </a:lnSpc>
              <a:spcBef>
                <a:spcPts val="1000"/>
              </a:spcBef>
              <a:buClr>
                <a:srgbClr val="006BA7"/>
              </a:buClr>
            </a:pPr>
            <a:r>
              <a:rPr lang="en-US" sz="2000" b="1">
                <a:solidFill>
                  <a:schemeClr val="bg1"/>
                </a:solidFill>
                <a:latin typeface="Avenir LT Std 35 Light"/>
                <a:cs typeface="Arial"/>
              </a:rPr>
              <a:t>How do we shift our thinking? </a:t>
            </a:r>
            <a:endParaRPr lang="en-US" sz="2000" b="1">
              <a:solidFill>
                <a:schemeClr val="bg1"/>
              </a:solidFill>
              <a:latin typeface="Avenir LT Std 35 Light" panose="020B0402020203020204" pitchFamily="34" charset="0"/>
              <a:cs typeface="Arial"/>
            </a:endParaRPr>
          </a:p>
        </p:txBody>
      </p:sp>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l="36936" t="24107" r="4825" b="6171"/>
          <a:stretch/>
        </p:blipFill>
        <p:spPr>
          <a:xfrm flipH="1">
            <a:off x="0" y="746918"/>
            <a:ext cx="6715126" cy="5364163"/>
          </a:xfrm>
          <a:prstGeom prst="rect">
            <a:avLst/>
          </a:prstGeom>
        </p:spPr>
      </p:pic>
    </p:spTree>
    <p:extLst>
      <p:ext uri="{BB962C8B-B14F-4D97-AF65-F5344CB8AC3E}">
        <p14:creationId xmlns:p14="http://schemas.microsoft.com/office/powerpoint/2010/main" val="242936324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F84FB6F-D3CE-4418-918A-E201CE54604E}"/>
              </a:ext>
            </a:extLst>
          </p:cNvPr>
          <p:cNvSpPr/>
          <p:nvPr/>
        </p:nvSpPr>
        <p:spPr>
          <a:xfrm>
            <a:off x="6715126" y="2198842"/>
            <a:ext cx="5476874" cy="3912239"/>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IN" sz="1350"/>
          </a:p>
        </p:txBody>
      </p:sp>
      <p:sp>
        <p:nvSpPr>
          <p:cNvPr id="6" name="Title 5"/>
          <p:cNvSpPr>
            <a:spLocks noGrp="1"/>
          </p:cNvSpPr>
          <p:nvPr>
            <p:ph type="title"/>
          </p:nvPr>
        </p:nvSpPr>
        <p:spPr>
          <a:xfrm>
            <a:off x="222905" y="182880"/>
            <a:ext cx="10515600" cy="497760"/>
          </a:xfrm>
        </p:spPr>
        <p:txBody>
          <a:bodyPr/>
          <a:lstStyle/>
          <a:p>
            <a:r>
              <a:rPr lang="en-IN"/>
              <a:t>Recap</a:t>
            </a:r>
          </a:p>
        </p:txBody>
      </p:sp>
      <p:sp>
        <p:nvSpPr>
          <p:cNvPr id="22" name="TextBox 21">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29 of 33</a:t>
            </a:r>
          </a:p>
        </p:txBody>
      </p:sp>
      <p:sp>
        <p:nvSpPr>
          <p:cNvPr id="2" name="Rectangle 1"/>
          <p:cNvSpPr/>
          <p:nvPr/>
        </p:nvSpPr>
        <p:spPr>
          <a:xfrm>
            <a:off x="6715126" y="746918"/>
            <a:ext cx="5476874"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Pentagon 47">
            <a:extLst>
              <a:ext uri="{FF2B5EF4-FFF2-40B4-BE49-F238E27FC236}">
                <a16:creationId xmlns:a16="http://schemas.microsoft.com/office/drawing/2014/main" id="{1BE29375-834D-45BE-AA98-9C596ED5AE7D}"/>
              </a:ext>
            </a:extLst>
          </p:cNvPr>
          <p:cNvSpPr/>
          <p:nvPr/>
        </p:nvSpPr>
        <p:spPr>
          <a:xfrm rot="5400000">
            <a:off x="9525749" y="2466281"/>
            <a:ext cx="1149618" cy="614740"/>
          </a:xfrm>
          <a:prstGeom prst="homePlate">
            <a:avLst>
              <a:gd name="adj" fmla="val 37969"/>
            </a:avLst>
          </a:prstGeom>
          <a:gradFill flip="none" rotWithShape="1">
            <a:gsLst>
              <a:gs pos="50000">
                <a:schemeClr val="tx2"/>
              </a:gs>
              <a:gs pos="56000">
                <a:schemeClr val="tx2">
                  <a:lumMod val="50000"/>
                </a:schemeClr>
              </a:gs>
            </a:gsLst>
            <a:lin ang="16200000" scaled="1"/>
            <a:tileRect/>
          </a:gradFill>
          <a:ln w="25400" cap="flat" cmpd="sng" algn="ctr">
            <a:noFill/>
            <a:prstDash val="solid"/>
          </a:ln>
          <a:effectLst/>
        </p:spPr>
        <p:txBody>
          <a:bodyPr lIns="0" rtlCol="0" anchor="ctr"/>
          <a:lstStyle/>
          <a:p>
            <a:pPr algn="ctr" defTabSz="1215118"/>
            <a:endParaRPr lang="en-US" b="1" kern="0">
              <a:solidFill>
                <a:schemeClr val="bg1"/>
              </a:solidFill>
              <a:latin typeface="Avenir LT Std 35 Light" panose="020B0402020203020204" pitchFamily="34" charset="0"/>
            </a:endParaRPr>
          </a:p>
        </p:txBody>
      </p:sp>
      <p:sp>
        <p:nvSpPr>
          <p:cNvPr id="15" name="Rectangle 14"/>
          <p:cNvSpPr/>
          <p:nvPr/>
        </p:nvSpPr>
        <p:spPr>
          <a:xfrm>
            <a:off x="6991190" y="1451925"/>
            <a:ext cx="2872493" cy="307777"/>
          </a:xfrm>
          <a:prstGeom prst="rect">
            <a:avLst/>
          </a:prstGeom>
        </p:spPr>
        <p:txBody>
          <a:bodyPr wrap="none">
            <a:spAutoFit/>
          </a:bodyPr>
          <a:lstStyle/>
          <a:p>
            <a:r>
              <a:rPr lang="en-US" sz="1400" i="1">
                <a:solidFill>
                  <a:schemeClr val="bg1"/>
                </a:solidFill>
                <a:latin typeface="Avenir LT Std 35 Light" panose="020B0402020203020204" pitchFamily="34" charset="0"/>
              </a:rPr>
              <a:t>Click each number to learn more.</a:t>
            </a:r>
          </a:p>
        </p:txBody>
      </p:sp>
      <p:sp>
        <p:nvSpPr>
          <p:cNvPr id="65" name="Oval 64">
            <a:extLst>
              <a:ext uri="{FF2B5EF4-FFF2-40B4-BE49-F238E27FC236}">
                <a16:creationId xmlns:a16="http://schemas.microsoft.com/office/drawing/2014/main" id="{7CE2C420-BCA8-4698-BA63-31DF9C492461}"/>
              </a:ext>
            </a:extLst>
          </p:cNvPr>
          <p:cNvSpPr/>
          <p:nvPr/>
        </p:nvSpPr>
        <p:spPr>
          <a:xfrm>
            <a:off x="8555886" y="2574963"/>
            <a:ext cx="501365" cy="501365"/>
          </a:xfrm>
          <a:prstGeom prst="ellipse">
            <a:avLst/>
          </a:prstGeom>
          <a:gradFill>
            <a:gsLst>
              <a:gs pos="50000">
                <a:schemeClr val="bg1">
                  <a:lumMod val="65000"/>
                </a:schemeClr>
              </a:gs>
              <a:gs pos="55000">
                <a:schemeClr val="bg1">
                  <a:lumMod val="50000"/>
                </a:schemeClr>
              </a:gs>
            </a:gsLst>
            <a:lin ang="0" scaled="1"/>
          </a:gradFill>
          <a:ln w="25400" cap="flat" cmpd="sng" algn="ctr">
            <a:noFill/>
            <a:prstDash val="solid"/>
          </a:ln>
          <a:effectLst/>
        </p:spPr>
        <p:txBody>
          <a:bodyPr lIns="0" rtlCol="0" anchor="ctr"/>
          <a:lstStyle/>
          <a:p>
            <a:pPr algn="ctr" defTabSz="1215118"/>
            <a:r>
              <a:rPr lang="en-US" b="1" kern="0">
                <a:solidFill>
                  <a:schemeClr val="bg1"/>
                </a:solidFill>
                <a:latin typeface="Avenir LT Std 35 Light" panose="020B0402020203020204" pitchFamily="34" charset="0"/>
              </a:rPr>
              <a:t> 2</a:t>
            </a:r>
          </a:p>
        </p:txBody>
      </p:sp>
      <p:sp>
        <p:nvSpPr>
          <p:cNvPr id="66" name="Oval 65">
            <a:extLst>
              <a:ext uri="{FF2B5EF4-FFF2-40B4-BE49-F238E27FC236}">
                <a16:creationId xmlns:a16="http://schemas.microsoft.com/office/drawing/2014/main" id="{F33658C2-8F01-42F9-910A-AB8891293FB0}"/>
              </a:ext>
            </a:extLst>
          </p:cNvPr>
          <p:cNvSpPr/>
          <p:nvPr/>
        </p:nvSpPr>
        <p:spPr>
          <a:xfrm>
            <a:off x="9849876" y="2574963"/>
            <a:ext cx="501365" cy="501365"/>
          </a:xfrm>
          <a:prstGeom prst="ellipse">
            <a:avLst/>
          </a:prstGeom>
          <a:solidFill>
            <a:schemeClr val="bg1"/>
          </a:solidFill>
          <a:ln w="25400" cap="flat" cmpd="sng" algn="ctr">
            <a:noFill/>
            <a:prstDash val="solid"/>
          </a:ln>
          <a:effectLst/>
        </p:spPr>
        <p:txBody>
          <a:bodyPr lIns="0" rtlCol="0" anchor="ctr"/>
          <a:lstStyle/>
          <a:p>
            <a:pPr algn="ctr" defTabSz="1215118"/>
            <a:r>
              <a:rPr lang="en-US" b="1" kern="0">
                <a:solidFill>
                  <a:schemeClr val="tx2"/>
                </a:solidFill>
                <a:latin typeface="Avenir LT Std 35 Light" panose="020B0402020203020204" pitchFamily="34" charset="0"/>
              </a:rPr>
              <a:t> 3</a:t>
            </a:r>
          </a:p>
        </p:txBody>
      </p:sp>
      <p:sp>
        <p:nvSpPr>
          <p:cNvPr id="67" name="Oval 66">
            <a:extLst>
              <a:ext uri="{FF2B5EF4-FFF2-40B4-BE49-F238E27FC236}">
                <a16:creationId xmlns:a16="http://schemas.microsoft.com/office/drawing/2014/main" id="{89912255-D351-472F-A815-75B17B0B5DB1}"/>
              </a:ext>
            </a:extLst>
          </p:cNvPr>
          <p:cNvSpPr/>
          <p:nvPr/>
        </p:nvSpPr>
        <p:spPr>
          <a:xfrm>
            <a:off x="11143866" y="2574963"/>
            <a:ext cx="501365" cy="501365"/>
          </a:xfrm>
          <a:prstGeom prst="ellipse">
            <a:avLst/>
          </a:prstGeom>
          <a:gradFill flip="none" rotWithShape="1">
            <a:gsLst>
              <a:gs pos="50000">
                <a:schemeClr val="tx2"/>
              </a:gs>
              <a:gs pos="56000">
                <a:schemeClr val="tx2">
                  <a:lumMod val="50000"/>
                </a:schemeClr>
              </a:gs>
            </a:gsLst>
            <a:lin ang="0" scaled="1"/>
            <a:tileRect/>
          </a:gradFill>
          <a:ln w="25400" cap="flat" cmpd="sng" algn="ctr">
            <a:noFill/>
            <a:prstDash val="solid"/>
          </a:ln>
          <a:effectLst/>
        </p:spPr>
        <p:txBody>
          <a:bodyPr lIns="0" rtlCol="0" anchor="ctr"/>
          <a:lstStyle/>
          <a:p>
            <a:pPr algn="ctr" defTabSz="1215118"/>
            <a:r>
              <a:rPr lang="en-US" b="1" kern="0">
                <a:solidFill>
                  <a:schemeClr val="bg1"/>
                </a:solidFill>
                <a:latin typeface="Avenir LT Std 35 Light" panose="020B0402020203020204" pitchFamily="34" charset="0"/>
              </a:rPr>
              <a:t> 4</a:t>
            </a:r>
          </a:p>
        </p:txBody>
      </p:sp>
      <p:sp>
        <p:nvSpPr>
          <p:cNvPr id="20" name="Rectangle 19"/>
          <p:cNvSpPr/>
          <p:nvPr/>
        </p:nvSpPr>
        <p:spPr>
          <a:xfrm>
            <a:off x="6910148" y="3501686"/>
            <a:ext cx="5281852" cy="2308324"/>
          </a:xfrm>
          <a:prstGeom prst="rect">
            <a:avLst/>
          </a:prstGeom>
        </p:spPr>
        <p:txBody>
          <a:bodyPr wrap="square" lIns="91440" tIns="45720" rIns="91440" bIns="45720" anchor="t">
            <a:spAutoFit/>
          </a:bodyPr>
          <a:lstStyle/>
          <a:p>
            <a:pPr>
              <a:spcBef>
                <a:spcPts val="600"/>
              </a:spcBef>
              <a:spcAft>
                <a:spcPts val="600"/>
              </a:spcAft>
            </a:pPr>
            <a:r>
              <a:rPr lang="en-US" sz="1600" b="1" dirty="0">
                <a:latin typeface="Avenir LT Std 35 Light"/>
              </a:rPr>
              <a:t>Be respectful when referring to significant others.</a:t>
            </a:r>
          </a:p>
          <a:p>
            <a:pPr marL="285750" indent="-285750">
              <a:spcBef>
                <a:spcPts val="600"/>
              </a:spcBef>
              <a:spcAft>
                <a:spcPts val="600"/>
              </a:spcAft>
              <a:buClr>
                <a:schemeClr val="bg2"/>
              </a:buClr>
              <a:buFont typeface="Wingdings" panose="05000000000000000000" pitchFamily="2" charset="2"/>
              <a:buChar char="§"/>
            </a:pPr>
            <a:r>
              <a:rPr lang="en-US" sz="1600" dirty="0">
                <a:latin typeface="Avenir LT Std 35 Light"/>
              </a:rPr>
              <a:t>Use neutral terms like “spouse” or “partner,” unless described otherwise. </a:t>
            </a:r>
            <a:endParaRPr lang="en-US" sz="1600" dirty="0">
              <a:latin typeface="Avenir LT Std 35 Light" panose="020B0402020203020204" pitchFamily="34" charset="0"/>
            </a:endParaRPr>
          </a:p>
          <a:p>
            <a:pPr marL="285750" indent="-285750">
              <a:spcBef>
                <a:spcPts val="600"/>
              </a:spcBef>
              <a:spcAft>
                <a:spcPts val="600"/>
              </a:spcAft>
              <a:buClr>
                <a:schemeClr val="bg2"/>
              </a:buClr>
              <a:buFont typeface="Wingdings" panose="05000000000000000000" pitchFamily="2" charset="2"/>
              <a:buChar char="§"/>
            </a:pPr>
            <a:r>
              <a:rPr lang="en-US" sz="1600" dirty="0">
                <a:latin typeface="Avenir LT Std 35 Light" panose="020B0402020203020204" pitchFamily="34" charset="0"/>
              </a:rPr>
              <a:t>If a colleague refers to their significant other with a specific term like “boyfriend” or “wife,” follow their lead. </a:t>
            </a:r>
          </a:p>
          <a:p>
            <a:pPr>
              <a:spcBef>
                <a:spcPts val="600"/>
              </a:spcBef>
              <a:spcAft>
                <a:spcPts val="600"/>
              </a:spcAft>
            </a:pPr>
            <a:endParaRPr lang="en-US" dirty="0">
              <a:latin typeface="Avenir LT Std 35 Light" panose="020B0402020203020204" pitchFamily="34" charset="0"/>
            </a:endParaRPr>
          </a:p>
        </p:txBody>
      </p:sp>
      <p:sp>
        <p:nvSpPr>
          <p:cNvPr id="18" name="Oval 17">
            <a:extLst>
              <a:ext uri="{FF2B5EF4-FFF2-40B4-BE49-F238E27FC236}">
                <a16:creationId xmlns:a16="http://schemas.microsoft.com/office/drawing/2014/main" id="{A23A9C4D-4BF7-4236-9DED-5E3B262FA07A}"/>
              </a:ext>
            </a:extLst>
          </p:cNvPr>
          <p:cNvSpPr/>
          <p:nvPr/>
        </p:nvSpPr>
        <p:spPr>
          <a:xfrm>
            <a:off x="7261896" y="2574963"/>
            <a:ext cx="501365" cy="501365"/>
          </a:xfrm>
          <a:prstGeom prst="ellipse">
            <a:avLst/>
          </a:prstGeom>
          <a:gradFill>
            <a:gsLst>
              <a:gs pos="50000">
                <a:schemeClr val="bg1">
                  <a:lumMod val="65000"/>
                </a:schemeClr>
              </a:gs>
              <a:gs pos="55000">
                <a:schemeClr val="bg1">
                  <a:lumMod val="50000"/>
                </a:schemeClr>
              </a:gs>
            </a:gsLst>
            <a:lin ang="0" scaled="1"/>
          </a:gradFill>
          <a:ln w="25400" cap="flat" cmpd="sng" algn="ctr">
            <a:noFill/>
            <a:prstDash val="solid"/>
          </a:ln>
          <a:effectLst/>
        </p:spPr>
        <p:txBody>
          <a:bodyPr lIns="0" rtlCol="0" anchor="ctr"/>
          <a:lstStyle/>
          <a:p>
            <a:pPr algn="ctr" defTabSz="1215118"/>
            <a:r>
              <a:rPr lang="en-US" b="1" kern="0">
                <a:solidFill>
                  <a:schemeClr val="bg1"/>
                </a:solidFill>
                <a:latin typeface="Avenir LT Std 35 Light" panose="020B0402020203020204" pitchFamily="34" charset="0"/>
              </a:rPr>
              <a:t> 1</a:t>
            </a:r>
          </a:p>
        </p:txBody>
      </p:sp>
      <p:sp>
        <p:nvSpPr>
          <p:cNvPr id="3" name="Rectangle 2">
            <a:extLst>
              <a:ext uri="{FF2B5EF4-FFF2-40B4-BE49-F238E27FC236}">
                <a16:creationId xmlns:a16="http://schemas.microsoft.com/office/drawing/2014/main" id="{FE085186-F59B-4A73-9023-5FC1AEADFA90}"/>
              </a:ext>
            </a:extLst>
          </p:cNvPr>
          <p:cNvSpPr/>
          <p:nvPr/>
        </p:nvSpPr>
        <p:spPr>
          <a:xfrm>
            <a:off x="6991190" y="983015"/>
            <a:ext cx="3445880" cy="413959"/>
          </a:xfrm>
          <a:prstGeom prst="rect">
            <a:avLst/>
          </a:prstGeom>
        </p:spPr>
        <p:txBody>
          <a:bodyPr wrap="none" lIns="91440" tIns="45720" rIns="91440" bIns="45720" anchor="t">
            <a:spAutoFit/>
          </a:bodyPr>
          <a:lstStyle/>
          <a:p>
            <a:pPr marL="0" lvl="1">
              <a:lnSpc>
                <a:spcPct val="110000"/>
              </a:lnSpc>
              <a:spcBef>
                <a:spcPts val="1000"/>
              </a:spcBef>
              <a:buClr>
                <a:srgbClr val="006BA7"/>
              </a:buClr>
            </a:pPr>
            <a:r>
              <a:rPr lang="en-US" sz="2000" b="1">
                <a:solidFill>
                  <a:schemeClr val="bg1"/>
                </a:solidFill>
                <a:latin typeface="Avenir LT Std 35 Light"/>
                <a:cs typeface="Arial"/>
              </a:rPr>
              <a:t>How do we shift our thinking? </a:t>
            </a:r>
            <a:endParaRPr lang="en-US" sz="2000" b="1">
              <a:solidFill>
                <a:schemeClr val="bg1"/>
              </a:solidFill>
              <a:latin typeface="Avenir LT Std 35 Light" panose="020B0402020203020204" pitchFamily="34" charset="0"/>
              <a:cs typeface="Arial"/>
            </a:endParaRPr>
          </a:p>
        </p:txBody>
      </p:sp>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l="36936" t="24107" r="4825" b="6171"/>
          <a:stretch/>
        </p:blipFill>
        <p:spPr>
          <a:xfrm flipH="1">
            <a:off x="0" y="746918"/>
            <a:ext cx="6715126" cy="5364163"/>
          </a:xfrm>
          <a:prstGeom prst="rect">
            <a:avLst/>
          </a:prstGeom>
        </p:spPr>
      </p:pic>
      <p:sp>
        <p:nvSpPr>
          <p:cNvPr id="16" name="Rectangle 15"/>
          <p:cNvSpPr/>
          <p:nvPr/>
        </p:nvSpPr>
        <p:spPr>
          <a:xfrm>
            <a:off x="12335774" y="182880"/>
            <a:ext cx="1559520" cy="139490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Update AS – put period inside quote marks</a:t>
            </a:r>
            <a:endParaRPr lang="en-IN" dirty="0"/>
          </a:p>
        </p:txBody>
      </p:sp>
    </p:spTree>
    <p:extLst>
      <p:ext uri="{BB962C8B-B14F-4D97-AF65-F5344CB8AC3E}">
        <p14:creationId xmlns:p14="http://schemas.microsoft.com/office/powerpoint/2010/main" val="280639367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98269ED-1128-4EEA-8E60-D9A91ED5AE52}"/>
              </a:ext>
            </a:extLst>
          </p:cNvPr>
          <p:cNvSpPr/>
          <p:nvPr/>
        </p:nvSpPr>
        <p:spPr>
          <a:xfrm>
            <a:off x="6715126" y="2198842"/>
            <a:ext cx="5476874" cy="3912239"/>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IN" sz="1350"/>
          </a:p>
        </p:txBody>
      </p:sp>
      <p:sp>
        <p:nvSpPr>
          <p:cNvPr id="6" name="Title 5"/>
          <p:cNvSpPr>
            <a:spLocks noGrp="1"/>
          </p:cNvSpPr>
          <p:nvPr>
            <p:ph type="title"/>
          </p:nvPr>
        </p:nvSpPr>
        <p:spPr>
          <a:xfrm>
            <a:off x="222905" y="182880"/>
            <a:ext cx="10515600" cy="497760"/>
          </a:xfrm>
        </p:spPr>
        <p:txBody>
          <a:bodyPr/>
          <a:lstStyle/>
          <a:p>
            <a:r>
              <a:rPr lang="en-IN"/>
              <a:t>Recap</a:t>
            </a:r>
          </a:p>
        </p:txBody>
      </p:sp>
      <p:sp>
        <p:nvSpPr>
          <p:cNvPr id="22" name="TextBox 21">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29 of 33</a:t>
            </a:r>
          </a:p>
        </p:txBody>
      </p:sp>
      <p:sp>
        <p:nvSpPr>
          <p:cNvPr id="2" name="Rectangle 1"/>
          <p:cNvSpPr/>
          <p:nvPr/>
        </p:nvSpPr>
        <p:spPr>
          <a:xfrm>
            <a:off x="6715126" y="746918"/>
            <a:ext cx="5476874" cy="1371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Pentagon 47">
            <a:extLst>
              <a:ext uri="{FF2B5EF4-FFF2-40B4-BE49-F238E27FC236}">
                <a16:creationId xmlns:a16="http://schemas.microsoft.com/office/drawing/2014/main" id="{1BE29375-834D-45BE-AA98-9C596ED5AE7D}"/>
              </a:ext>
            </a:extLst>
          </p:cNvPr>
          <p:cNvSpPr/>
          <p:nvPr/>
        </p:nvSpPr>
        <p:spPr>
          <a:xfrm rot="5400000">
            <a:off x="10818151" y="2467869"/>
            <a:ext cx="1152793" cy="614740"/>
          </a:xfrm>
          <a:prstGeom prst="homePlate">
            <a:avLst>
              <a:gd name="adj" fmla="val 37969"/>
            </a:avLst>
          </a:prstGeom>
          <a:gradFill flip="none" rotWithShape="1">
            <a:gsLst>
              <a:gs pos="50000">
                <a:schemeClr val="tx2"/>
              </a:gs>
              <a:gs pos="56000">
                <a:schemeClr val="tx2">
                  <a:lumMod val="50000"/>
                </a:schemeClr>
              </a:gs>
            </a:gsLst>
            <a:lin ang="16200000" scaled="1"/>
            <a:tileRect/>
          </a:gradFill>
          <a:ln w="25400" cap="flat" cmpd="sng" algn="ctr">
            <a:noFill/>
            <a:prstDash val="solid"/>
          </a:ln>
          <a:effectLst/>
        </p:spPr>
        <p:txBody>
          <a:bodyPr lIns="0" rtlCol="0" anchor="ctr"/>
          <a:lstStyle/>
          <a:p>
            <a:pPr algn="ctr" defTabSz="1215118"/>
            <a:endParaRPr lang="en-US" b="1" kern="0">
              <a:solidFill>
                <a:schemeClr val="bg1"/>
              </a:solidFill>
              <a:latin typeface="Avenir LT Std 35 Light" panose="020B0402020203020204" pitchFamily="34" charset="0"/>
            </a:endParaRPr>
          </a:p>
        </p:txBody>
      </p:sp>
      <p:sp>
        <p:nvSpPr>
          <p:cNvPr id="15" name="Rectangle 14"/>
          <p:cNvSpPr/>
          <p:nvPr/>
        </p:nvSpPr>
        <p:spPr>
          <a:xfrm>
            <a:off x="6991190" y="1451925"/>
            <a:ext cx="2872493" cy="307777"/>
          </a:xfrm>
          <a:prstGeom prst="rect">
            <a:avLst/>
          </a:prstGeom>
        </p:spPr>
        <p:txBody>
          <a:bodyPr wrap="none">
            <a:spAutoFit/>
          </a:bodyPr>
          <a:lstStyle/>
          <a:p>
            <a:r>
              <a:rPr lang="en-US" sz="1400" i="1">
                <a:solidFill>
                  <a:schemeClr val="bg1"/>
                </a:solidFill>
                <a:latin typeface="Avenir LT Std 35 Light" panose="020B0402020203020204" pitchFamily="34" charset="0"/>
              </a:rPr>
              <a:t>Click each number to learn more.</a:t>
            </a:r>
          </a:p>
        </p:txBody>
      </p:sp>
      <p:sp>
        <p:nvSpPr>
          <p:cNvPr id="65" name="Oval 64">
            <a:extLst>
              <a:ext uri="{FF2B5EF4-FFF2-40B4-BE49-F238E27FC236}">
                <a16:creationId xmlns:a16="http://schemas.microsoft.com/office/drawing/2014/main" id="{7CE2C420-BCA8-4698-BA63-31DF9C492461}"/>
              </a:ext>
            </a:extLst>
          </p:cNvPr>
          <p:cNvSpPr/>
          <p:nvPr/>
        </p:nvSpPr>
        <p:spPr>
          <a:xfrm>
            <a:off x="8555886" y="2574963"/>
            <a:ext cx="501365" cy="501365"/>
          </a:xfrm>
          <a:prstGeom prst="ellipse">
            <a:avLst/>
          </a:prstGeom>
          <a:gradFill>
            <a:gsLst>
              <a:gs pos="50000">
                <a:schemeClr val="bg1">
                  <a:lumMod val="65000"/>
                </a:schemeClr>
              </a:gs>
              <a:gs pos="55000">
                <a:schemeClr val="bg1">
                  <a:lumMod val="50000"/>
                </a:schemeClr>
              </a:gs>
            </a:gsLst>
            <a:lin ang="0" scaled="1"/>
          </a:gradFill>
          <a:ln w="25400" cap="flat" cmpd="sng" algn="ctr">
            <a:noFill/>
            <a:prstDash val="solid"/>
          </a:ln>
          <a:effectLst/>
        </p:spPr>
        <p:txBody>
          <a:bodyPr lIns="0" rtlCol="0" anchor="ctr"/>
          <a:lstStyle/>
          <a:p>
            <a:pPr algn="ctr" defTabSz="1215118"/>
            <a:r>
              <a:rPr lang="en-US" b="1" kern="0">
                <a:solidFill>
                  <a:schemeClr val="bg1"/>
                </a:solidFill>
                <a:latin typeface="Avenir LT Std 35 Light" panose="020B0402020203020204" pitchFamily="34" charset="0"/>
              </a:rPr>
              <a:t> 2</a:t>
            </a:r>
          </a:p>
        </p:txBody>
      </p:sp>
      <p:sp>
        <p:nvSpPr>
          <p:cNvPr id="66" name="Oval 65">
            <a:extLst>
              <a:ext uri="{FF2B5EF4-FFF2-40B4-BE49-F238E27FC236}">
                <a16:creationId xmlns:a16="http://schemas.microsoft.com/office/drawing/2014/main" id="{F33658C2-8F01-42F9-910A-AB8891293FB0}"/>
              </a:ext>
            </a:extLst>
          </p:cNvPr>
          <p:cNvSpPr/>
          <p:nvPr/>
        </p:nvSpPr>
        <p:spPr>
          <a:xfrm>
            <a:off x="9849876" y="2574963"/>
            <a:ext cx="501365" cy="501365"/>
          </a:xfrm>
          <a:prstGeom prst="ellipse">
            <a:avLst/>
          </a:prstGeom>
          <a:gradFill>
            <a:gsLst>
              <a:gs pos="50000">
                <a:schemeClr val="bg1">
                  <a:lumMod val="65000"/>
                </a:schemeClr>
              </a:gs>
              <a:gs pos="55000">
                <a:schemeClr val="bg1">
                  <a:lumMod val="50000"/>
                </a:schemeClr>
              </a:gs>
            </a:gsLst>
            <a:lin ang="0" scaled="1"/>
          </a:gradFill>
          <a:ln w="25400" cap="flat" cmpd="sng" algn="ctr">
            <a:noFill/>
            <a:prstDash val="solid"/>
          </a:ln>
          <a:effectLst/>
        </p:spPr>
        <p:txBody>
          <a:bodyPr lIns="0" rtlCol="0" anchor="ctr"/>
          <a:lstStyle/>
          <a:p>
            <a:pPr algn="ctr" defTabSz="1215118"/>
            <a:r>
              <a:rPr lang="en-US" b="1" kern="0">
                <a:solidFill>
                  <a:schemeClr val="bg1"/>
                </a:solidFill>
                <a:latin typeface="Avenir LT Std 35 Light" panose="020B0402020203020204" pitchFamily="34" charset="0"/>
              </a:rPr>
              <a:t> 3</a:t>
            </a:r>
          </a:p>
        </p:txBody>
      </p:sp>
      <p:sp>
        <p:nvSpPr>
          <p:cNvPr id="67" name="Oval 66">
            <a:extLst>
              <a:ext uri="{FF2B5EF4-FFF2-40B4-BE49-F238E27FC236}">
                <a16:creationId xmlns:a16="http://schemas.microsoft.com/office/drawing/2014/main" id="{89912255-D351-472F-A815-75B17B0B5DB1}"/>
              </a:ext>
            </a:extLst>
          </p:cNvPr>
          <p:cNvSpPr/>
          <p:nvPr/>
        </p:nvSpPr>
        <p:spPr>
          <a:xfrm>
            <a:off x="11143866" y="2574963"/>
            <a:ext cx="501365" cy="501365"/>
          </a:xfrm>
          <a:prstGeom prst="ellipse">
            <a:avLst/>
          </a:prstGeom>
          <a:solidFill>
            <a:schemeClr val="bg1"/>
          </a:solidFill>
          <a:ln w="25400" cap="flat" cmpd="sng" algn="ctr">
            <a:noFill/>
            <a:prstDash val="solid"/>
          </a:ln>
          <a:effectLst/>
        </p:spPr>
        <p:txBody>
          <a:bodyPr lIns="0" rtlCol="0" anchor="ctr"/>
          <a:lstStyle/>
          <a:p>
            <a:pPr algn="ctr" defTabSz="1215118"/>
            <a:r>
              <a:rPr lang="en-US" b="1" kern="0">
                <a:solidFill>
                  <a:schemeClr val="tx2"/>
                </a:solidFill>
                <a:latin typeface="Avenir LT Std 35 Light" panose="020B0402020203020204" pitchFamily="34" charset="0"/>
              </a:rPr>
              <a:t> 4</a:t>
            </a:r>
          </a:p>
        </p:txBody>
      </p:sp>
      <p:sp>
        <p:nvSpPr>
          <p:cNvPr id="20" name="Rectangle 19"/>
          <p:cNvSpPr/>
          <p:nvPr/>
        </p:nvSpPr>
        <p:spPr>
          <a:xfrm>
            <a:off x="6910148" y="3501686"/>
            <a:ext cx="5152898" cy="2308324"/>
          </a:xfrm>
          <a:prstGeom prst="rect">
            <a:avLst/>
          </a:prstGeom>
        </p:spPr>
        <p:txBody>
          <a:bodyPr wrap="square" lIns="91440" tIns="45720" rIns="91440" bIns="45720" anchor="t">
            <a:spAutoFit/>
          </a:bodyPr>
          <a:lstStyle/>
          <a:p>
            <a:pPr>
              <a:spcBef>
                <a:spcPts val="600"/>
              </a:spcBef>
              <a:spcAft>
                <a:spcPts val="600"/>
              </a:spcAft>
            </a:pPr>
            <a:r>
              <a:rPr lang="en-US" sz="1600" b="1" dirty="0">
                <a:latin typeface="Avenir LT Std 35 Light"/>
              </a:rPr>
              <a:t>Use correct names </a:t>
            </a:r>
            <a:endParaRPr lang="en-US" sz="1600" b="1" dirty="0">
              <a:latin typeface="Avenir LT Std 35 Light" panose="020B0402020203020204" pitchFamily="34" charset="0"/>
            </a:endParaRPr>
          </a:p>
          <a:p>
            <a:pPr marL="285750" indent="-285750">
              <a:spcBef>
                <a:spcPts val="600"/>
              </a:spcBef>
              <a:spcAft>
                <a:spcPts val="600"/>
              </a:spcAft>
              <a:buClr>
                <a:schemeClr val="bg2"/>
              </a:buClr>
              <a:buFont typeface="Wingdings" panose="05000000000000000000" pitchFamily="2" charset="2"/>
              <a:buChar char="§"/>
            </a:pPr>
            <a:r>
              <a:rPr lang="en-US" sz="1600" dirty="0">
                <a:latin typeface="Avenir LT Std 35 Light"/>
              </a:rPr>
              <a:t>Not everyone uses their legal name, and for some, seeing their legal name causes harm and dysphoria.  </a:t>
            </a:r>
            <a:endParaRPr lang="en-US" sz="1600" dirty="0">
              <a:latin typeface="Avenir LT Std 35 Light" panose="020B0402020203020204" pitchFamily="34" charset="0"/>
            </a:endParaRPr>
          </a:p>
          <a:p>
            <a:pPr marL="285750" indent="-285750">
              <a:spcBef>
                <a:spcPts val="600"/>
              </a:spcBef>
              <a:spcAft>
                <a:spcPts val="600"/>
              </a:spcAft>
              <a:buClr>
                <a:schemeClr val="bg2"/>
              </a:buClr>
              <a:buFont typeface="Wingdings" panose="05000000000000000000" pitchFamily="2" charset="2"/>
              <a:buChar char="§"/>
            </a:pPr>
            <a:r>
              <a:rPr lang="en-US" sz="1600" dirty="0">
                <a:latin typeface="Avenir LT Std 35 Light"/>
              </a:rPr>
              <a:t>When legal names are required for documentation, use separate fields for “Name” and “Legal Name.”</a:t>
            </a:r>
            <a:endParaRPr lang="en-US" sz="1600" dirty="0">
              <a:latin typeface="Avenir LT Std 35 Light" panose="020B0402020203020204" pitchFamily="34" charset="0"/>
            </a:endParaRPr>
          </a:p>
          <a:p>
            <a:pPr>
              <a:spcBef>
                <a:spcPts val="600"/>
              </a:spcBef>
              <a:spcAft>
                <a:spcPts val="600"/>
              </a:spcAft>
            </a:pPr>
            <a:endParaRPr lang="en-US" b="1" dirty="0">
              <a:latin typeface="Avenir LT Std 35 Light" panose="020B0402020203020204" pitchFamily="34" charset="0"/>
            </a:endParaRPr>
          </a:p>
        </p:txBody>
      </p:sp>
      <p:sp>
        <p:nvSpPr>
          <p:cNvPr id="18" name="Oval 17">
            <a:extLst>
              <a:ext uri="{FF2B5EF4-FFF2-40B4-BE49-F238E27FC236}">
                <a16:creationId xmlns:a16="http://schemas.microsoft.com/office/drawing/2014/main" id="{A23A9C4D-4BF7-4236-9DED-5E3B262FA07A}"/>
              </a:ext>
            </a:extLst>
          </p:cNvPr>
          <p:cNvSpPr/>
          <p:nvPr/>
        </p:nvSpPr>
        <p:spPr>
          <a:xfrm>
            <a:off x="7261896" y="2574963"/>
            <a:ext cx="501365" cy="501365"/>
          </a:xfrm>
          <a:prstGeom prst="ellipse">
            <a:avLst/>
          </a:prstGeom>
          <a:gradFill>
            <a:gsLst>
              <a:gs pos="50000">
                <a:schemeClr val="bg1">
                  <a:lumMod val="65000"/>
                </a:schemeClr>
              </a:gs>
              <a:gs pos="55000">
                <a:schemeClr val="bg1">
                  <a:lumMod val="50000"/>
                </a:schemeClr>
              </a:gs>
            </a:gsLst>
            <a:lin ang="0" scaled="1"/>
          </a:gradFill>
          <a:ln w="25400" cap="flat" cmpd="sng" algn="ctr">
            <a:noFill/>
            <a:prstDash val="solid"/>
          </a:ln>
          <a:effectLst/>
        </p:spPr>
        <p:txBody>
          <a:bodyPr lIns="0" rtlCol="0" anchor="ctr"/>
          <a:lstStyle/>
          <a:p>
            <a:pPr algn="ctr" defTabSz="1215118"/>
            <a:r>
              <a:rPr lang="en-US" b="1" kern="0">
                <a:solidFill>
                  <a:schemeClr val="bg1"/>
                </a:solidFill>
                <a:latin typeface="Avenir LT Std 35 Light" panose="020B0402020203020204" pitchFamily="34" charset="0"/>
              </a:rPr>
              <a:t> 1</a:t>
            </a:r>
          </a:p>
        </p:txBody>
      </p:sp>
      <p:sp>
        <p:nvSpPr>
          <p:cNvPr id="3" name="Rectangle 2">
            <a:extLst>
              <a:ext uri="{FF2B5EF4-FFF2-40B4-BE49-F238E27FC236}">
                <a16:creationId xmlns:a16="http://schemas.microsoft.com/office/drawing/2014/main" id="{CF2120DC-25C0-4732-81FE-310BD2B7CBAE}"/>
              </a:ext>
            </a:extLst>
          </p:cNvPr>
          <p:cNvSpPr/>
          <p:nvPr/>
        </p:nvSpPr>
        <p:spPr>
          <a:xfrm>
            <a:off x="6991190" y="983015"/>
            <a:ext cx="3445880" cy="413959"/>
          </a:xfrm>
          <a:prstGeom prst="rect">
            <a:avLst/>
          </a:prstGeom>
        </p:spPr>
        <p:txBody>
          <a:bodyPr wrap="none" lIns="91440" tIns="45720" rIns="91440" bIns="45720" anchor="t">
            <a:spAutoFit/>
          </a:bodyPr>
          <a:lstStyle/>
          <a:p>
            <a:pPr marL="0" lvl="1">
              <a:lnSpc>
                <a:spcPct val="110000"/>
              </a:lnSpc>
              <a:spcBef>
                <a:spcPts val="1000"/>
              </a:spcBef>
              <a:buClr>
                <a:srgbClr val="006BA7"/>
              </a:buClr>
            </a:pPr>
            <a:r>
              <a:rPr lang="en-US" sz="2000" b="1">
                <a:solidFill>
                  <a:schemeClr val="bg1"/>
                </a:solidFill>
                <a:latin typeface="Avenir LT Std 35 Light"/>
                <a:cs typeface="Arial"/>
              </a:rPr>
              <a:t>How do we shift our thinking? </a:t>
            </a:r>
            <a:endParaRPr lang="en-US" sz="2000" b="1">
              <a:solidFill>
                <a:schemeClr val="bg1"/>
              </a:solidFill>
              <a:latin typeface="Avenir LT Std 35 Light" panose="020B0402020203020204" pitchFamily="34" charset="0"/>
              <a:cs typeface="Arial"/>
            </a:endParaRPr>
          </a:p>
        </p:txBody>
      </p:sp>
      <p:pic>
        <p:nvPicPr>
          <p:cNvPr id="21" name="Picture 20"/>
          <p:cNvPicPr>
            <a:picLocks noChangeAspect="1"/>
          </p:cNvPicPr>
          <p:nvPr/>
        </p:nvPicPr>
        <p:blipFill rotWithShape="1">
          <a:blip r:embed="rId3">
            <a:extLst>
              <a:ext uri="{28A0092B-C50C-407E-A947-70E740481C1C}">
                <a14:useLocalDpi xmlns:a14="http://schemas.microsoft.com/office/drawing/2010/main" val="0"/>
              </a:ext>
            </a:extLst>
          </a:blip>
          <a:srcRect l="36936" t="24107" r="4825" b="6171"/>
          <a:stretch/>
        </p:blipFill>
        <p:spPr>
          <a:xfrm flipH="1">
            <a:off x="0" y="746918"/>
            <a:ext cx="6715126" cy="5364163"/>
          </a:xfrm>
          <a:prstGeom prst="rect">
            <a:avLst/>
          </a:prstGeom>
        </p:spPr>
      </p:pic>
      <p:sp>
        <p:nvSpPr>
          <p:cNvPr id="19" name="TextBox 18">
            <a:extLst>
              <a:ext uri="{FF2B5EF4-FFF2-40B4-BE49-F238E27FC236}">
                <a16:creationId xmlns:a16="http://schemas.microsoft.com/office/drawing/2014/main" id="{DBAF40DE-96C6-4376-90BC-E1C331DADB4F}"/>
              </a:ext>
            </a:extLst>
          </p:cNvPr>
          <p:cNvSpPr txBox="1"/>
          <p:nvPr/>
        </p:nvSpPr>
        <p:spPr>
          <a:xfrm>
            <a:off x="9754228" y="6550223"/>
            <a:ext cx="2437772" cy="307777"/>
          </a:xfrm>
          <a:prstGeom prst="rect">
            <a:avLst/>
          </a:prstGeom>
          <a:noFill/>
        </p:spPr>
        <p:txBody>
          <a:bodyPr wrap="square">
            <a:spAutoFit/>
          </a:bodyPr>
          <a:lstStyle/>
          <a:p>
            <a:pPr algn="r"/>
            <a:r>
              <a:rPr lang="en-IN" sz="1400" dirty="0">
                <a:latin typeface="Avenir LT Std 35 Light" panose="020B0402020203020204"/>
              </a:rPr>
              <a:t>Click </a:t>
            </a:r>
            <a:r>
              <a:rPr lang="en-IN" sz="1400" i="1" dirty="0">
                <a:latin typeface="Avenir LT Std 35 Light" panose="020B0402020203020204"/>
              </a:rPr>
              <a:t>NEXT</a:t>
            </a:r>
            <a:r>
              <a:rPr lang="en-IN" sz="1400" dirty="0">
                <a:latin typeface="Avenir LT Std 35 Light" panose="020B0402020203020204"/>
              </a:rPr>
              <a:t> to continue.</a:t>
            </a:r>
          </a:p>
        </p:txBody>
      </p:sp>
    </p:spTree>
    <p:extLst>
      <p:ext uri="{BB962C8B-B14F-4D97-AF65-F5344CB8AC3E}">
        <p14:creationId xmlns:p14="http://schemas.microsoft.com/office/powerpoint/2010/main" val="14876625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F7FD296-FAA1-4E12-A64B-1053BEE73956}"/>
              </a:ext>
            </a:extLst>
          </p:cNvPr>
          <p:cNvSpPr/>
          <p:nvPr/>
        </p:nvSpPr>
        <p:spPr>
          <a:xfrm>
            <a:off x="151108" y="2074716"/>
            <a:ext cx="11889783" cy="4408778"/>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US" sz="1350"/>
          </a:p>
        </p:txBody>
      </p:sp>
      <p:sp>
        <p:nvSpPr>
          <p:cNvPr id="24" name="Rectangle 23">
            <a:extLst>
              <a:ext uri="{FF2B5EF4-FFF2-40B4-BE49-F238E27FC236}">
                <a16:creationId xmlns:a16="http://schemas.microsoft.com/office/drawing/2014/main" id="{2F7FD296-FAA1-4E12-A64B-1053BEE73956}"/>
              </a:ext>
            </a:extLst>
          </p:cNvPr>
          <p:cNvSpPr/>
          <p:nvPr/>
        </p:nvSpPr>
        <p:spPr>
          <a:xfrm>
            <a:off x="311902" y="2228850"/>
            <a:ext cx="11568194" cy="41044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2" name="Title 1"/>
          <p:cNvSpPr>
            <a:spLocks noGrp="1"/>
          </p:cNvSpPr>
          <p:nvPr>
            <p:ph type="title"/>
          </p:nvPr>
        </p:nvSpPr>
        <p:spPr/>
        <p:txBody>
          <a:bodyPr/>
          <a:lstStyle/>
          <a:p>
            <a:r>
              <a:rPr lang="en-IN" dirty="0"/>
              <a:t>Think About </a:t>
            </a:r>
            <a:r>
              <a:rPr lang="en-IN" dirty="0" smtClean="0"/>
              <a:t>It</a:t>
            </a:r>
            <a:endParaRPr lang="en-IN" dirty="0">
              <a:highlight>
                <a:srgbClr val="FFFF00"/>
              </a:highlight>
            </a:endParaRPr>
          </a:p>
        </p:txBody>
      </p:sp>
      <p:sp>
        <p:nvSpPr>
          <p:cNvPr id="4" name="TextBox 3">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05 of 33</a:t>
            </a:r>
          </a:p>
        </p:txBody>
      </p:sp>
      <p:sp>
        <p:nvSpPr>
          <p:cNvPr id="12" name="TextBox 11">
            <a:extLst>
              <a:ext uri="{FF2B5EF4-FFF2-40B4-BE49-F238E27FC236}">
                <a16:creationId xmlns:a16="http://schemas.microsoft.com/office/drawing/2014/main" id="{A1FB48D3-C702-4614-8CA7-F437FF2611F6}"/>
              </a:ext>
            </a:extLst>
          </p:cNvPr>
          <p:cNvSpPr txBox="1"/>
          <p:nvPr/>
        </p:nvSpPr>
        <p:spPr>
          <a:xfrm>
            <a:off x="1301591" y="944609"/>
            <a:ext cx="10380211" cy="769441"/>
          </a:xfrm>
          <a:prstGeom prst="rect">
            <a:avLst/>
          </a:prstGeom>
          <a:noFill/>
        </p:spPr>
        <p:txBody>
          <a:bodyPr wrap="square" rtlCol="0" anchor="t">
            <a:spAutoFit/>
          </a:bodyPr>
          <a:lstStyle/>
          <a:p>
            <a:pPr>
              <a:spcAft>
                <a:spcPts val="1200"/>
              </a:spcAft>
            </a:pPr>
            <a:r>
              <a:rPr lang="en-US" sz="2000">
                <a:solidFill>
                  <a:schemeClr val="bg1"/>
                </a:solidFill>
                <a:latin typeface="Avenir LT Std 35 Light" panose="020B0402020203020204" pitchFamily="34" charset="0"/>
              </a:rPr>
              <a:t>What is your dominant hand? Are you a lefty or a righty or ambidextrous? </a:t>
            </a:r>
          </a:p>
          <a:p>
            <a:r>
              <a:rPr lang="en-US" sz="1400" i="1">
                <a:solidFill>
                  <a:schemeClr val="bg1"/>
                </a:solidFill>
                <a:latin typeface="Avenir LT Std 35 Light" panose="020B0402020203020204" pitchFamily="34" charset="0"/>
              </a:rPr>
              <a:t>Click and drag the slider to your preference.</a:t>
            </a:r>
          </a:p>
        </p:txBody>
      </p:sp>
      <p:grpSp>
        <p:nvGrpSpPr>
          <p:cNvPr id="5" name="Group 4"/>
          <p:cNvGrpSpPr/>
          <p:nvPr/>
        </p:nvGrpSpPr>
        <p:grpSpPr>
          <a:xfrm>
            <a:off x="650831" y="2811728"/>
            <a:ext cx="10992562" cy="919674"/>
            <a:chOff x="650831" y="2811728"/>
            <a:chExt cx="10992562" cy="919674"/>
          </a:xfrm>
        </p:grpSpPr>
        <p:cxnSp>
          <p:nvCxnSpPr>
            <p:cNvPr id="25" name="Straight Connector 24">
              <a:extLst>
                <a:ext uri="{FF2B5EF4-FFF2-40B4-BE49-F238E27FC236}">
                  <a16:creationId xmlns:a16="http://schemas.microsoft.com/office/drawing/2014/main" id="{ADC94549-23CE-482E-8190-33B383D80F23}"/>
                </a:ext>
              </a:extLst>
            </p:cNvPr>
            <p:cNvCxnSpPr>
              <a:cxnSpLocks/>
            </p:cNvCxnSpPr>
            <p:nvPr/>
          </p:nvCxnSpPr>
          <p:spPr>
            <a:xfrm>
              <a:off x="1162935" y="3482647"/>
              <a:ext cx="9702852" cy="0"/>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868CA67-DB26-4BFA-8B7E-2725D70485FD}"/>
                </a:ext>
              </a:extLst>
            </p:cNvPr>
            <p:cNvCxnSpPr/>
            <p:nvPr/>
          </p:nvCxnSpPr>
          <p:spPr>
            <a:xfrm>
              <a:off x="6211561" y="3236165"/>
              <a:ext cx="0" cy="3284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B159726-B9BE-4C78-8D0C-C80DE153E361}"/>
                </a:ext>
              </a:extLst>
            </p:cNvPr>
            <p:cNvCxnSpPr/>
            <p:nvPr/>
          </p:nvCxnSpPr>
          <p:spPr>
            <a:xfrm>
              <a:off x="10613006" y="3236165"/>
              <a:ext cx="0" cy="32841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7B3CBF4-35E6-4D81-AF67-9D12291913D2}"/>
                </a:ext>
              </a:extLst>
            </p:cNvPr>
            <p:cNvCxnSpPr/>
            <p:nvPr/>
          </p:nvCxnSpPr>
          <p:spPr>
            <a:xfrm>
              <a:off x="1357621" y="3236165"/>
              <a:ext cx="0" cy="328413"/>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CF21946-CBBA-492F-8563-CE0FB70C3940}"/>
                </a:ext>
              </a:extLst>
            </p:cNvPr>
            <p:cNvSpPr txBox="1"/>
            <p:nvPr/>
          </p:nvSpPr>
          <p:spPr>
            <a:xfrm>
              <a:off x="650831" y="2833283"/>
              <a:ext cx="1446835" cy="400110"/>
            </a:xfrm>
            <a:prstGeom prst="rect">
              <a:avLst/>
            </a:prstGeom>
            <a:noFill/>
          </p:spPr>
          <p:txBody>
            <a:bodyPr wrap="square" rtlCol="0">
              <a:spAutoFit/>
            </a:bodyPr>
            <a:lstStyle/>
            <a:p>
              <a:pPr algn="ctr"/>
              <a:r>
                <a:rPr lang="en-IN" sz="2000">
                  <a:latin typeface="Avenir LT Std 35 Light" panose="020B0402020203020204" pitchFamily="34" charset="0"/>
                </a:rPr>
                <a:t>Lefty</a:t>
              </a:r>
            </a:p>
          </p:txBody>
        </p:sp>
        <p:sp>
          <p:nvSpPr>
            <p:cNvPr id="30" name="TextBox 29">
              <a:extLst>
                <a:ext uri="{FF2B5EF4-FFF2-40B4-BE49-F238E27FC236}">
                  <a16:creationId xmlns:a16="http://schemas.microsoft.com/office/drawing/2014/main" id="{5DAC31EC-FC71-4F26-A6B5-90011A7774A1}"/>
                </a:ext>
              </a:extLst>
            </p:cNvPr>
            <p:cNvSpPr txBox="1"/>
            <p:nvPr/>
          </p:nvSpPr>
          <p:spPr>
            <a:xfrm>
              <a:off x="5138180" y="2833283"/>
              <a:ext cx="2160974" cy="400110"/>
            </a:xfrm>
            <a:prstGeom prst="rect">
              <a:avLst/>
            </a:prstGeom>
            <a:noFill/>
          </p:spPr>
          <p:txBody>
            <a:bodyPr wrap="square" rtlCol="0">
              <a:spAutoFit/>
            </a:bodyPr>
            <a:lstStyle/>
            <a:p>
              <a:pPr algn="ctr"/>
              <a:r>
                <a:rPr lang="en-IN" sz="2000">
                  <a:latin typeface="Avenir LT Std 35 Light" panose="020B0402020203020204" pitchFamily="34" charset="0"/>
                </a:rPr>
                <a:t>Ambidextrous</a:t>
              </a:r>
            </a:p>
          </p:txBody>
        </p:sp>
        <p:sp>
          <p:nvSpPr>
            <p:cNvPr id="31" name="TextBox 30">
              <a:extLst>
                <a:ext uri="{FF2B5EF4-FFF2-40B4-BE49-F238E27FC236}">
                  <a16:creationId xmlns:a16="http://schemas.microsoft.com/office/drawing/2014/main" id="{3D7A58D9-A4F0-4AE7-8995-49B607610D38}"/>
                </a:ext>
              </a:extLst>
            </p:cNvPr>
            <p:cNvSpPr txBox="1"/>
            <p:nvPr/>
          </p:nvSpPr>
          <p:spPr>
            <a:xfrm>
              <a:off x="9591201" y="2811728"/>
              <a:ext cx="2052192" cy="400110"/>
            </a:xfrm>
            <a:prstGeom prst="rect">
              <a:avLst/>
            </a:prstGeom>
            <a:noFill/>
          </p:spPr>
          <p:txBody>
            <a:bodyPr wrap="square" rtlCol="0">
              <a:spAutoFit/>
            </a:bodyPr>
            <a:lstStyle/>
            <a:p>
              <a:pPr algn="ctr"/>
              <a:r>
                <a:rPr lang="en-IN" sz="2000">
                  <a:latin typeface="Avenir LT Std 35 Light" panose="020B0402020203020204" pitchFamily="34" charset="0"/>
                </a:rPr>
                <a:t>Righty</a:t>
              </a:r>
            </a:p>
          </p:txBody>
        </p:sp>
        <p:sp>
          <p:nvSpPr>
            <p:cNvPr id="32" name="Arrow: Pentagon 27">
              <a:extLst>
                <a:ext uri="{FF2B5EF4-FFF2-40B4-BE49-F238E27FC236}">
                  <a16:creationId xmlns:a16="http://schemas.microsoft.com/office/drawing/2014/main" id="{17DB7867-BABC-414E-BCBF-A3D9871FA937}"/>
                </a:ext>
              </a:extLst>
            </p:cNvPr>
            <p:cNvSpPr/>
            <p:nvPr/>
          </p:nvSpPr>
          <p:spPr>
            <a:xfrm rot="16200000">
              <a:off x="10337602" y="3342943"/>
              <a:ext cx="519564" cy="25735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
        <p:nvSpPr>
          <p:cNvPr id="33" name="TextBox 32">
            <a:extLst>
              <a:ext uri="{FF2B5EF4-FFF2-40B4-BE49-F238E27FC236}">
                <a16:creationId xmlns:a16="http://schemas.microsoft.com/office/drawing/2014/main" id="{D55BE27A-2772-4B2D-AC9D-17A2DA80F56A}"/>
              </a:ext>
            </a:extLst>
          </p:cNvPr>
          <p:cNvSpPr txBox="1"/>
          <p:nvPr/>
        </p:nvSpPr>
        <p:spPr>
          <a:xfrm>
            <a:off x="1301590" y="5125478"/>
            <a:ext cx="916711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Avenir LT Std 35 Light"/>
              </a:rPr>
              <a:t>It's hard to explain how or why we know this about ourselves, but we just know. </a:t>
            </a:r>
            <a:r>
              <a:rPr lang="en-US" dirty="0">
                <a:solidFill>
                  <a:srgbClr val="FF0000"/>
                </a:solidFill>
                <a:latin typeface="Avenir LT Std 35 Light"/>
              </a:rPr>
              <a:t>Writing with your dominant hand feels natural, more coordinated, stronger, and even more confident. </a:t>
            </a:r>
            <a:r>
              <a:rPr lang="en-US" dirty="0" smtClean="0">
                <a:solidFill>
                  <a:srgbClr val="FF0000"/>
                </a:solidFill>
                <a:latin typeface="Avenir LT Std 35 Light"/>
                <a:cs typeface="Arial"/>
              </a:rPr>
              <a:t>Similar to having a dominant hand, it’s hard to explain how we know what our gender is. We just know.</a:t>
            </a:r>
            <a:endParaRPr lang="en-US" dirty="0">
              <a:solidFill>
                <a:srgbClr val="FF0000"/>
              </a:solidFill>
              <a:latin typeface="Avenir LT Std 35 Light"/>
            </a:endParaRPr>
          </a:p>
        </p:txBody>
      </p:sp>
      <p:sp>
        <p:nvSpPr>
          <p:cNvPr id="18" name="TextBox 17">
            <a:extLst>
              <a:ext uri="{FF2B5EF4-FFF2-40B4-BE49-F238E27FC236}">
                <a16:creationId xmlns:a16="http://schemas.microsoft.com/office/drawing/2014/main" id="{DBAF40DE-96C6-4376-90BC-E1C331DADB4F}"/>
              </a:ext>
            </a:extLst>
          </p:cNvPr>
          <p:cNvSpPr txBox="1"/>
          <p:nvPr/>
        </p:nvSpPr>
        <p:spPr>
          <a:xfrm>
            <a:off x="9754228" y="6550223"/>
            <a:ext cx="2437772" cy="307777"/>
          </a:xfrm>
          <a:prstGeom prst="rect">
            <a:avLst/>
          </a:prstGeom>
          <a:noFill/>
        </p:spPr>
        <p:txBody>
          <a:bodyPr wrap="square">
            <a:spAutoFit/>
          </a:bodyPr>
          <a:lstStyle/>
          <a:p>
            <a:pPr algn="r"/>
            <a:r>
              <a:rPr lang="en-IN" sz="1400" dirty="0">
                <a:latin typeface="Avenir LT Std 35 Light" panose="020B0402020203020204"/>
              </a:rPr>
              <a:t>Click </a:t>
            </a:r>
            <a:r>
              <a:rPr lang="en-IN" sz="1400" i="1" dirty="0">
                <a:latin typeface="Avenir LT Std 35 Light" panose="020B0402020203020204"/>
              </a:rPr>
              <a:t>NEXT</a:t>
            </a:r>
            <a:r>
              <a:rPr lang="en-IN" sz="1400" dirty="0">
                <a:latin typeface="Avenir LT Std 35 Light" panose="020B0402020203020204"/>
              </a:rPr>
              <a:t> to continue.</a:t>
            </a:r>
          </a:p>
        </p:txBody>
      </p:sp>
      <p:sp>
        <p:nvSpPr>
          <p:cNvPr id="3" name="Rectangle 2"/>
          <p:cNvSpPr/>
          <p:nvPr/>
        </p:nvSpPr>
        <p:spPr>
          <a:xfrm>
            <a:off x="12335774" y="182880"/>
            <a:ext cx="1559520" cy="139490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Update OS</a:t>
            </a:r>
            <a:endParaRPr lang="en-IN" dirty="0"/>
          </a:p>
        </p:txBody>
      </p:sp>
    </p:spTree>
    <p:extLst>
      <p:ext uri="{BB962C8B-B14F-4D97-AF65-F5344CB8AC3E}">
        <p14:creationId xmlns:p14="http://schemas.microsoft.com/office/powerpoint/2010/main" val="228428212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Challenge</a:t>
            </a:r>
          </a:p>
        </p:txBody>
      </p:sp>
      <p:sp>
        <p:nvSpPr>
          <p:cNvPr id="17" name="TextBox 16">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30 of 33</a:t>
            </a:r>
          </a:p>
        </p:txBody>
      </p:sp>
      <p:sp>
        <p:nvSpPr>
          <p:cNvPr id="19" name="Rectangle 18">
            <a:extLst>
              <a:ext uri="{FF2B5EF4-FFF2-40B4-BE49-F238E27FC236}">
                <a16:creationId xmlns:a16="http://schemas.microsoft.com/office/drawing/2014/main" id="{2F7FD296-FAA1-4E12-A64B-1053BEE73956}"/>
              </a:ext>
            </a:extLst>
          </p:cNvPr>
          <p:cNvSpPr/>
          <p:nvPr/>
        </p:nvSpPr>
        <p:spPr>
          <a:xfrm>
            <a:off x="151108" y="2074716"/>
            <a:ext cx="11889783" cy="4408778"/>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US" sz="1350"/>
          </a:p>
        </p:txBody>
      </p:sp>
      <p:sp>
        <p:nvSpPr>
          <p:cNvPr id="25" name="TextBox 24">
            <a:extLst>
              <a:ext uri="{FF2B5EF4-FFF2-40B4-BE49-F238E27FC236}">
                <a16:creationId xmlns:a16="http://schemas.microsoft.com/office/drawing/2014/main" id="{A1FB48D3-C702-4614-8CA7-F437FF2611F6}"/>
              </a:ext>
            </a:extLst>
          </p:cNvPr>
          <p:cNvSpPr txBox="1"/>
          <p:nvPr/>
        </p:nvSpPr>
        <p:spPr>
          <a:xfrm>
            <a:off x="1301591" y="944609"/>
            <a:ext cx="10380211" cy="769441"/>
          </a:xfrm>
          <a:prstGeom prst="rect">
            <a:avLst/>
          </a:prstGeom>
          <a:noFill/>
        </p:spPr>
        <p:txBody>
          <a:bodyPr wrap="square" lIns="91440" tIns="45720" rIns="91440" bIns="45720" rtlCol="0" anchor="t">
            <a:spAutoFit/>
          </a:bodyPr>
          <a:lstStyle/>
          <a:p>
            <a:pPr>
              <a:spcAft>
                <a:spcPts val="1200"/>
              </a:spcAft>
            </a:pPr>
            <a:r>
              <a:rPr lang="en-US" sz="2000" dirty="0">
                <a:solidFill>
                  <a:schemeClr val="bg1"/>
                </a:solidFill>
                <a:latin typeface="Avenir LT Std 35 Light"/>
              </a:rPr>
              <a:t>Is it okay to use someone's pre-transition name when speaking about them in the past? </a:t>
            </a:r>
            <a:endParaRPr lang="en-US" dirty="0">
              <a:solidFill>
                <a:schemeClr val="bg1"/>
              </a:solidFill>
            </a:endParaRPr>
          </a:p>
          <a:p>
            <a:r>
              <a:rPr lang="en-US" sz="1400" i="1" dirty="0">
                <a:solidFill>
                  <a:schemeClr val="bg1"/>
                </a:solidFill>
                <a:latin typeface="Avenir LT Std 35 Light" panose="020B0402020203020204" pitchFamily="34" charset="0"/>
              </a:rPr>
              <a:t>Select the correct answer and click CHECK.</a:t>
            </a:r>
          </a:p>
        </p:txBody>
      </p:sp>
      <p:sp>
        <p:nvSpPr>
          <p:cNvPr id="27" name="Rectangle 26">
            <a:extLst>
              <a:ext uri="{FF2B5EF4-FFF2-40B4-BE49-F238E27FC236}">
                <a16:creationId xmlns:a16="http://schemas.microsoft.com/office/drawing/2014/main" id="{2F7FD296-FAA1-4E12-A64B-1053BEE73956}"/>
              </a:ext>
            </a:extLst>
          </p:cNvPr>
          <p:cNvSpPr/>
          <p:nvPr/>
        </p:nvSpPr>
        <p:spPr>
          <a:xfrm>
            <a:off x="311902" y="2226889"/>
            <a:ext cx="11568194" cy="41044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22" name="Rectangle 21"/>
          <p:cNvSpPr/>
          <p:nvPr/>
        </p:nvSpPr>
        <p:spPr>
          <a:xfrm>
            <a:off x="10606535" y="5729552"/>
            <a:ext cx="1075267" cy="4478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a:latin typeface="Avenir LT Std 35 Light" panose="020B0402020203020204" pitchFamily="34" charset="0"/>
              </a:rPr>
              <a:t>CHECK</a:t>
            </a:r>
          </a:p>
        </p:txBody>
      </p:sp>
      <p:sp>
        <p:nvSpPr>
          <p:cNvPr id="3" name="Rectangle 2"/>
          <p:cNvSpPr/>
          <p:nvPr/>
        </p:nvSpPr>
        <p:spPr>
          <a:xfrm>
            <a:off x="1732717" y="2516255"/>
            <a:ext cx="1758628" cy="1241365"/>
          </a:xfrm>
          <a:prstGeom prst="rect">
            <a:avLst/>
          </a:prstGeom>
        </p:spPr>
        <p:txBody>
          <a:bodyPr wrap="square" lIns="91440" tIns="45720" rIns="91440" bIns="45720" anchor="t">
            <a:spAutoFit/>
          </a:bodyPr>
          <a:lstStyle/>
          <a:p>
            <a:pPr>
              <a:spcBef>
                <a:spcPts val="1000"/>
              </a:spcBef>
              <a:spcAft>
                <a:spcPts val="600"/>
              </a:spcAft>
            </a:pPr>
            <a:r>
              <a:rPr lang="en-US" sz="1600">
                <a:latin typeface="Avenir LT Std 35 Light"/>
                <a:cs typeface="Arial"/>
              </a:rPr>
              <a:t>Always</a:t>
            </a:r>
          </a:p>
          <a:p>
            <a:pPr>
              <a:spcBef>
                <a:spcPts val="1000"/>
              </a:spcBef>
              <a:spcAft>
                <a:spcPts val="600"/>
              </a:spcAft>
            </a:pPr>
            <a:r>
              <a:rPr lang="en-US" sz="1600">
                <a:latin typeface="Avenir LT Std 35 Light"/>
                <a:cs typeface="Arial"/>
              </a:rPr>
              <a:t>Sometimes </a:t>
            </a:r>
            <a:endParaRPr lang="en-US" sz="1600">
              <a:latin typeface="Avenir LT Std 35 Light" panose="020B0402020203020204" pitchFamily="34" charset="0"/>
              <a:cs typeface="Arial"/>
            </a:endParaRPr>
          </a:p>
          <a:p>
            <a:pPr>
              <a:spcBef>
                <a:spcPts val="1000"/>
              </a:spcBef>
              <a:spcAft>
                <a:spcPts val="600"/>
              </a:spcAft>
            </a:pPr>
            <a:r>
              <a:rPr lang="en-US" sz="1600">
                <a:latin typeface="Avenir LT Std 35 Light"/>
                <a:cs typeface="Arial"/>
              </a:rPr>
              <a:t>Never</a:t>
            </a:r>
            <a:endParaRPr lang="en-US" sz="1600">
              <a:latin typeface="Avenir LT Std 35 Light" panose="020B0402020203020204" pitchFamily="34" charset="0"/>
              <a:cs typeface="Arial"/>
            </a:endParaRPr>
          </a:p>
        </p:txBody>
      </p:sp>
      <p:sp>
        <p:nvSpPr>
          <p:cNvPr id="4" name="Oval 3"/>
          <p:cNvSpPr/>
          <p:nvPr/>
        </p:nvSpPr>
        <p:spPr>
          <a:xfrm>
            <a:off x="1352391" y="2562682"/>
            <a:ext cx="245961" cy="245961"/>
          </a:xfrm>
          <a:prstGeom prst="ellipse">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p:cNvSpPr/>
          <p:nvPr/>
        </p:nvSpPr>
        <p:spPr>
          <a:xfrm>
            <a:off x="1351362" y="3006926"/>
            <a:ext cx="245961" cy="245961"/>
          </a:xfrm>
          <a:prstGeom prst="ellipse">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Oval 10">
            <a:extLst>
              <a:ext uri="{FF2B5EF4-FFF2-40B4-BE49-F238E27FC236}">
                <a16:creationId xmlns:a16="http://schemas.microsoft.com/office/drawing/2014/main" id="{51653F7D-5CF4-4F4C-AB54-ED115B15FEE6}"/>
              </a:ext>
            </a:extLst>
          </p:cNvPr>
          <p:cNvSpPr/>
          <p:nvPr/>
        </p:nvSpPr>
        <p:spPr>
          <a:xfrm>
            <a:off x="1351362" y="3434107"/>
            <a:ext cx="245961" cy="245961"/>
          </a:xfrm>
          <a:prstGeom prst="ellipse">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74981844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Challenge</a:t>
            </a:r>
          </a:p>
        </p:txBody>
      </p:sp>
      <p:sp>
        <p:nvSpPr>
          <p:cNvPr id="19" name="Rectangle 18">
            <a:extLst>
              <a:ext uri="{FF2B5EF4-FFF2-40B4-BE49-F238E27FC236}">
                <a16:creationId xmlns:a16="http://schemas.microsoft.com/office/drawing/2014/main" id="{2F7FD296-FAA1-4E12-A64B-1053BEE73956}"/>
              </a:ext>
            </a:extLst>
          </p:cNvPr>
          <p:cNvSpPr/>
          <p:nvPr/>
        </p:nvSpPr>
        <p:spPr>
          <a:xfrm>
            <a:off x="151108" y="2074716"/>
            <a:ext cx="11889783" cy="4408778"/>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US" sz="1350"/>
          </a:p>
        </p:txBody>
      </p:sp>
      <p:sp>
        <p:nvSpPr>
          <p:cNvPr id="27" name="Rectangle 26">
            <a:extLst>
              <a:ext uri="{FF2B5EF4-FFF2-40B4-BE49-F238E27FC236}">
                <a16:creationId xmlns:a16="http://schemas.microsoft.com/office/drawing/2014/main" id="{2F7FD296-FAA1-4E12-A64B-1053BEE73956}"/>
              </a:ext>
            </a:extLst>
          </p:cNvPr>
          <p:cNvSpPr/>
          <p:nvPr/>
        </p:nvSpPr>
        <p:spPr>
          <a:xfrm>
            <a:off x="311902" y="2228850"/>
            <a:ext cx="11568194" cy="41044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4" name="Oval 3"/>
          <p:cNvSpPr/>
          <p:nvPr/>
        </p:nvSpPr>
        <p:spPr>
          <a:xfrm>
            <a:off x="1352391" y="3428592"/>
            <a:ext cx="245961" cy="245961"/>
          </a:xfrm>
          <a:prstGeom prst="ellipse">
            <a:avLst/>
          </a:prstGeom>
          <a:gradFill flip="none" rotWithShape="1">
            <a:gsLst>
              <a:gs pos="37000">
                <a:schemeClr val="tx2"/>
              </a:gs>
              <a:gs pos="37000">
                <a:schemeClr val="tx2">
                  <a:tint val="66000"/>
                  <a:satMod val="160000"/>
                </a:schemeClr>
              </a:gs>
              <a:gs pos="37000">
                <a:schemeClr val="bg1"/>
              </a:gs>
            </a:gsLst>
            <a:path path="circle">
              <a:fillToRect l="50000" t="50000" r="50000" b="50000"/>
            </a:path>
            <a:tileRect/>
          </a:gra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p:cNvSpPr/>
          <p:nvPr/>
        </p:nvSpPr>
        <p:spPr>
          <a:xfrm>
            <a:off x="1351362" y="3006926"/>
            <a:ext cx="245961" cy="245961"/>
          </a:xfrm>
          <a:prstGeom prst="ellipse">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1301591" y="5215275"/>
            <a:ext cx="9417884" cy="830997"/>
          </a:xfrm>
          <a:prstGeom prst="rect">
            <a:avLst/>
          </a:prstGeom>
        </p:spPr>
        <p:txBody>
          <a:bodyPr wrap="square" lIns="91440" tIns="45720" rIns="91440" bIns="45720" anchor="t">
            <a:spAutoFit/>
          </a:bodyPr>
          <a:lstStyle/>
          <a:p>
            <a:pPr>
              <a:spcBef>
                <a:spcPts val="1000"/>
              </a:spcBef>
              <a:spcAft>
                <a:spcPts val="600"/>
              </a:spcAft>
            </a:pPr>
            <a:r>
              <a:rPr lang="en-US" sz="1600" b="1" dirty="0">
                <a:latin typeface="Avenir LT Std 35 Light"/>
                <a:cs typeface="Arial"/>
              </a:rPr>
              <a:t>Excellent!</a:t>
            </a:r>
            <a:r>
              <a:rPr lang="en-US" sz="1600" dirty="0">
                <a:latin typeface="Avenir LT Std 35 Light"/>
                <a:cs typeface="Arial"/>
              </a:rPr>
              <a:t> It's never okay to use a transgender or </a:t>
            </a:r>
            <a:r>
              <a:rPr lang="en-US" sz="1600" dirty="0" err="1">
                <a:latin typeface="Avenir LT Std 35 Light"/>
                <a:cs typeface="Arial"/>
              </a:rPr>
              <a:t>nonbinary</a:t>
            </a:r>
            <a:r>
              <a:rPr lang="en-US" sz="1600" dirty="0">
                <a:latin typeface="Avenir LT Std 35 Light"/>
                <a:cs typeface="Arial"/>
              </a:rPr>
              <a:t> person's old name, also called "dead name" or "birth name." When someone takes a new name or new pronouns, use that name when referring to them, even when speaking about them in the past. </a:t>
            </a:r>
            <a:endParaRPr lang="en-US" sz="1600" dirty="0">
              <a:latin typeface="Avenir LT Std 35 Light" panose="020B0402020203020204" pitchFamily="34" charset="0"/>
              <a:cs typeface="Arial"/>
            </a:endParaRPr>
          </a:p>
        </p:txBody>
      </p:sp>
      <p:sp>
        <p:nvSpPr>
          <p:cNvPr id="12" name="Graphic 3" descr="Checkmark">
            <a:extLst>
              <a:ext uri="{FF2B5EF4-FFF2-40B4-BE49-F238E27FC236}">
                <a16:creationId xmlns:a16="http://schemas.microsoft.com/office/drawing/2014/main" id="{9235DD3A-2F1E-4D02-8D43-BA56C794F608}"/>
              </a:ext>
            </a:extLst>
          </p:cNvPr>
          <p:cNvSpPr>
            <a:spLocks noChangeAspect="1"/>
          </p:cNvSpPr>
          <p:nvPr/>
        </p:nvSpPr>
        <p:spPr>
          <a:xfrm>
            <a:off x="941102" y="3494505"/>
            <a:ext cx="253833" cy="176579"/>
          </a:xfrm>
          <a:custGeom>
            <a:avLst/>
            <a:gdLst>
              <a:gd name="connsiteX0" fmla="*/ 281432 w 307138"/>
              <a:gd name="connsiteY0" fmla="*/ 0 h 213661"/>
              <a:gd name="connsiteX1" fmla="*/ 110503 w 307138"/>
              <a:gd name="connsiteY1" fmla="*/ 161581 h 213661"/>
              <a:gd name="connsiteX2" fmla="*/ 28377 w 307138"/>
              <a:gd name="connsiteY2" fmla="*/ 77452 h 213661"/>
              <a:gd name="connsiteX3" fmla="*/ 0 w 307138"/>
              <a:gd name="connsiteY3" fmla="*/ 104494 h 213661"/>
              <a:gd name="connsiteX4" fmla="*/ 109168 w 307138"/>
              <a:gd name="connsiteY4" fmla="*/ 216666 h 213661"/>
              <a:gd name="connsiteX5" fmla="*/ 137878 w 307138"/>
              <a:gd name="connsiteY5" fmla="*/ 189958 h 213661"/>
              <a:gd name="connsiteX6" fmla="*/ 308474 w 307138"/>
              <a:gd name="connsiteY6" fmla="*/ 28043 h 21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138" h="213661">
                <a:moveTo>
                  <a:pt x="281432" y="0"/>
                </a:moveTo>
                <a:lnTo>
                  <a:pt x="110503" y="161581"/>
                </a:lnTo>
                <a:lnTo>
                  <a:pt x="28377" y="77452"/>
                </a:lnTo>
                <a:lnTo>
                  <a:pt x="0" y="104494"/>
                </a:lnTo>
                <a:lnTo>
                  <a:pt x="109168" y="216666"/>
                </a:lnTo>
                <a:lnTo>
                  <a:pt x="137878" y="189958"/>
                </a:lnTo>
                <a:lnTo>
                  <a:pt x="308474" y="28043"/>
                </a:lnTo>
                <a:close/>
              </a:path>
            </a:pathLst>
          </a:custGeom>
          <a:solidFill>
            <a:schemeClr val="accent4"/>
          </a:solidFill>
          <a:ln w="3274" cap="flat">
            <a:noFill/>
            <a:prstDash val="solid"/>
            <a:miter/>
          </a:ln>
        </p:spPr>
        <p:txBody>
          <a:bodyPr rtlCol="0" anchor="ctr"/>
          <a:lstStyle/>
          <a:p>
            <a:endParaRPr lang="en-IN"/>
          </a:p>
        </p:txBody>
      </p:sp>
      <p:sp>
        <p:nvSpPr>
          <p:cNvPr id="15" name="TextBox 14">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30 of 33</a:t>
            </a:r>
          </a:p>
        </p:txBody>
      </p:sp>
      <p:sp>
        <p:nvSpPr>
          <p:cNvPr id="5" name="Rectangle 4">
            <a:extLst>
              <a:ext uri="{FF2B5EF4-FFF2-40B4-BE49-F238E27FC236}">
                <a16:creationId xmlns:a16="http://schemas.microsoft.com/office/drawing/2014/main" id="{122E74EB-71C9-4A0F-8115-4BD7900974B9}"/>
              </a:ext>
            </a:extLst>
          </p:cNvPr>
          <p:cNvSpPr/>
          <p:nvPr/>
        </p:nvSpPr>
        <p:spPr>
          <a:xfrm>
            <a:off x="1732717" y="2516255"/>
            <a:ext cx="1758628" cy="1241365"/>
          </a:xfrm>
          <a:prstGeom prst="rect">
            <a:avLst/>
          </a:prstGeom>
        </p:spPr>
        <p:txBody>
          <a:bodyPr wrap="square" lIns="91440" tIns="45720" rIns="91440" bIns="45720" anchor="t">
            <a:spAutoFit/>
          </a:bodyPr>
          <a:lstStyle/>
          <a:p>
            <a:pPr>
              <a:spcBef>
                <a:spcPts val="1000"/>
              </a:spcBef>
              <a:spcAft>
                <a:spcPts val="600"/>
              </a:spcAft>
            </a:pPr>
            <a:r>
              <a:rPr lang="en-US" sz="1600">
                <a:latin typeface="Avenir LT Std 35 Light"/>
                <a:cs typeface="Arial"/>
              </a:rPr>
              <a:t>Always</a:t>
            </a:r>
          </a:p>
          <a:p>
            <a:pPr>
              <a:spcBef>
                <a:spcPts val="1000"/>
              </a:spcBef>
              <a:spcAft>
                <a:spcPts val="600"/>
              </a:spcAft>
            </a:pPr>
            <a:r>
              <a:rPr lang="en-US" sz="1600">
                <a:latin typeface="Avenir LT Std 35 Light"/>
                <a:cs typeface="Arial"/>
              </a:rPr>
              <a:t>Sometimes </a:t>
            </a:r>
            <a:endParaRPr lang="en-US" sz="1600">
              <a:latin typeface="Avenir LT Std 35 Light" panose="020B0402020203020204" pitchFamily="34" charset="0"/>
              <a:cs typeface="Arial"/>
            </a:endParaRPr>
          </a:p>
          <a:p>
            <a:pPr>
              <a:spcBef>
                <a:spcPts val="1000"/>
              </a:spcBef>
              <a:spcAft>
                <a:spcPts val="600"/>
              </a:spcAft>
            </a:pPr>
            <a:r>
              <a:rPr lang="en-US" sz="1600">
                <a:latin typeface="Avenir LT Std 35 Light"/>
                <a:cs typeface="Arial"/>
              </a:rPr>
              <a:t>Never</a:t>
            </a:r>
            <a:endParaRPr lang="en-US" sz="1600">
              <a:latin typeface="Avenir LT Std 35 Light" panose="020B0402020203020204" pitchFamily="34" charset="0"/>
              <a:cs typeface="Arial"/>
            </a:endParaRPr>
          </a:p>
        </p:txBody>
      </p:sp>
      <p:sp>
        <p:nvSpPr>
          <p:cNvPr id="6" name="Oval 5">
            <a:extLst>
              <a:ext uri="{FF2B5EF4-FFF2-40B4-BE49-F238E27FC236}">
                <a16:creationId xmlns:a16="http://schemas.microsoft.com/office/drawing/2014/main" id="{E566AD22-E9FC-443F-8CC4-764CB5ED3EAF}"/>
              </a:ext>
            </a:extLst>
          </p:cNvPr>
          <p:cNvSpPr/>
          <p:nvPr/>
        </p:nvSpPr>
        <p:spPr>
          <a:xfrm>
            <a:off x="1351362" y="2556652"/>
            <a:ext cx="245961" cy="245961"/>
          </a:xfrm>
          <a:prstGeom prst="ellipse">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CECCEB8B-37CF-47F1-8AF4-16BB99123275}"/>
              </a:ext>
            </a:extLst>
          </p:cNvPr>
          <p:cNvSpPr txBox="1"/>
          <p:nvPr/>
        </p:nvSpPr>
        <p:spPr>
          <a:xfrm>
            <a:off x="1301591" y="944609"/>
            <a:ext cx="10380211" cy="769441"/>
          </a:xfrm>
          <a:prstGeom prst="rect">
            <a:avLst/>
          </a:prstGeom>
          <a:noFill/>
        </p:spPr>
        <p:txBody>
          <a:bodyPr wrap="square" lIns="91440" tIns="45720" rIns="91440" bIns="45720" rtlCol="0" anchor="t">
            <a:spAutoFit/>
          </a:bodyPr>
          <a:lstStyle/>
          <a:p>
            <a:pPr>
              <a:spcAft>
                <a:spcPts val="1200"/>
              </a:spcAft>
            </a:pPr>
            <a:r>
              <a:rPr lang="en-US" sz="2000" dirty="0">
                <a:solidFill>
                  <a:schemeClr val="bg1"/>
                </a:solidFill>
                <a:latin typeface="Avenir LT Std 35 Light"/>
              </a:rPr>
              <a:t>Is it okay to use someone's pre-transition name when speaking about them in the past? </a:t>
            </a:r>
            <a:endParaRPr lang="en-US" sz="2000" dirty="0">
              <a:solidFill>
                <a:schemeClr val="bg1"/>
              </a:solidFill>
            </a:endParaRPr>
          </a:p>
          <a:p>
            <a:r>
              <a:rPr lang="en-US" sz="1400" i="1" dirty="0">
                <a:solidFill>
                  <a:schemeClr val="bg1"/>
                </a:solidFill>
                <a:latin typeface="Avenir LT Std 35 Light" panose="020B0402020203020204" pitchFamily="34" charset="0"/>
              </a:rPr>
              <a:t>Select the correct answer and click CHECK.</a:t>
            </a:r>
          </a:p>
        </p:txBody>
      </p:sp>
      <p:sp>
        <p:nvSpPr>
          <p:cNvPr id="14" name="TextBox 13">
            <a:extLst>
              <a:ext uri="{FF2B5EF4-FFF2-40B4-BE49-F238E27FC236}">
                <a16:creationId xmlns:a16="http://schemas.microsoft.com/office/drawing/2014/main" id="{DBAF40DE-96C6-4376-90BC-E1C331DADB4F}"/>
              </a:ext>
            </a:extLst>
          </p:cNvPr>
          <p:cNvSpPr txBox="1"/>
          <p:nvPr/>
        </p:nvSpPr>
        <p:spPr>
          <a:xfrm>
            <a:off x="9754228" y="6550223"/>
            <a:ext cx="2437772" cy="307777"/>
          </a:xfrm>
          <a:prstGeom prst="rect">
            <a:avLst/>
          </a:prstGeom>
          <a:noFill/>
        </p:spPr>
        <p:txBody>
          <a:bodyPr wrap="square">
            <a:spAutoFit/>
          </a:bodyPr>
          <a:lstStyle/>
          <a:p>
            <a:pPr algn="r"/>
            <a:r>
              <a:rPr lang="en-IN" sz="1400" dirty="0">
                <a:latin typeface="Avenir LT Std 35 Light" panose="020B0402020203020204"/>
              </a:rPr>
              <a:t>Click </a:t>
            </a:r>
            <a:r>
              <a:rPr lang="en-IN" sz="1400" i="1" dirty="0">
                <a:latin typeface="Avenir LT Std 35 Light" panose="020B0402020203020204"/>
              </a:rPr>
              <a:t>NEXT</a:t>
            </a:r>
            <a:r>
              <a:rPr lang="en-IN" sz="1400" dirty="0">
                <a:latin typeface="Avenir LT Std 35 Light" panose="020B0402020203020204"/>
              </a:rPr>
              <a:t> to continue.</a:t>
            </a:r>
          </a:p>
        </p:txBody>
      </p:sp>
      <p:sp>
        <p:nvSpPr>
          <p:cNvPr id="16" name="Rectangle 15"/>
          <p:cNvSpPr/>
          <p:nvPr/>
        </p:nvSpPr>
        <p:spPr>
          <a:xfrm>
            <a:off x="12335774" y="182880"/>
            <a:ext cx="1559520" cy="139490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Added AS </a:t>
            </a:r>
            <a:endParaRPr lang="en-IN" dirty="0"/>
          </a:p>
        </p:txBody>
      </p:sp>
    </p:spTree>
    <p:extLst>
      <p:ext uri="{BB962C8B-B14F-4D97-AF65-F5344CB8AC3E}">
        <p14:creationId xmlns:p14="http://schemas.microsoft.com/office/powerpoint/2010/main" val="179997195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Challenge</a:t>
            </a:r>
          </a:p>
        </p:txBody>
      </p:sp>
      <p:sp>
        <p:nvSpPr>
          <p:cNvPr id="19" name="Rectangle 18">
            <a:extLst>
              <a:ext uri="{FF2B5EF4-FFF2-40B4-BE49-F238E27FC236}">
                <a16:creationId xmlns:a16="http://schemas.microsoft.com/office/drawing/2014/main" id="{2F7FD296-FAA1-4E12-A64B-1053BEE73956}"/>
              </a:ext>
            </a:extLst>
          </p:cNvPr>
          <p:cNvSpPr/>
          <p:nvPr/>
        </p:nvSpPr>
        <p:spPr>
          <a:xfrm>
            <a:off x="151108" y="2074716"/>
            <a:ext cx="11889783" cy="4408778"/>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US" sz="1350"/>
          </a:p>
        </p:txBody>
      </p:sp>
      <p:sp>
        <p:nvSpPr>
          <p:cNvPr id="27" name="Rectangle 26">
            <a:extLst>
              <a:ext uri="{FF2B5EF4-FFF2-40B4-BE49-F238E27FC236}">
                <a16:creationId xmlns:a16="http://schemas.microsoft.com/office/drawing/2014/main" id="{2F7FD296-FAA1-4E12-A64B-1053BEE73956}"/>
              </a:ext>
            </a:extLst>
          </p:cNvPr>
          <p:cNvSpPr/>
          <p:nvPr/>
        </p:nvSpPr>
        <p:spPr>
          <a:xfrm>
            <a:off x="311902" y="2228850"/>
            <a:ext cx="11568194" cy="41044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4" name="Oval 3"/>
          <p:cNvSpPr/>
          <p:nvPr/>
        </p:nvSpPr>
        <p:spPr>
          <a:xfrm>
            <a:off x="1352391" y="2562682"/>
            <a:ext cx="245961" cy="245961"/>
          </a:xfrm>
          <a:prstGeom prst="ellipse">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Oval 39"/>
          <p:cNvSpPr/>
          <p:nvPr/>
        </p:nvSpPr>
        <p:spPr>
          <a:xfrm>
            <a:off x="1351362" y="3006926"/>
            <a:ext cx="245961" cy="245961"/>
          </a:xfrm>
          <a:prstGeom prst="ellipse">
            <a:avLst/>
          </a:prstGeom>
          <a:gradFill flip="none" rotWithShape="1">
            <a:gsLst>
              <a:gs pos="37000">
                <a:schemeClr val="tx2"/>
              </a:gs>
              <a:gs pos="37000">
                <a:schemeClr val="tx2">
                  <a:tint val="66000"/>
                  <a:satMod val="160000"/>
                </a:schemeClr>
              </a:gs>
              <a:gs pos="37000">
                <a:schemeClr val="bg1"/>
              </a:gs>
            </a:gsLst>
            <a:path path="circle">
              <a:fillToRect l="50000" t="50000" r="50000" b="50000"/>
            </a:path>
            <a:tileRect/>
          </a:gra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p:nvSpPr>
        <p:spPr>
          <a:xfrm>
            <a:off x="1301591" y="5215275"/>
            <a:ext cx="9417884" cy="1282402"/>
          </a:xfrm>
          <a:prstGeom prst="rect">
            <a:avLst/>
          </a:prstGeom>
        </p:spPr>
        <p:txBody>
          <a:bodyPr wrap="square" lIns="91440" tIns="45720" rIns="91440" bIns="45720" anchor="t">
            <a:spAutoFit/>
          </a:bodyPr>
          <a:lstStyle/>
          <a:p>
            <a:pPr>
              <a:spcBef>
                <a:spcPts val="1000"/>
              </a:spcBef>
              <a:spcAft>
                <a:spcPts val="600"/>
              </a:spcAft>
            </a:pPr>
            <a:r>
              <a:rPr lang="en-US" sz="1600" b="1" dirty="0">
                <a:latin typeface="Avenir LT Std 35 Light" panose="020B0402020203020204" pitchFamily="34" charset="0"/>
                <a:cs typeface="Arial"/>
              </a:rPr>
              <a:t>Not quite.</a:t>
            </a:r>
            <a:r>
              <a:rPr lang="en-US" sz="1600" dirty="0">
                <a:latin typeface="Avenir LT Std 35 Light" panose="020B0402020203020204" pitchFamily="34" charset="0"/>
                <a:cs typeface="Arial"/>
              </a:rPr>
              <a:t> </a:t>
            </a:r>
            <a:r>
              <a:rPr lang="en-US" sz="1600" dirty="0">
                <a:latin typeface="Avenir LT Std 35 Light" panose="020B0402020203020204" pitchFamily="34" charset="0"/>
                <a:cs typeface="Segoe UI"/>
              </a:rPr>
              <a:t>It's never okay to use a transgender or </a:t>
            </a:r>
            <a:r>
              <a:rPr lang="en-US" sz="1600" dirty="0" err="1">
                <a:latin typeface="Avenir LT Std 35 Light" panose="020B0402020203020204" pitchFamily="34" charset="0"/>
                <a:cs typeface="Segoe UI"/>
              </a:rPr>
              <a:t>nonbinary</a:t>
            </a:r>
            <a:r>
              <a:rPr lang="en-US" sz="1600" dirty="0">
                <a:latin typeface="Avenir LT Std 35 Light" panose="020B0402020203020204" pitchFamily="34" charset="0"/>
                <a:cs typeface="Segoe UI"/>
              </a:rPr>
              <a:t> person's old name, also called "dead name" or "birth name." When someone takes a new name or new pronouns, use that name when referring to them, even when speaking about them in the past. </a:t>
            </a:r>
            <a:endParaRPr lang="en-US" sz="1600" dirty="0">
              <a:latin typeface="Avenir LT Std 35 Light" panose="020B0402020203020204" pitchFamily="34" charset="0"/>
              <a:ea typeface="+mn-lt"/>
              <a:cs typeface="+mn-lt"/>
            </a:endParaRPr>
          </a:p>
          <a:p>
            <a:pPr>
              <a:spcBef>
                <a:spcPts val="1000"/>
              </a:spcBef>
              <a:spcAft>
                <a:spcPts val="600"/>
              </a:spcAft>
            </a:pPr>
            <a:endParaRPr lang="en-US" sz="1600" dirty="0">
              <a:latin typeface="Avenir LT Std 35 Light" panose="020B0402020203020204" pitchFamily="34" charset="0"/>
              <a:cs typeface="Arial"/>
            </a:endParaRPr>
          </a:p>
        </p:txBody>
      </p:sp>
      <p:sp>
        <p:nvSpPr>
          <p:cNvPr id="12" name="Graphic 3" descr="Checkmark">
            <a:extLst>
              <a:ext uri="{FF2B5EF4-FFF2-40B4-BE49-F238E27FC236}">
                <a16:creationId xmlns:a16="http://schemas.microsoft.com/office/drawing/2014/main" id="{9235DD3A-2F1E-4D02-8D43-BA56C794F608}"/>
              </a:ext>
            </a:extLst>
          </p:cNvPr>
          <p:cNvSpPr>
            <a:spLocks noChangeAspect="1"/>
          </p:cNvSpPr>
          <p:nvPr/>
        </p:nvSpPr>
        <p:spPr>
          <a:xfrm>
            <a:off x="964193" y="3517596"/>
            <a:ext cx="253833" cy="176579"/>
          </a:xfrm>
          <a:custGeom>
            <a:avLst/>
            <a:gdLst>
              <a:gd name="connsiteX0" fmla="*/ 281432 w 307138"/>
              <a:gd name="connsiteY0" fmla="*/ 0 h 213661"/>
              <a:gd name="connsiteX1" fmla="*/ 110503 w 307138"/>
              <a:gd name="connsiteY1" fmla="*/ 161581 h 213661"/>
              <a:gd name="connsiteX2" fmla="*/ 28377 w 307138"/>
              <a:gd name="connsiteY2" fmla="*/ 77452 h 213661"/>
              <a:gd name="connsiteX3" fmla="*/ 0 w 307138"/>
              <a:gd name="connsiteY3" fmla="*/ 104494 h 213661"/>
              <a:gd name="connsiteX4" fmla="*/ 109168 w 307138"/>
              <a:gd name="connsiteY4" fmla="*/ 216666 h 213661"/>
              <a:gd name="connsiteX5" fmla="*/ 137878 w 307138"/>
              <a:gd name="connsiteY5" fmla="*/ 189958 h 213661"/>
              <a:gd name="connsiteX6" fmla="*/ 308474 w 307138"/>
              <a:gd name="connsiteY6" fmla="*/ 28043 h 21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7138" h="213661">
                <a:moveTo>
                  <a:pt x="281432" y="0"/>
                </a:moveTo>
                <a:lnTo>
                  <a:pt x="110503" y="161581"/>
                </a:lnTo>
                <a:lnTo>
                  <a:pt x="28377" y="77452"/>
                </a:lnTo>
                <a:lnTo>
                  <a:pt x="0" y="104494"/>
                </a:lnTo>
                <a:lnTo>
                  <a:pt x="109168" y="216666"/>
                </a:lnTo>
                <a:lnTo>
                  <a:pt x="137878" y="189958"/>
                </a:lnTo>
                <a:lnTo>
                  <a:pt x="308474" y="28043"/>
                </a:lnTo>
                <a:close/>
              </a:path>
            </a:pathLst>
          </a:custGeom>
          <a:solidFill>
            <a:schemeClr val="accent4"/>
          </a:solidFill>
          <a:ln w="3274" cap="flat">
            <a:noFill/>
            <a:prstDash val="solid"/>
            <a:miter/>
          </a:ln>
        </p:spPr>
        <p:txBody>
          <a:bodyPr rtlCol="0" anchor="ctr"/>
          <a:lstStyle/>
          <a:p>
            <a:endParaRPr lang="en-IN"/>
          </a:p>
        </p:txBody>
      </p:sp>
      <p:sp>
        <p:nvSpPr>
          <p:cNvPr id="14" name="TextBox 13">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30 of 33</a:t>
            </a:r>
          </a:p>
        </p:txBody>
      </p:sp>
      <p:sp>
        <p:nvSpPr>
          <p:cNvPr id="5" name="Rectangle 4">
            <a:extLst>
              <a:ext uri="{FF2B5EF4-FFF2-40B4-BE49-F238E27FC236}">
                <a16:creationId xmlns:a16="http://schemas.microsoft.com/office/drawing/2014/main" id="{728DA5FF-B792-411F-BE9A-9FC0D0B7714D}"/>
              </a:ext>
            </a:extLst>
          </p:cNvPr>
          <p:cNvSpPr/>
          <p:nvPr/>
        </p:nvSpPr>
        <p:spPr>
          <a:xfrm>
            <a:off x="1732717" y="2516255"/>
            <a:ext cx="1758628" cy="1241365"/>
          </a:xfrm>
          <a:prstGeom prst="rect">
            <a:avLst/>
          </a:prstGeom>
        </p:spPr>
        <p:txBody>
          <a:bodyPr wrap="square" lIns="91440" tIns="45720" rIns="91440" bIns="45720" anchor="t">
            <a:spAutoFit/>
          </a:bodyPr>
          <a:lstStyle/>
          <a:p>
            <a:pPr>
              <a:spcBef>
                <a:spcPts val="1000"/>
              </a:spcBef>
              <a:spcAft>
                <a:spcPts val="600"/>
              </a:spcAft>
            </a:pPr>
            <a:r>
              <a:rPr lang="en-US" sz="1600">
                <a:latin typeface="Avenir LT Std 35 Light"/>
                <a:cs typeface="Arial"/>
              </a:rPr>
              <a:t>Always</a:t>
            </a:r>
          </a:p>
          <a:p>
            <a:pPr>
              <a:spcBef>
                <a:spcPts val="1000"/>
              </a:spcBef>
              <a:spcAft>
                <a:spcPts val="600"/>
              </a:spcAft>
            </a:pPr>
            <a:r>
              <a:rPr lang="en-US" sz="1600">
                <a:latin typeface="Avenir LT Std 35 Light"/>
                <a:cs typeface="Arial"/>
              </a:rPr>
              <a:t>Sometimes </a:t>
            </a:r>
            <a:endParaRPr lang="en-US" sz="1600">
              <a:latin typeface="Avenir LT Std 35 Light" panose="020B0402020203020204" pitchFamily="34" charset="0"/>
              <a:cs typeface="Arial"/>
            </a:endParaRPr>
          </a:p>
          <a:p>
            <a:pPr>
              <a:spcBef>
                <a:spcPts val="1000"/>
              </a:spcBef>
              <a:spcAft>
                <a:spcPts val="600"/>
              </a:spcAft>
            </a:pPr>
            <a:r>
              <a:rPr lang="en-US" sz="1600">
                <a:latin typeface="Avenir LT Std 35 Light"/>
                <a:cs typeface="Arial"/>
              </a:rPr>
              <a:t>Never</a:t>
            </a:r>
            <a:endParaRPr lang="en-US" sz="1600">
              <a:latin typeface="Avenir LT Std 35 Light" panose="020B0402020203020204" pitchFamily="34" charset="0"/>
              <a:cs typeface="Arial"/>
            </a:endParaRPr>
          </a:p>
        </p:txBody>
      </p:sp>
      <p:sp>
        <p:nvSpPr>
          <p:cNvPr id="6" name="Oval 5">
            <a:extLst>
              <a:ext uri="{FF2B5EF4-FFF2-40B4-BE49-F238E27FC236}">
                <a16:creationId xmlns:a16="http://schemas.microsoft.com/office/drawing/2014/main" id="{CFD2127A-3DFA-4FFC-8461-31D4D2C99DB6}"/>
              </a:ext>
            </a:extLst>
          </p:cNvPr>
          <p:cNvSpPr/>
          <p:nvPr/>
        </p:nvSpPr>
        <p:spPr>
          <a:xfrm>
            <a:off x="1351362" y="3434107"/>
            <a:ext cx="245961" cy="245961"/>
          </a:xfrm>
          <a:prstGeom prst="ellipse">
            <a:avLst/>
          </a:prstGeom>
          <a:solidFill>
            <a:schemeClr val="bg1"/>
          </a:solid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C8D7AFD9-EE3A-4000-8A80-22EADAC2E3C3}"/>
              </a:ext>
            </a:extLst>
          </p:cNvPr>
          <p:cNvSpPr txBox="1"/>
          <p:nvPr/>
        </p:nvSpPr>
        <p:spPr>
          <a:xfrm>
            <a:off x="1301591" y="944609"/>
            <a:ext cx="10380211" cy="769441"/>
          </a:xfrm>
          <a:prstGeom prst="rect">
            <a:avLst/>
          </a:prstGeom>
          <a:noFill/>
        </p:spPr>
        <p:txBody>
          <a:bodyPr wrap="square" lIns="91440" tIns="45720" rIns="91440" bIns="45720" rtlCol="0" anchor="t">
            <a:spAutoFit/>
          </a:bodyPr>
          <a:lstStyle/>
          <a:p>
            <a:pPr>
              <a:spcAft>
                <a:spcPts val="1200"/>
              </a:spcAft>
            </a:pPr>
            <a:r>
              <a:rPr lang="en-US" sz="2000" dirty="0">
                <a:solidFill>
                  <a:schemeClr val="bg1"/>
                </a:solidFill>
                <a:latin typeface="Avenir LT Std 35 Light"/>
              </a:rPr>
              <a:t>Is it okay to use someone's pre-transition name when speaking about them in the past? </a:t>
            </a:r>
            <a:endParaRPr lang="en-US" sz="2000" dirty="0">
              <a:solidFill>
                <a:schemeClr val="bg1"/>
              </a:solidFill>
            </a:endParaRPr>
          </a:p>
          <a:p>
            <a:r>
              <a:rPr lang="en-US" sz="1400" i="1" dirty="0">
                <a:solidFill>
                  <a:schemeClr val="bg1"/>
                </a:solidFill>
                <a:latin typeface="Avenir LT Std 35 Light" panose="020B0402020203020204" pitchFamily="34" charset="0"/>
              </a:rPr>
              <a:t>Select the correct answer and click CHECK.</a:t>
            </a:r>
          </a:p>
        </p:txBody>
      </p:sp>
      <p:sp>
        <p:nvSpPr>
          <p:cNvPr id="15" name="TextBox 14">
            <a:extLst>
              <a:ext uri="{FF2B5EF4-FFF2-40B4-BE49-F238E27FC236}">
                <a16:creationId xmlns:a16="http://schemas.microsoft.com/office/drawing/2014/main" id="{DBAF40DE-96C6-4376-90BC-E1C331DADB4F}"/>
              </a:ext>
            </a:extLst>
          </p:cNvPr>
          <p:cNvSpPr txBox="1"/>
          <p:nvPr/>
        </p:nvSpPr>
        <p:spPr>
          <a:xfrm>
            <a:off x="9754228" y="6550223"/>
            <a:ext cx="2437772" cy="307777"/>
          </a:xfrm>
          <a:prstGeom prst="rect">
            <a:avLst/>
          </a:prstGeom>
          <a:noFill/>
        </p:spPr>
        <p:txBody>
          <a:bodyPr wrap="square">
            <a:spAutoFit/>
          </a:bodyPr>
          <a:lstStyle/>
          <a:p>
            <a:pPr algn="r"/>
            <a:r>
              <a:rPr lang="en-IN" sz="1400" dirty="0">
                <a:latin typeface="Avenir LT Std 35 Light" panose="020B0402020203020204"/>
              </a:rPr>
              <a:t>Click </a:t>
            </a:r>
            <a:r>
              <a:rPr lang="en-IN" sz="1400" i="1" dirty="0">
                <a:latin typeface="Avenir LT Std 35 Light" panose="020B0402020203020204"/>
              </a:rPr>
              <a:t>NEXT</a:t>
            </a:r>
            <a:r>
              <a:rPr lang="en-IN" sz="1400" dirty="0">
                <a:latin typeface="Avenir LT Std 35 Light" panose="020B0402020203020204"/>
              </a:rPr>
              <a:t> to continue.</a:t>
            </a:r>
          </a:p>
        </p:txBody>
      </p:sp>
      <p:sp>
        <p:nvSpPr>
          <p:cNvPr id="16" name="Rectangle 15"/>
          <p:cNvSpPr/>
          <p:nvPr/>
        </p:nvSpPr>
        <p:spPr>
          <a:xfrm>
            <a:off x="12335774" y="182880"/>
            <a:ext cx="1559520" cy="1394908"/>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smtClean="0"/>
              <a:t>Added AS </a:t>
            </a:r>
            <a:endParaRPr lang="en-IN" dirty="0"/>
          </a:p>
        </p:txBody>
      </p:sp>
    </p:spTree>
    <p:extLst>
      <p:ext uri="{BB962C8B-B14F-4D97-AF65-F5344CB8AC3E}">
        <p14:creationId xmlns:p14="http://schemas.microsoft.com/office/powerpoint/2010/main" val="380766109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553" t="1389" r="1203" b="29127"/>
          <a:stretch/>
        </p:blipFill>
        <p:spPr>
          <a:xfrm>
            <a:off x="0" y="736600"/>
            <a:ext cx="12192000" cy="5746892"/>
          </a:xfrm>
          <a:prstGeom prst="rect">
            <a:avLst/>
          </a:prstGeom>
        </p:spPr>
      </p:pic>
      <p:sp>
        <p:nvSpPr>
          <p:cNvPr id="2" name="Title 1"/>
          <p:cNvSpPr>
            <a:spLocks noGrp="1"/>
          </p:cNvSpPr>
          <p:nvPr>
            <p:ph type="title"/>
          </p:nvPr>
        </p:nvSpPr>
        <p:spPr/>
        <p:txBody>
          <a:bodyPr/>
          <a:lstStyle/>
          <a:p>
            <a:r>
              <a:rPr lang="en-IN"/>
              <a:t>Course Structure</a:t>
            </a:r>
          </a:p>
        </p:txBody>
      </p:sp>
      <p:sp>
        <p:nvSpPr>
          <p:cNvPr id="9" name="Rectangle 8">
            <a:extLst>
              <a:ext uri="{FF2B5EF4-FFF2-40B4-BE49-F238E27FC236}">
                <a16:creationId xmlns:a16="http://schemas.microsoft.com/office/drawing/2014/main" id="{2F7FD296-FAA1-4E12-A64B-1053BEE73956}"/>
              </a:ext>
            </a:extLst>
          </p:cNvPr>
          <p:cNvSpPr/>
          <p:nvPr/>
        </p:nvSpPr>
        <p:spPr>
          <a:xfrm>
            <a:off x="0" y="4572000"/>
            <a:ext cx="12192000" cy="1586128"/>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3" name="Rectangle 2"/>
          <p:cNvSpPr/>
          <p:nvPr/>
        </p:nvSpPr>
        <p:spPr>
          <a:xfrm>
            <a:off x="677767" y="5509281"/>
            <a:ext cx="2081019" cy="389850"/>
          </a:xfrm>
          <a:prstGeom prst="rect">
            <a:avLst/>
          </a:prstGeom>
        </p:spPr>
        <p:txBody>
          <a:bodyPr wrap="none">
            <a:spAutoFit/>
          </a:bodyPr>
          <a:lstStyle/>
          <a:p>
            <a:pPr algn="ctr">
              <a:lnSpc>
                <a:spcPct val="115000"/>
              </a:lnSpc>
            </a:pPr>
            <a:r>
              <a:rPr lang="en-IN" b="1">
                <a:solidFill>
                  <a:schemeClr val="bg1"/>
                </a:solidFill>
                <a:uFill>
                  <a:solidFill>
                    <a:srgbClr val="000000"/>
                  </a:solidFill>
                </a:uFill>
                <a:latin typeface="Avenir LT Std 35 Light" panose="020B0402020203020204" pitchFamily="34" charset="0"/>
                <a:ea typeface="Calibri" panose="020F0502020204030204" pitchFamily="34" charset="0"/>
              </a:rPr>
              <a:t>Gender Identities</a:t>
            </a:r>
          </a:p>
        </p:txBody>
      </p:sp>
      <p:sp>
        <p:nvSpPr>
          <p:cNvPr id="4" name="Rectangle 3"/>
          <p:cNvSpPr/>
          <p:nvPr/>
        </p:nvSpPr>
        <p:spPr>
          <a:xfrm>
            <a:off x="3565363" y="5509281"/>
            <a:ext cx="2083263" cy="389850"/>
          </a:xfrm>
          <a:prstGeom prst="rect">
            <a:avLst/>
          </a:prstGeom>
        </p:spPr>
        <p:txBody>
          <a:bodyPr wrap="none">
            <a:spAutoFit/>
          </a:bodyPr>
          <a:lstStyle/>
          <a:p>
            <a:pPr algn="ctr">
              <a:lnSpc>
                <a:spcPct val="115000"/>
              </a:lnSpc>
            </a:pPr>
            <a:r>
              <a:rPr lang="en-IN" b="1">
                <a:solidFill>
                  <a:schemeClr val="bg1"/>
                </a:solidFill>
                <a:uFill>
                  <a:solidFill>
                    <a:srgbClr val="000000"/>
                  </a:solidFill>
                </a:uFill>
                <a:latin typeface="Avenir LT Std 35 Light" panose="020B0402020203020204" pitchFamily="34" charset="0"/>
                <a:ea typeface="Calibri" panose="020F0502020204030204" pitchFamily="34" charset="0"/>
              </a:rPr>
              <a:t>Gender Pronouns</a:t>
            </a:r>
          </a:p>
        </p:txBody>
      </p:sp>
      <p:sp>
        <p:nvSpPr>
          <p:cNvPr id="5" name="Rectangle 4"/>
          <p:cNvSpPr/>
          <p:nvPr/>
        </p:nvSpPr>
        <p:spPr>
          <a:xfrm>
            <a:off x="6391083" y="5509281"/>
            <a:ext cx="2209259" cy="389850"/>
          </a:xfrm>
          <a:prstGeom prst="rect">
            <a:avLst/>
          </a:prstGeom>
        </p:spPr>
        <p:txBody>
          <a:bodyPr wrap="none">
            <a:spAutoFit/>
          </a:bodyPr>
          <a:lstStyle/>
          <a:p>
            <a:pPr algn="ctr">
              <a:lnSpc>
                <a:spcPct val="115000"/>
              </a:lnSpc>
            </a:pPr>
            <a:r>
              <a:rPr lang="en-IN" b="1">
                <a:solidFill>
                  <a:schemeClr val="bg1"/>
                </a:solidFill>
                <a:uFill>
                  <a:solidFill>
                    <a:srgbClr val="000000"/>
                  </a:solidFill>
                </a:uFill>
                <a:latin typeface="Avenir LT Std 35 Light" panose="020B0402020203020204" pitchFamily="34" charset="0"/>
                <a:ea typeface="Calibri" panose="020F0502020204030204" pitchFamily="34" charset="0"/>
              </a:rPr>
              <a:t>Shift your Thinking</a:t>
            </a:r>
          </a:p>
        </p:txBody>
      </p:sp>
      <p:sp>
        <p:nvSpPr>
          <p:cNvPr id="15" name="TextBox 14">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04 of 33</a:t>
            </a:r>
          </a:p>
        </p:txBody>
      </p:sp>
      <p:sp>
        <p:nvSpPr>
          <p:cNvPr id="16" name="Oval 15"/>
          <p:cNvSpPr/>
          <p:nvPr/>
        </p:nvSpPr>
        <p:spPr>
          <a:xfrm flipH="1">
            <a:off x="926639" y="3776297"/>
            <a:ext cx="1583277" cy="1583277"/>
          </a:xfrm>
          <a:prstGeom prst="ellipse">
            <a:avLst/>
          </a:prstGeom>
          <a:solidFill>
            <a:srgbClr val="7778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p:cNvSpPr/>
          <p:nvPr/>
        </p:nvSpPr>
        <p:spPr>
          <a:xfrm flipH="1">
            <a:off x="3815357" y="3776297"/>
            <a:ext cx="1583277" cy="1583277"/>
          </a:xfrm>
          <a:prstGeom prst="ellipse">
            <a:avLst/>
          </a:prstGeom>
          <a:solidFill>
            <a:srgbClr val="7778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Oval 18"/>
          <p:cNvSpPr/>
          <p:nvPr/>
        </p:nvSpPr>
        <p:spPr>
          <a:xfrm flipH="1">
            <a:off x="6704075" y="3776297"/>
            <a:ext cx="1583277" cy="1583277"/>
          </a:xfrm>
          <a:prstGeom prst="ellipse">
            <a:avLst/>
          </a:prstGeom>
          <a:solidFill>
            <a:srgbClr val="7778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4" name="Picture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61036" y="4109583"/>
            <a:ext cx="914479" cy="914479"/>
          </a:xfrm>
          <a:prstGeom prst="rect">
            <a:avLst/>
          </a:prstGeom>
        </p:spPr>
      </p:pic>
      <p:pic>
        <p:nvPicPr>
          <p:cNvPr id="35" name="Picture 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9754" y="4104197"/>
            <a:ext cx="914479" cy="914479"/>
          </a:xfrm>
          <a:prstGeom prst="rect">
            <a:avLst/>
          </a:prstGeom>
        </p:spPr>
      </p:pic>
      <p:pic>
        <p:nvPicPr>
          <p:cNvPr id="36" name="Picture 3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5405" y="4134424"/>
            <a:ext cx="914479" cy="1086291"/>
          </a:xfrm>
          <a:prstGeom prst="rect">
            <a:avLst/>
          </a:prstGeom>
        </p:spPr>
      </p:pic>
      <p:sp>
        <p:nvSpPr>
          <p:cNvPr id="18" name="Rectangle 17"/>
          <p:cNvSpPr/>
          <p:nvPr/>
        </p:nvSpPr>
        <p:spPr>
          <a:xfrm>
            <a:off x="9791959" y="5516335"/>
            <a:ext cx="1184940" cy="389850"/>
          </a:xfrm>
          <a:prstGeom prst="rect">
            <a:avLst/>
          </a:prstGeom>
        </p:spPr>
        <p:txBody>
          <a:bodyPr wrap="none" anchor="ctr">
            <a:spAutoFit/>
          </a:bodyPr>
          <a:lstStyle/>
          <a:p>
            <a:pPr algn="ctr">
              <a:lnSpc>
                <a:spcPct val="115000"/>
              </a:lnSpc>
            </a:pPr>
            <a:r>
              <a:rPr lang="en-IN" b="1" dirty="0" smtClean="0">
                <a:solidFill>
                  <a:schemeClr val="bg1"/>
                </a:solidFill>
                <a:uFill>
                  <a:solidFill>
                    <a:srgbClr val="000000"/>
                  </a:solidFill>
                </a:uFill>
                <a:latin typeface="Avenir LT Std 35 Light" panose="020B0402020203020204" pitchFamily="34" charset="0"/>
                <a:ea typeface="Calibri" panose="020F0502020204030204" pitchFamily="34" charset="0"/>
              </a:rPr>
              <a:t>Summary</a:t>
            </a:r>
            <a:endParaRPr lang="en-IN" b="1" dirty="0">
              <a:solidFill>
                <a:schemeClr val="bg1"/>
              </a:solidFill>
              <a:uFill>
                <a:solidFill>
                  <a:srgbClr val="000000"/>
                </a:solidFill>
              </a:uFill>
              <a:latin typeface="Avenir LT Std 35 Light" panose="020B0402020203020204" pitchFamily="34" charset="0"/>
              <a:ea typeface="Calibri" panose="020F0502020204030204" pitchFamily="34" charset="0"/>
            </a:endParaRPr>
          </a:p>
        </p:txBody>
      </p:sp>
      <p:sp>
        <p:nvSpPr>
          <p:cNvPr id="21" name="Oval 20"/>
          <p:cNvSpPr/>
          <p:nvPr/>
        </p:nvSpPr>
        <p:spPr>
          <a:xfrm flipH="1">
            <a:off x="9592793" y="3776297"/>
            <a:ext cx="1583277" cy="15832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2" name="Group 21">
            <a:extLst>
              <a:ext uri="{FF2B5EF4-FFF2-40B4-BE49-F238E27FC236}">
                <a16:creationId xmlns:a16="http://schemas.microsoft.com/office/drawing/2014/main" id="{034886A3-4A81-4B26-B4B8-F8A25E4890FF}"/>
              </a:ext>
            </a:extLst>
          </p:cNvPr>
          <p:cNvGrpSpPr/>
          <p:nvPr/>
        </p:nvGrpSpPr>
        <p:grpSpPr>
          <a:xfrm>
            <a:off x="10111662" y="4228870"/>
            <a:ext cx="708886" cy="695611"/>
            <a:chOff x="12432332" y="3091329"/>
            <a:chExt cx="1329719" cy="1304818"/>
          </a:xfrm>
        </p:grpSpPr>
        <p:grpSp>
          <p:nvGrpSpPr>
            <p:cNvPr id="23" name="Group 9">
              <a:extLst>
                <a:ext uri="{FF2B5EF4-FFF2-40B4-BE49-F238E27FC236}">
                  <a16:creationId xmlns:a16="http://schemas.microsoft.com/office/drawing/2014/main" id="{FF6D19E9-E24F-4075-B7B3-813035E3C14C}"/>
                </a:ext>
              </a:extLst>
            </p:cNvPr>
            <p:cNvGrpSpPr>
              <a:grpSpLocks noChangeAspect="1"/>
            </p:cNvGrpSpPr>
            <p:nvPr/>
          </p:nvGrpSpPr>
          <p:grpSpPr bwMode="auto">
            <a:xfrm>
              <a:off x="12612244" y="3542470"/>
              <a:ext cx="168095" cy="153956"/>
              <a:chOff x="2278" y="-267"/>
              <a:chExt cx="214" cy="196"/>
            </a:xfrm>
            <a:solidFill>
              <a:schemeClr val="bg1"/>
            </a:solidFill>
          </p:grpSpPr>
          <p:sp>
            <p:nvSpPr>
              <p:cNvPr id="46" name="Freeform 10">
                <a:extLst>
                  <a:ext uri="{FF2B5EF4-FFF2-40B4-BE49-F238E27FC236}">
                    <a16:creationId xmlns:a16="http://schemas.microsoft.com/office/drawing/2014/main" id="{F9081BB4-1E40-4A7A-8614-4C06B8A6C73B}"/>
                  </a:ext>
                </a:extLst>
              </p:cNvPr>
              <p:cNvSpPr>
                <a:spLocks/>
              </p:cNvSpPr>
              <p:nvPr/>
            </p:nvSpPr>
            <p:spPr bwMode="auto">
              <a:xfrm>
                <a:off x="2278" y="-267"/>
                <a:ext cx="195" cy="196"/>
              </a:xfrm>
              <a:custGeom>
                <a:avLst/>
                <a:gdLst>
                  <a:gd name="T0" fmla="*/ 48 w 95"/>
                  <a:gd name="T1" fmla="*/ 95 h 95"/>
                  <a:gd name="T2" fmla="*/ 0 w 95"/>
                  <a:gd name="T3" fmla="*/ 47 h 95"/>
                  <a:gd name="T4" fmla="*/ 48 w 95"/>
                  <a:gd name="T5" fmla="*/ 0 h 95"/>
                  <a:gd name="T6" fmla="*/ 80 w 95"/>
                  <a:gd name="T7" fmla="*/ 12 h 95"/>
                  <a:gd name="T8" fmla="*/ 81 w 95"/>
                  <a:gd name="T9" fmla="*/ 17 h 95"/>
                  <a:gd name="T10" fmla="*/ 76 w 95"/>
                  <a:gd name="T11" fmla="*/ 17 h 95"/>
                  <a:gd name="T12" fmla="*/ 48 w 95"/>
                  <a:gd name="T13" fmla="*/ 7 h 95"/>
                  <a:gd name="T14" fmla="*/ 7 w 95"/>
                  <a:gd name="T15" fmla="*/ 47 h 95"/>
                  <a:gd name="T16" fmla="*/ 48 w 95"/>
                  <a:gd name="T17" fmla="*/ 88 h 95"/>
                  <a:gd name="T18" fmla="*/ 88 w 95"/>
                  <a:gd name="T19" fmla="*/ 47 h 95"/>
                  <a:gd name="T20" fmla="*/ 88 w 95"/>
                  <a:gd name="T21" fmla="*/ 39 h 95"/>
                  <a:gd name="T22" fmla="*/ 90 w 95"/>
                  <a:gd name="T23" fmla="*/ 35 h 95"/>
                  <a:gd name="T24" fmla="*/ 95 w 95"/>
                  <a:gd name="T25" fmla="*/ 37 h 95"/>
                  <a:gd name="T26" fmla="*/ 95 w 95"/>
                  <a:gd name="T27" fmla="*/ 47 h 95"/>
                  <a:gd name="T28" fmla="*/ 48 w 95"/>
                  <a:gd name="T2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95">
                    <a:moveTo>
                      <a:pt x="48" y="95"/>
                    </a:moveTo>
                    <a:cubicBezTo>
                      <a:pt x="22" y="95"/>
                      <a:pt x="0" y="73"/>
                      <a:pt x="0" y="47"/>
                    </a:cubicBezTo>
                    <a:cubicBezTo>
                      <a:pt x="0" y="21"/>
                      <a:pt x="22" y="0"/>
                      <a:pt x="48" y="0"/>
                    </a:cubicBezTo>
                    <a:cubicBezTo>
                      <a:pt x="60" y="0"/>
                      <a:pt x="72" y="4"/>
                      <a:pt x="80" y="12"/>
                    </a:cubicBezTo>
                    <a:cubicBezTo>
                      <a:pt x="82" y="14"/>
                      <a:pt x="82" y="16"/>
                      <a:pt x="81" y="17"/>
                    </a:cubicBezTo>
                    <a:cubicBezTo>
                      <a:pt x="79" y="19"/>
                      <a:pt x="77" y="19"/>
                      <a:pt x="76" y="17"/>
                    </a:cubicBezTo>
                    <a:cubicBezTo>
                      <a:pt x="68" y="10"/>
                      <a:pt x="58" y="7"/>
                      <a:pt x="48" y="7"/>
                    </a:cubicBezTo>
                    <a:cubicBezTo>
                      <a:pt x="26" y="7"/>
                      <a:pt x="7" y="25"/>
                      <a:pt x="7" y="47"/>
                    </a:cubicBezTo>
                    <a:cubicBezTo>
                      <a:pt x="7" y="69"/>
                      <a:pt x="26" y="88"/>
                      <a:pt x="48" y="88"/>
                    </a:cubicBezTo>
                    <a:cubicBezTo>
                      <a:pt x="70" y="88"/>
                      <a:pt x="88" y="69"/>
                      <a:pt x="88" y="47"/>
                    </a:cubicBezTo>
                    <a:cubicBezTo>
                      <a:pt x="88" y="44"/>
                      <a:pt x="88" y="41"/>
                      <a:pt x="88" y="39"/>
                    </a:cubicBezTo>
                    <a:cubicBezTo>
                      <a:pt x="87" y="37"/>
                      <a:pt x="89" y="35"/>
                      <a:pt x="90" y="35"/>
                    </a:cubicBezTo>
                    <a:cubicBezTo>
                      <a:pt x="92" y="34"/>
                      <a:pt x="94" y="36"/>
                      <a:pt x="95" y="37"/>
                    </a:cubicBezTo>
                    <a:cubicBezTo>
                      <a:pt x="95" y="41"/>
                      <a:pt x="95" y="44"/>
                      <a:pt x="95" y="47"/>
                    </a:cubicBezTo>
                    <a:cubicBezTo>
                      <a:pt x="95" y="73"/>
                      <a:pt x="74" y="95"/>
                      <a:pt x="48" y="9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baseline="-25000"/>
              </a:p>
            </p:txBody>
          </p:sp>
          <p:sp>
            <p:nvSpPr>
              <p:cNvPr id="47" name="Freeform 11">
                <a:extLst>
                  <a:ext uri="{FF2B5EF4-FFF2-40B4-BE49-F238E27FC236}">
                    <a16:creationId xmlns:a16="http://schemas.microsoft.com/office/drawing/2014/main" id="{8A4A58DD-26B4-4D18-80C9-DEB02AE44E2A}"/>
                  </a:ext>
                </a:extLst>
              </p:cNvPr>
              <p:cNvSpPr>
                <a:spLocks/>
              </p:cNvSpPr>
              <p:nvPr/>
            </p:nvSpPr>
            <p:spPr bwMode="auto">
              <a:xfrm>
                <a:off x="2327" y="-253"/>
                <a:ext cx="165" cy="114"/>
              </a:xfrm>
              <a:custGeom>
                <a:avLst/>
                <a:gdLst>
                  <a:gd name="T0" fmla="*/ 28 w 80"/>
                  <a:gd name="T1" fmla="*/ 55 h 55"/>
                  <a:gd name="T2" fmla="*/ 26 w 80"/>
                  <a:gd name="T3" fmla="*/ 55 h 55"/>
                  <a:gd name="T4" fmla="*/ 2 w 80"/>
                  <a:gd name="T5" fmla="*/ 35 h 55"/>
                  <a:gd name="T6" fmla="*/ 1 w 80"/>
                  <a:gd name="T7" fmla="*/ 30 h 55"/>
                  <a:gd name="T8" fmla="*/ 6 w 80"/>
                  <a:gd name="T9" fmla="*/ 29 h 55"/>
                  <a:gd name="T10" fmla="*/ 28 w 80"/>
                  <a:gd name="T11" fmla="*/ 47 h 55"/>
                  <a:gd name="T12" fmla="*/ 74 w 80"/>
                  <a:gd name="T13" fmla="*/ 2 h 55"/>
                  <a:gd name="T14" fmla="*/ 78 w 80"/>
                  <a:gd name="T15" fmla="*/ 2 h 55"/>
                  <a:gd name="T16" fmla="*/ 78 w 80"/>
                  <a:gd name="T17" fmla="*/ 6 h 55"/>
                  <a:gd name="T18" fmla="*/ 30 w 80"/>
                  <a:gd name="T19" fmla="*/ 54 h 55"/>
                  <a:gd name="T20" fmla="*/ 28 w 80"/>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55">
                    <a:moveTo>
                      <a:pt x="28" y="55"/>
                    </a:moveTo>
                    <a:cubicBezTo>
                      <a:pt x="27" y="55"/>
                      <a:pt x="26" y="55"/>
                      <a:pt x="26" y="55"/>
                    </a:cubicBezTo>
                    <a:cubicBezTo>
                      <a:pt x="2" y="35"/>
                      <a:pt x="2" y="35"/>
                      <a:pt x="2" y="35"/>
                    </a:cubicBezTo>
                    <a:cubicBezTo>
                      <a:pt x="0" y="33"/>
                      <a:pt x="0" y="31"/>
                      <a:pt x="1" y="30"/>
                    </a:cubicBezTo>
                    <a:cubicBezTo>
                      <a:pt x="3" y="28"/>
                      <a:pt x="5" y="28"/>
                      <a:pt x="6" y="29"/>
                    </a:cubicBezTo>
                    <a:cubicBezTo>
                      <a:pt x="28" y="47"/>
                      <a:pt x="28" y="47"/>
                      <a:pt x="28" y="47"/>
                    </a:cubicBezTo>
                    <a:cubicBezTo>
                      <a:pt x="74" y="2"/>
                      <a:pt x="74" y="2"/>
                      <a:pt x="74" y="2"/>
                    </a:cubicBezTo>
                    <a:cubicBezTo>
                      <a:pt x="75" y="0"/>
                      <a:pt x="77" y="0"/>
                      <a:pt x="78" y="2"/>
                    </a:cubicBezTo>
                    <a:cubicBezTo>
                      <a:pt x="80" y="3"/>
                      <a:pt x="80" y="5"/>
                      <a:pt x="78" y="6"/>
                    </a:cubicBezTo>
                    <a:cubicBezTo>
                      <a:pt x="30" y="54"/>
                      <a:pt x="30" y="54"/>
                      <a:pt x="30" y="54"/>
                    </a:cubicBezTo>
                    <a:cubicBezTo>
                      <a:pt x="30" y="55"/>
                      <a:pt x="29" y="55"/>
                      <a:pt x="28" y="5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baseline="-25000"/>
              </a:p>
            </p:txBody>
          </p:sp>
        </p:grpSp>
        <p:grpSp>
          <p:nvGrpSpPr>
            <p:cNvPr id="24" name="Group 9">
              <a:extLst>
                <a:ext uri="{FF2B5EF4-FFF2-40B4-BE49-F238E27FC236}">
                  <a16:creationId xmlns:a16="http://schemas.microsoft.com/office/drawing/2014/main" id="{E85F439C-2D43-40A3-B662-F9FD2FA09203}"/>
                </a:ext>
              </a:extLst>
            </p:cNvPr>
            <p:cNvGrpSpPr>
              <a:grpSpLocks noChangeAspect="1"/>
            </p:cNvGrpSpPr>
            <p:nvPr/>
          </p:nvGrpSpPr>
          <p:grpSpPr bwMode="auto">
            <a:xfrm>
              <a:off x="12612244" y="3744169"/>
              <a:ext cx="168095" cy="153956"/>
              <a:chOff x="2278" y="-267"/>
              <a:chExt cx="214" cy="196"/>
            </a:xfrm>
            <a:solidFill>
              <a:schemeClr val="bg1"/>
            </a:solidFill>
          </p:grpSpPr>
          <p:sp>
            <p:nvSpPr>
              <p:cNvPr id="44" name="Freeform 10">
                <a:extLst>
                  <a:ext uri="{FF2B5EF4-FFF2-40B4-BE49-F238E27FC236}">
                    <a16:creationId xmlns:a16="http://schemas.microsoft.com/office/drawing/2014/main" id="{017F3BA2-6A2C-43F4-86D3-04E3FF24E5DE}"/>
                  </a:ext>
                </a:extLst>
              </p:cNvPr>
              <p:cNvSpPr>
                <a:spLocks/>
              </p:cNvSpPr>
              <p:nvPr/>
            </p:nvSpPr>
            <p:spPr bwMode="auto">
              <a:xfrm>
                <a:off x="2278" y="-267"/>
                <a:ext cx="195" cy="196"/>
              </a:xfrm>
              <a:custGeom>
                <a:avLst/>
                <a:gdLst>
                  <a:gd name="T0" fmla="*/ 48 w 95"/>
                  <a:gd name="T1" fmla="*/ 95 h 95"/>
                  <a:gd name="T2" fmla="*/ 0 w 95"/>
                  <a:gd name="T3" fmla="*/ 47 h 95"/>
                  <a:gd name="T4" fmla="*/ 48 w 95"/>
                  <a:gd name="T5" fmla="*/ 0 h 95"/>
                  <a:gd name="T6" fmla="*/ 80 w 95"/>
                  <a:gd name="T7" fmla="*/ 12 h 95"/>
                  <a:gd name="T8" fmla="*/ 81 w 95"/>
                  <a:gd name="T9" fmla="*/ 17 h 95"/>
                  <a:gd name="T10" fmla="*/ 76 w 95"/>
                  <a:gd name="T11" fmla="*/ 17 h 95"/>
                  <a:gd name="T12" fmla="*/ 48 w 95"/>
                  <a:gd name="T13" fmla="*/ 7 h 95"/>
                  <a:gd name="T14" fmla="*/ 7 w 95"/>
                  <a:gd name="T15" fmla="*/ 47 h 95"/>
                  <a:gd name="T16" fmla="*/ 48 w 95"/>
                  <a:gd name="T17" fmla="*/ 88 h 95"/>
                  <a:gd name="T18" fmla="*/ 88 w 95"/>
                  <a:gd name="T19" fmla="*/ 47 h 95"/>
                  <a:gd name="T20" fmla="*/ 88 w 95"/>
                  <a:gd name="T21" fmla="*/ 39 h 95"/>
                  <a:gd name="T22" fmla="*/ 90 w 95"/>
                  <a:gd name="T23" fmla="*/ 35 h 95"/>
                  <a:gd name="T24" fmla="*/ 95 w 95"/>
                  <a:gd name="T25" fmla="*/ 37 h 95"/>
                  <a:gd name="T26" fmla="*/ 95 w 95"/>
                  <a:gd name="T27" fmla="*/ 47 h 95"/>
                  <a:gd name="T28" fmla="*/ 48 w 95"/>
                  <a:gd name="T2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95">
                    <a:moveTo>
                      <a:pt x="48" y="95"/>
                    </a:moveTo>
                    <a:cubicBezTo>
                      <a:pt x="22" y="95"/>
                      <a:pt x="0" y="73"/>
                      <a:pt x="0" y="47"/>
                    </a:cubicBezTo>
                    <a:cubicBezTo>
                      <a:pt x="0" y="21"/>
                      <a:pt x="22" y="0"/>
                      <a:pt x="48" y="0"/>
                    </a:cubicBezTo>
                    <a:cubicBezTo>
                      <a:pt x="60" y="0"/>
                      <a:pt x="72" y="4"/>
                      <a:pt x="80" y="12"/>
                    </a:cubicBezTo>
                    <a:cubicBezTo>
                      <a:pt x="82" y="14"/>
                      <a:pt x="82" y="16"/>
                      <a:pt x="81" y="17"/>
                    </a:cubicBezTo>
                    <a:cubicBezTo>
                      <a:pt x="79" y="19"/>
                      <a:pt x="77" y="19"/>
                      <a:pt x="76" y="17"/>
                    </a:cubicBezTo>
                    <a:cubicBezTo>
                      <a:pt x="68" y="10"/>
                      <a:pt x="58" y="7"/>
                      <a:pt x="48" y="7"/>
                    </a:cubicBezTo>
                    <a:cubicBezTo>
                      <a:pt x="26" y="7"/>
                      <a:pt x="7" y="25"/>
                      <a:pt x="7" y="47"/>
                    </a:cubicBezTo>
                    <a:cubicBezTo>
                      <a:pt x="7" y="69"/>
                      <a:pt x="26" y="88"/>
                      <a:pt x="48" y="88"/>
                    </a:cubicBezTo>
                    <a:cubicBezTo>
                      <a:pt x="70" y="88"/>
                      <a:pt x="88" y="69"/>
                      <a:pt x="88" y="47"/>
                    </a:cubicBezTo>
                    <a:cubicBezTo>
                      <a:pt x="88" y="44"/>
                      <a:pt x="88" y="41"/>
                      <a:pt x="88" y="39"/>
                    </a:cubicBezTo>
                    <a:cubicBezTo>
                      <a:pt x="87" y="37"/>
                      <a:pt x="89" y="35"/>
                      <a:pt x="90" y="35"/>
                    </a:cubicBezTo>
                    <a:cubicBezTo>
                      <a:pt x="92" y="34"/>
                      <a:pt x="94" y="36"/>
                      <a:pt x="95" y="37"/>
                    </a:cubicBezTo>
                    <a:cubicBezTo>
                      <a:pt x="95" y="41"/>
                      <a:pt x="95" y="44"/>
                      <a:pt x="95" y="47"/>
                    </a:cubicBezTo>
                    <a:cubicBezTo>
                      <a:pt x="95" y="73"/>
                      <a:pt x="74" y="95"/>
                      <a:pt x="48" y="9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baseline="-25000"/>
              </a:p>
            </p:txBody>
          </p:sp>
          <p:sp>
            <p:nvSpPr>
              <p:cNvPr id="45" name="Freeform 11">
                <a:extLst>
                  <a:ext uri="{FF2B5EF4-FFF2-40B4-BE49-F238E27FC236}">
                    <a16:creationId xmlns:a16="http://schemas.microsoft.com/office/drawing/2014/main" id="{4860889C-C56E-42CA-8680-E94F6718E6EB}"/>
                  </a:ext>
                </a:extLst>
              </p:cNvPr>
              <p:cNvSpPr>
                <a:spLocks/>
              </p:cNvSpPr>
              <p:nvPr/>
            </p:nvSpPr>
            <p:spPr bwMode="auto">
              <a:xfrm>
                <a:off x="2327" y="-253"/>
                <a:ext cx="165" cy="114"/>
              </a:xfrm>
              <a:custGeom>
                <a:avLst/>
                <a:gdLst>
                  <a:gd name="T0" fmla="*/ 28 w 80"/>
                  <a:gd name="T1" fmla="*/ 55 h 55"/>
                  <a:gd name="T2" fmla="*/ 26 w 80"/>
                  <a:gd name="T3" fmla="*/ 55 h 55"/>
                  <a:gd name="T4" fmla="*/ 2 w 80"/>
                  <a:gd name="T5" fmla="*/ 35 h 55"/>
                  <a:gd name="T6" fmla="*/ 1 w 80"/>
                  <a:gd name="T7" fmla="*/ 30 h 55"/>
                  <a:gd name="T8" fmla="*/ 6 w 80"/>
                  <a:gd name="T9" fmla="*/ 29 h 55"/>
                  <a:gd name="T10" fmla="*/ 28 w 80"/>
                  <a:gd name="T11" fmla="*/ 47 h 55"/>
                  <a:gd name="T12" fmla="*/ 74 w 80"/>
                  <a:gd name="T13" fmla="*/ 2 h 55"/>
                  <a:gd name="T14" fmla="*/ 78 w 80"/>
                  <a:gd name="T15" fmla="*/ 2 h 55"/>
                  <a:gd name="T16" fmla="*/ 78 w 80"/>
                  <a:gd name="T17" fmla="*/ 6 h 55"/>
                  <a:gd name="T18" fmla="*/ 30 w 80"/>
                  <a:gd name="T19" fmla="*/ 54 h 55"/>
                  <a:gd name="T20" fmla="*/ 28 w 80"/>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55">
                    <a:moveTo>
                      <a:pt x="28" y="55"/>
                    </a:moveTo>
                    <a:cubicBezTo>
                      <a:pt x="27" y="55"/>
                      <a:pt x="26" y="55"/>
                      <a:pt x="26" y="55"/>
                    </a:cubicBezTo>
                    <a:cubicBezTo>
                      <a:pt x="2" y="35"/>
                      <a:pt x="2" y="35"/>
                      <a:pt x="2" y="35"/>
                    </a:cubicBezTo>
                    <a:cubicBezTo>
                      <a:pt x="0" y="33"/>
                      <a:pt x="0" y="31"/>
                      <a:pt x="1" y="30"/>
                    </a:cubicBezTo>
                    <a:cubicBezTo>
                      <a:pt x="3" y="28"/>
                      <a:pt x="5" y="28"/>
                      <a:pt x="6" y="29"/>
                    </a:cubicBezTo>
                    <a:cubicBezTo>
                      <a:pt x="28" y="47"/>
                      <a:pt x="28" y="47"/>
                      <a:pt x="28" y="47"/>
                    </a:cubicBezTo>
                    <a:cubicBezTo>
                      <a:pt x="74" y="2"/>
                      <a:pt x="74" y="2"/>
                      <a:pt x="74" y="2"/>
                    </a:cubicBezTo>
                    <a:cubicBezTo>
                      <a:pt x="75" y="0"/>
                      <a:pt x="77" y="0"/>
                      <a:pt x="78" y="2"/>
                    </a:cubicBezTo>
                    <a:cubicBezTo>
                      <a:pt x="80" y="3"/>
                      <a:pt x="80" y="5"/>
                      <a:pt x="78" y="6"/>
                    </a:cubicBezTo>
                    <a:cubicBezTo>
                      <a:pt x="30" y="54"/>
                      <a:pt x="30" y="54"/>
                      <a:pt x="30" y="54"/>
                    </a:cubicBezTo>
                    <a:cubicBezTo>
                      <a:pt x="30" y="55"/>
                      <a:pt x="29" y="55"/>
                      <a:pt x="28" y="5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baseline="-25000"/>
              </a:p>
            </p:txBody>
          </p:sp>
        </p:grpSp>
        <p:grpSp>
          <p:nvGrpSpPr>
            <p:cNvPr id="25" name="Group 9">
              <a:extLst>
                <a:ext uri="{FF2B5EF4-FFF2-40B4-BE49-F238E27FC236}">
                  <a16:creationId xmlns:a16="http://schemas.microsoft.com/office/drawing/2014/main" id="{1278866D-C2B0-4D04-84F0-0AC4E717A9B1}"/>
                </a:ext>
              </a:extLst>
            </p:cNvPr>
            <p:cNvGrpSpPr>
              <a:grpSpLocks noChangeAspect="1"/>
            </p:cNvGrpSpPr>
            <p:nvPr/>
          </p:nvGrpSpPr>
          <p:grpSpPr bwMode="auto">
            <a:xfrm>
              <a:off x="12612244" y="3945868"/>
              <a:ext cx="168095" cy="153956"/>
              <a:chOff x="2278" y="-267"/>
              <a:chExt cx="214" cy="196"/>
            </a:xfrm>
            <a:solidFill>
              <a:schemeClr val="bg1"/>
            </a:solidFill>
          </p:grpSpPr>
          <p:sp>
            <p:nvSpPr>
              <p:cNvPr id="42" name="Freeform 10">
                <a:extLst>
                  <a:ext uri="{FF2B5EF4-FFF2-40B4-BE49-F238E27FC236}">
                    <a16:creationId xmlns:a16="http://schemas.microsoft.com/office/drawing/2014/main" id="{C5B8431A-6C59-45BD-B925-1AFF0B2B79C0}"/>
                  </a:ext>
                </a:extLst>
              </p:cNvPr>
              <p:cNvSpPr>
                <a:spLocks/>
              </p:cNvSpPr>
              <p:nvPr/>
            </p:nvSpPr>
            <p:spPr bwMode="auto">
              <a:xfrm>
                <a:off x="2278" y="-267"/>
                <a:ext cx="195" cy="196"/>
              </a:xfrm>
              <a:custGeom>
                <a:avLst/>
                <a:gdLst>
                  <a:gd name="T0" fmla="*/ 48 w 95"/>
                  <a:gd name="T1" fmla="*/ 95 h 95"/>
                  <a:gd name="T2" fmla="*/ 0 w 95"/>
                  <a:gd name="T3" fmla="*/ 47 h 95"/>
                  <a:gd name="T4" fmla="*/ 48 w 95"/>
                  <a:gd name="T5" fmla="*/ 0 h 95"/>
                  <a:gd name="T6" fmla="*/ 80 w 95"/>
                  <a:gd name="T7" fmla="*/ 12 h 95"/>
                  <a:gd name="T8" fmla="*/ 81 w 95"/>
                  <a:gd name="T9" fmla="*/ 17 h 95"/>
                  <a:gd name="T10" fmla="*/ 76 w 95"/>
                  <a:gd name="T11" fmla="*/ 17 h 95"/>
                  <a:gd name="T12" fmla="*/ 48 w 95"/>
                  <a:gd name="T13" fmla="*/ 7 h 95"/>
                  <a:gd name="T14" fmla="*/ 7 w 95"/>
                  <a:gd name="T15" fmla="*/ 47 h 95"/>
                  <a:gd name="T16" fmla="*/ 48 w 95"/>
                  <a:gd name="T17" fmla="*/ 88 h 95"/>
                  <a:gd name="T18" fmla="*/ 88 w 95"/>
                  <a:gd name="T19" fmla="*/ 47 h 95"/>
                  <a:gd name="T20" fmla="*/ 88 w 95"/>
                  <a:gd name="T21" fmla="*/ 39 h 95"/>
                  <a:gd name="T22" fmla="*/ 90 w 95"/>
                  <a:gd name="T23" fmla="*/ 35 h 95"/>
                  <a:gd name="T24" fmla="*/ 95 w 95"/>
                  <a:gd name="T25" fmla="*/ 37 h 95"/>
                  <a:gd name="T26" fmla="*/ 95 w 95"/>
                  <a:gd name="T27" fmla="*/ 47 h 95"/>
                  <a:gd name="T28" fmla="*/ 48 w 95"/>
                  <a:gd name="T2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95">
                    <a:moveTo>
                      <a:pt x="48" y="95"/>
                    </a:moveTo>
                    <a:cubicBezTo>
                      <a:pt x="22" y="95"/>
                      <a:pt x="0" y="73"/>
                      <a:pt x="0" y="47"/>
                    </a:cubicBezTo>
                    <a:cubicBezTo>
                      <a:pt x="0" y="21"/>
                      <a:pt x="22" y="0"/>
                      <a:pt x="48" y="0"/>
                    </a:cubicBezTo>
                    <a:cubicBezTo>
                      <a:pt x="60" y="0"/>
                      <a:pt x="72" y="4"/>
                      <a:pt x="80" y="12"/>
                    </a:cubicBezTo>
                    <a:cubicBezTo>
                      <a:pt x="82" y="14"/>
                      <a:pt x="82" y="16"/>
                      <a:pt x="81" y="17"/>
                    </a:cubicBezTo>
                    <a:cubicBezTo>
                      <a:pt x="79" y="19"/>
                      <a:pt x="77" y="19"/>
                      <a:pt x="76" y="17"/>
                    </a:cubicBezTo>
                    <a:cubicBezTo>
                      <a:pt x="68" y="10"/>
                      <a:pt x="58" y="7"/>
                      <a:pt x="48" y="7"/>
                    </a:cubicBezTo>
                    <a:cubicBezTo>
                      <a:pt x="26" y="7"/>
                      <a:pt x="7" y="25"/>
                      <a:pt x="7" y="47"/>
                    </a:cubicBezTo>
                    <a:cubicBezTo>
                      <a:pt x="7" y="69"/>
                      <a:pt x="26" y="88"/>
                      <a:pt x="48" y="88"/>
                    </a:cubicBezTo>
                    <a:cubicBezTo>
                      <a:pt x="70" y="88"/>
                      <a:pt x="88" y="69"/>
                      <a:pt x="88" y="47"/>
                    </a:cubicBezTo>
                    <a:cubicBezTo>
                      <a:pt x="88" y="44"/>
                      <a:pt x="88" y="41"/>
                      <a:pt x="88" y="39"/>
                    </a:cubicBezTo>
                    <a:cubicBezTo>
                      <a:pt x="87" y="37"/>
                      <a:pt x="89" y="35"/>
                      <a:pt x="90" y="35"/>
                    </a:cubicBezTo>
                    <a:cubicBezTo>
                      <a:pt x="92" y="34"/>
                      <a:pt x="94" y="36"/>
                      <a:pt x="95" y="37"/>
                    </a:cubicBezTo>
                    <a:cubicBezTo>
                      <a:pt x="95" y="41"/>
                      <a:pt x="95" y="44"/>
                      <a:pt x="95" y="47"/>
                    </a:cubicBezTo>
                    <a:cubicBezTo>
                      <a:pt x="95" y="73"/>
                      <a:pt x="74" y="95"/>
                      <a:pt x="48" y="9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baseline="-25000"/>
              </a:p>
            </p:txBody>
          </p:sp>
          <p:sp>
            <p:nvSpPr>
              <p:cNvPr id="43" name="Freeform 11">
                <a:extLst>
                  <a:ext uri="{FF2B5EF4-FFF2-40B4-BE49-F238E27FC236}">
                    <a16:creationId xmlns:a16="http://schemas.microsoft.com/office/drawing/2014/main" id="{1A67676F-850D-48EE-B7E4-5904C12F9FBB}"/>
                  </a:ext>
                </a:extLst>
              </p:cNvPr>
              <p:cNvSpPr>
                <a:spLocks/>
              </p:cNvSpPr>
              <p:nvPr/>
            </p:nvSpPr>
            <p:spPr bwMode="auto">
              <a:xfrm>
                <a:off x="2327" y="-253"/>
                <a:ext cx="165" cy="114"/>
              </a:xfrm>
              <a:custGeom>
                <a:avLst/>
                <a:gdLst>
                  <a:gd name="T0" fmla="*/ 28 w 80"/>
                  <a:gd name="T1" fmla="*/ 55 h 55"/>
                  <a:gd name="T2" fmla="*/ 26 w 80"/>
                  <a:gd name="T3" fmla="*/ 55 h 55"/>
                  <a:gd name="T4" fmla="*/ 2 w 80"/>
                  <a:gd name="T5" fmla="*/ 35 h 55"/>
                  <a:gd name="T6" fmla="*/ 1 w 80"/>
                  <a:gd name="T7" fmla="*/ 30 h 55"/>
                  <a:gd name="T8" fmla="*/ 6 w 80"/>
                  <a:gd name="T9" fmla="*/ 29 h 55"/>
                  <a:gd name="T10" fmla="*/ 28 w 80"/>
                  <a:gd name="T11" fmla="*/ 47 h 55"/>
                  <a:gd name="T12" fmla="*/ 74 w 80"/>
                  <a:gd name="T13" fmla="*/ 2 h 55"/>
                  <a:gd name="T14" fmla="*/ 78 w 80"/>
                  <a:gd name="T15" fmla="*/ 2 h 55"/>
                  <a:gd name="T16" fmla="*/ 78 w 80"/>
                  <a:gd name="T17" fmla="*/ 6 h 55"/>
                  <a:gd name="T18" fmla="*/ 30 w 80"/>
                  <a:gd name="T19" fmla="*/ 54 h 55"/>
                  <a:gd name="T20" fmla="*/ 28 w 80"/>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55">
                    <a:moveTo>
                      <a:pt x="28" y="55"/>
                    </a:moveTo>
                    <a:cubicBezTo>
                      <a:pt x="27" y="55"/>
                      <a:pt x="26" y="55"/>
                      <a:pt x="26" y="55"/>
                    </a:cubicBezTo>
                    <a:cubicBezTo>
                      <a:pt x="2" y="35"/>
                      <a:pt x="2" y="35"/>
                      <a:pt x="2" y="35"/>
                    </a:cubicBezTo>
                    <a:cubicBezTo>
                      <a:pt x="0" y="33"/>
                      <a:pt x="0" y="31"/>
                      <a:pt x="1" y="30"/>
                    </a:cubicBezTo>
                    <a:cubicBezTo>
                      <a:pt x="3" y="28"/>
                      <a:pt x="5" y="28"/>
                      <a:pt x="6" y="29"/>
                    </a:cubicBezTo>
                    <a:cubicBezTo>
                      <a:pt x="28" y="47"/>
                      <a:pt x="28" y="47"/>
                      <a:pt x="28" y="47"/>
                    </a:cubicBezTo>
                    <a:cubicBezTo>
                      <a:pt x="74" y="2"/>
                      <a:pt x="74" y="2"/>
                      <a:pt x="74" y="2"/>
                    </a:cubicBezTo>
                    <a:cubicBezTo>
                      <a:pt x="75" y="0"/>
                      <a:pt x="77" y="0"/>
                      <a:pt x="78" y="2"/>
                    </a:cubicBezTo>
                    <a:cubicBezTo>
                      <a:pt x="80" y="3"/>
                      <a:pt x="80" y="5"/>
                      <a:pt x="78" y="6"/>
                    </a:cubicBezTo>
                    <a:cubicBezTo>
                      <a:pt x="30" y="54"/>
                      <a:pt x="30" y="54"/>
                      <a:pt x="30" y="54"/>
                    </a:cubicBezTo>
                    <a:cubicBezTo>
                      <a:pt x="30" y="55"/>
                      <a:pt x="29" y="55"/>
                      <a:pt x="28" y="5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baseline="-25000"/>
              </a:p>
            </p:txBody>
          </p:sp>
        </p:grpSp>
        <p:grpSp>
          <p:nvGrpSpPr>
            <p:cNvPr id="26" name="Group 9">
              <a:extLst>
                <a:ext uri="{FF2B5EF4-FFF2-40B4-BE49-F238E27FC236}">
                  <a16:creationId xmlns:a16="http://schemas.microsoft.com/office/drawing/2014/main" id="{DE7C7A2B-A0C0-46E0-83CD-150E023AC6ED}"/>
                </a:ext>
              </a:extLst>
            </p:cNvPr>
            <p:cNvGrpSpPr>
              <a:grpSpLocks noChangeAspect="1"/>
            </p:cNvGrpSpPr>
            <p:nvPr/>
          </p:nvGrpSpPr>
          <p:grpSpPr bwMode="auto">
            <a:xfrm>
              <a:off x="12612244" y="4135001"/>
              <a:ext cx="168095" cy="153955"/>
              <a:chOff x="2278" y="-267"/>
              <a:chExt cx="214" cy="196"/>
            </a:xfrm>
            <a:solidFill>
              <a:schemeClr val="bg1"/>
            </a:solidFill>
          </p:grpSpPr>
          <p:sp>
            <p:nvSpPr>
              <p:cNvPr id="40" name="Freeform 10">
                <a:extLst>
                  <a:ext uri="{FF2B5EF4-FFF2-40B4-BE49-F238E27FC236}">
                    <a16:creationId xmlns:a16="http://schemas.microsoft.com/office/drawing/2014/main" id="{92C248BF-75B2-4F8A-B822-6B901838B00D}"/>
                  </a:ext>
                </a:extLst>
              </p:cNvPr>
              <p:cNvSpPr>
                <a:spLocks/>
              </p:cNvSpPr>
              <p:nvPr/>
            </p:nvSpPr>
            <p:spPr bwMode="auto">
              <a:xfrm>
                <a:off x="2278" y="-267"/>
                <a:ext cx="195" cy="196"/>
              </a:xfrm>
              <a:custGeom>
                <a:avLst/>
                <a:gdLst>
                  <a:gd name="T0" fmla="*/ 48 w 95"/>
                  <a:gd name="T1" fmla="*/ 95 h 95"/>
                  <a:gd name="T2" fmla="*/ 0 w 95"/>
                  <a:gd name="T3" fmla="*/ 47 h 95"/>
                  <a:gd name="T4" fmla="*/ 48 w 95"/>
                  <a:gd name="T5" fmla="*/ 0 h 95"/>
                  <a:gd name="T6" fmla="*/ 80 w 95"/>
                  <a:gd name="T7" fmla="*/ 12 h 95"/>
                  <a:gd name="T8" fmla="*/ 81 w 95"/>
                  <a:gd name="T9" fmla="*/ 17 h 95"/>
                  <a:gd name="T10" fmla="*/ 76 w 95"/>
                  <a:gd name="T11" fmla="*/ 17 h 95"/>
                  <a:gd name="T12" fmla="*/ 48 w 95"/>
                  <a:gd name="T13" fmla="*/ 7 h 95"/>
                  <a:gd name="T14" fmla="*/ 7 w 95"/>
                  <a:gd name="T15" fmla="*/ 47 h 95"/>
                  <a:gd name="T16" fmla="*/ 48 w 95"/>
                  <a:gd name="T17" fmla="*/ 88 h 95"/>
                  <a:gd name="T18" fmla="*/ 88 w 95"/>
                  <a:gd name="T19" fmla="*/ 47 h 95"/>
                  <a:gd name="T20" fmla="*/ 88 w 95"/>
                  <a:gd name="T21" fmla="*/ 39 h 95"/>
                  <a:gd name="T22" fmla="*/ 90 w 95"/>
                  <a:gd name="T23" fmla="*/ 35 h 95"/>
                  <a:gd name="T24" fmla="*/ 95 w 95"/>
                  <a:gd name="T25" fmla="*/ 37 h 95"/>
                  <a:gd name="T26" fmla="*/ 95 w 95"/>
                  <a:gd name="T27" fmla="*/ 47 h 95"/>
                  <a:gd name="T28" fmla="*/ 48 w 95"/>
                  <a:gd name="T29" fmla="*/ 9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5" h="95">
                    <a:moveTo>
                      <a:pt x="48" y="95"/>
                    </a:moveTo>
                    <a:cubicBezTo>
                      <a:pt x="22" y="95"/>
                      <a:pt x="0" y="73"/>
                      <a:pt x="0" y="47"/>
                    </a:cubicBezTo>
                    <a:cubicBezTo>
                      <a:pt x="0" y="21"/>
                      <a:pt x="22" y="0"/>
                      <a:pt x="48" y="0"/>
                    </a:cubicBezTo>
                    <a:cubicBezTo>
                      <a:pt x="60" y="0"/>
                      <a:pt x="72" y="4"/>
                      <a:pt x="80" y="12"/>
                    </a:cubicBezTo>
                    <a:cubicBezTo>
                      <a:pt x="82" y="14"/>
                      <a:pt x="82" y="16"/>
                      <a:pt x="81" y="17"/>
                    </a:cubicBezTo>
                    <a:cubicBezTo>
                      <a:pt x="79" y="19"/>
                      <a:pt x="77" y="19"/>
                      <a:pt x="76" y="17"/>
                    </a:cubicBezTo>
                    <a:cubicBezTo>
                      <a:pt x="68" y="10"/>
                      <a:pt x="58" y="7"/>
                      <a:pt x="48" y="7"/>
                    </a:cubicBezTo>
                    <a:cubicBezTo>
                      <a:pt x="26" y="7"/>
                      <a:pt x="7" y="25"/>
                      <a:pt x="7" y="47"/>
                    </a:cubicBezTo>
                    <a:cubicBezTo>
                      <a:pt x="7" y="69"/>
                      <a:pt x="26" y="88"/>
                      <a:pt x="48" y="88"/>
                    </a:cubicBezTo>
                    <a:cubicBezTo>
                      <a:pt x="70" y="88"/>
                      <a:pt x="88" y="69"/>
                      <a:pt x="88" y="47"/>
                    </a:cubicBezTo>
                    <a:cubicBezTo>
                      <a:pt x="88" y="44"/>
                      <a:pt x="88" y="41"/>
                      <a:pt x="88" y="39"/>
                    </a:cubicBezTo>
                    <a:cubicBezTo>
                      <a:pt x="87" y="37"/>
                      <a:pt x="89" y="35"/>
                      <a:pt x="90" y="35"/>
                    </a:cubicBezTo>
                    <a:cubicBezTo>
                      <a:pt x="92" y="34"/>
                      <a:pt x="94" y="36"/>
                      <a:pt x="95" y="37"/>
                    </a:cubicBezTo>
                    <a:cubicBezTo>
                      <a:pt x="95" y="41"/>
                      <a:pt x="95" y="44"/>
                      <a:pt x="95" y="47"/>
                    </a:cubicBezTo>
                    <a:cubicBezTo>
                      <a:pt x="95" y="73"/>
                      <a:pt x="74" y="95"/>
                      <a:pt x="48" y="9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baseline="-25000"/>
              </a:p>
            </p:txBody>
          </p:sp>
          <p:sp>
            <p:nvSpPr>
              <p:cNvPr id="41" name="Freeform 11">
                <a:extLst>
                  <a:ext uri="{FF2B5EF4-FFF2-40B4-BE49-F238E27FC236}">
                    <a16:creationId xmlns:a16="http://schemas.microsoft.com/office/drawing/2014/main" id="{FC7F8BE7-E591-4F13-AC12-D957874C1E68}"/>
                  </a:ext>
                </a:extLst>
              </p:cNvPr>
              <p:cNvSpPr>
                <a:spLocks/>
              </p:cNvSpPr>
              <p:nvPr/>
            </p:nvSpPr>
            <p:spPr bwMode="auto">
              <a:xfrm>
                <a:off x="2327" y="-253"/>
                <a:ext cx="165" cy="114"/>
              </a:xfrm>
              <a:custGeom>
                <a:avLst/>
                <a:gdLst>
                  <a:gd name="T0" fmla="*/ 28 w 80"/>
                  <a:gd name="T1" fmla="*/ 55 h 55"/>
                  <a:gd name="T2" fmla="*/ 26 w 80"/>
                  <a:gd name="T3" fmla="*/ 55 h 55"/>
                  <a:gd name="T4" fmla="*/ 2 w 80"/>
                  <a:gd name="T5" fmla="*/ 35 h 55"/>
                  <a:gd name="T6" fmla="*/ 1 w 80"/>
                  <a:gd name="T7" fmla="*/ 30 h 55"/>
                  <a:gd name="T8" fmla="*/ 6 w 80"/>
                  <a:gd name="T9" fmla="*/ 29 h 55"/>
                  <a:gd name="T10" fmla="*/ 28 w 80"/>
                  <a:gd name="T11" fmla="*/ 47 h 55"/>
                  <a:gd name="T12" fmla="*/ 74 w 80"/>
                  <a:gd name="T13" fmla="*/ 2 h 55"/>
                  <a:gd name="T14" fmla="*/ 78 w 80"/>
                  <a:gd name="T15" fmla="*/ 2 h 55"/>
                  <a:gd name="T16" fmla="*/ 78 w 80"/>
                  <a:gd name="T17" fmla="*/ 6 h 55"/>
                  <a:gd name="T18" fmla="*/ 30 w 80"/>
                  <a:gd name="T19" fmla="*/ 54 h 55"/>
                  <a:gd name="T20" fmla="*/ 28 w 80"/>
                  <a:gd name="T21"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55">
                    <a:moveTo>
                      <a:pt x="28" y="55"/>
                    </a:moveTo>
                    <a:cubicBezTo>
                      <a:pt x="27" y="55"/>
                      <a:pt x="26" y="55"/>
                      <a:pt x="26" y="55"/>
                    </a:cubicBezTo>
                    <a:cubicBezTo>
                      <a:pt x="2" y="35"/>
                      <a:pt x="2" y="35"/>
                      <a:pt x="2" y="35"/>
                    </a:cubicBezTo>
                    <a:cubicBezTo>
                      <a:pt x="0" y="33"/>
                      <a:pt x="0" y="31"/>
                      <a:pt x="1" y="30"/>
                    </a:cubicBezTo>
                    <a:cubicBezTo>
                      <a:pt x="3" y="28"/>
                      <a:pt x="5" y="28"/>
                      <a:pt x="6" y="29"/>
                    </a:cubicBezTo>
                    <a:cubicBezTo>
                      <a:pt x="28" y="47"/>
                      <a:pt x="28" y="47"/>
                      <a:pt x="28" y="47"/>
                    </a:cubicBezTo>
                    <a:cubicBezTo>
                      <a:pt x="74" y="2"/>
                      <a:pt x="74" y="2"/>
                      <a:pt x="74" y="2"/>
                    </a:cubicBezTo>
                    <a:cubicBezTo>
                      <a:pt x="75" y="0"/>
                      <a:pt x="77" y="0"/>
                      <a:pt x="78" y="2"/>
                    </a:cubicBezTo>
                    <a:cubicBezTo>
                      <a:pt x="80" y="3"/>
                      <a:pt x="80" y="5"/>
                      <a:pt x="78" y="6"/>
                    </a:cubicBezTo>
                    <a:cubicBezTo>
                      <a:pt x="30" y="54"/>
                      <a:pt x="30" y="54"/>
                      <a:pt x="30" y="54"/>
                    </a:cubicBezTo>
                    <a:cubicBezTo>
                      <a:pt x="30" y="55"/>
                      <a:pt x="29" y="55"/>
                      <a:pt x="28" y="5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baseline="-25000"/>
              </a:p>
            </p:txBody>
          </p:sp>
        </p:grpSp>
        <p:grpSp>
          <p:nvGrpSpPr>
            <p:cNvPr id="27" name="Group 58">
              <a:extLst>
                <a:ext uri="{FF2B5EF4-FFF2-40B4-BE49-F238E27FC236}">
                  <a16:creationId xmlns:a16="http://schemas.microsoft.com/office/drawing/2014/main" id="{F9E43DB7-50FE-4100-971F-B2B338381336}"/>
                </a:ext>
              </a:extLst>
            </p:cNvPr>
            <p:cNvGrpSpPr>
              <a:grpSpLocks noChangeAspect="1"/>
            </p:cNvGrpSpPr>
            <p:nvPr/>
          </p:nvGrpSpPr>
          <p:grpSpPr bwMode="auto">
            <a:xfrm>
              <a:off x="12432332" y="3091329"/>
              <a:ext cx="1329719" cy="1304818"/>
              <a:chOff x="2999" y="1896"/>
              <a:chExt cx="1068" cy="1048"/>
            </a:xfrm>
            <a:solidFill>
              <a:schemeClr val="bg1"/>
            </a:solidFill>
          </p:grpSpPr>
          <p:sp>
            <p:nvSpPr>
              <p:cNvPr id="28" name="Freeform 59">
                <a:extLst>
                  <a:ext uri="{FF2B5EF4-FFF2-40B4-BE49-F238E27FC236}">
                    <a16:creationId xmlns:a16="http://schemas.microsoft.com/office/drawing/2014/main" id="{211796B0-1203-4996-84B4-0A2C7C067010}"/>
                  </a:ext>
                </a:extLst>
              </p:cNvPr>
              <p:cNvSpPr>
                <a:spLocks/>
              </p:cNvSpPr>
              <p:nvPr/>
            </p:nvSpPr>
            <p:spPr bwMode="auto">
              <a:xfrm>
                <a:off x="2999" y="1896"/>
                <a:ext cx="814" cy="1048"/>
              </a:xfrm>
              <a:custGeom>
                <a:avLst/>
                <a:gdLst>
                  <a:gd name="T0" fmla="*/ 369 w 404"/>
                  <a:gd name="T1" fmla="*/ 207 h 521"/>
                  <a:gd name="T2" fmla="*/ 370 w 404"/>
                  <a:gd name="T3" fmla="*/ 164 h 521"/>
                  <a:gd name="T4" fmla="*/ 353 w 404"/>
                  <a:gd name="T5" fmla="*/ 147 h 521"/>
                  <a:gd name="T6" fmla="*/ 297 w 404"/>
                  <a:gd name="T7" fmla="*/ 147 h 521"/>
                  <a:gd name="T8" fmla="*/ 249 w 404"/>
                  <a:gd name="T9" fmla="*/ 101 h 521"/>
                  <a:gd name="T10" fmla="*/ 248 w 404"/>
                  <a:gd name="T11" fmla="*/ 47 h 521"/>
                  <a:gd name="T12" fmla="*/ 232 w 404"/>
                  <a:gd name="T13" fmla="*/ 29 h 521"/>
                  <a:gd name="T14" fmla="*/ 56 w 404"/>
                  <a:gd name="T15" fmla="*/ 29 h 521"/>
                  <a:gd name="T16" fmla="*/ 29 w 404"/>
                  <a:gd name="T17" fmla="*/ 59 h 521"/>
                  <a:gd name="T18" fmla="*/ 29 w 404"/>
                  <a:gd name="T19" fmla="*/ 283 h 521"/>
                  <a:gd name="T20" fmla="*/ 29 w 404"/>
                  <a:gd name="T21" fmla="*/ 457 h 521"/>
                  <a:gd name="T22" fmla="*/ 62 w 404"/>
                  <a:gd name="T23" fmla="*/ 491 h 521"/>
                  <a:gd name="T24" fmla="*/ 336 w 404"/>
                  <a:gd name="T25" fmla="*/ 491 h 521"/>
                  <a:gd name="T26" fmla="*/ 369 w 404"/>
                  <a:gd name="T27" fmla="*/ 459 h 521"/>
                  <a:gd name="T28" fmla="*/ 390 w 404"/>
                  <a:gd name="T29" fmla="*/ 397 h 521"/>
                  <a:gd name="T30" fmla="*/ 394 w 404"/>
                  <a:gd name="T31" fmla="*/ 393 h 521"/>
                  <a:gd name="T32" fmla="*/ 397 w 404"/>
                  <a:gd name="T33" fmla="*/ 399 h 521"/>
                  <a:gd name="T34" fmla="*/ 396 w 404"/>
                  <a:gd name="T35" fmla="*/ 479 h 521"/>
                  <a:gd name="T36" fmla="*/ 353 w 404"/>
                  <a:gd name="T37" fmla="*/ 519 h 521"/>
                  <a:gd name="T38" fmla="*/ 243 w 404"/>
                  <a:gd name="T39" fmla="*/ 520 h 521"/>
                  <a:gd name="T40" fmla="*/ 53 w 404"/>
                  <a:gd name="T41" fmla="*/ 520 h 521"/>
                  <a:gd name="T42" fmla="*/ 1 w 404"/>
                  <a:gd name="T43" fmla="*/ 467 h 521"/>
                  <a:gd name="T44" fmla="*/ 1 w 404"/>
                  <a:gd name="T45" fmla="*/ 53 h 521"/>
                  <a:gd name="T46" fmla="*/ 53 w 404"/>
                  <a:gd name="T47" fmla="*/ 0 h 521"/>
                  <a:gd name="T48" fmla="*/ 249 w 404"/>
                  <a:gd name="T49" fmla="*/ 0 h 521"/>
                  <a:gd name="T50" fmla="*/ 284 w 404"/>
                  <a:gd name="T51" fmla="*/ 15 h 521"/>
                  <a:gd name="T52" fmla="*/ 382 w 404"/>
                  <a:gd name="T53" fmla="*/ 112 h 521"/>
                  <a:gd name="T54" fmla="*/ 391 w 404"/>
                  <a:gd name="T55" fmla="*/ 181 h 521"/>
                  <a:gd name="T56" fmla="*/ 373 w 404"/>
                  <a:gd name="T57" fmla="*/ 208 h 521"/>
                  <a:gd name="T58" fmla="*/ 369 w 404"/>
                  <a:gd name="T59" fmla="*/ 207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4" h="521">
                    <a:moveTo>
                      <a:pt x="369" y="207"/>
                    </a:moveTo>
                    <a:cubicBezTo>
                      <a:pt x="369" y="193"/>
                      <a:pt x="369" y="178"/>
                      <a:pt x="370" y="164"/>
                    </a:cubicBezTo>
                    <a:cubicBezTo>
                      <a:pt x="370" y="151"/>
                      <a:pt x="365" y="147"/>
                      <a:pt x="353" y="147"/>
                    </a:cubicBezTo>
                    <a:cubicBezTo>
                      <a:pt x="334" y="148"/>
                      <a:pt x="316" y="148"/>
                      <a:pt x="297" y="147"/>
                    </a:cubicBezTo>
                    <a:cubicBezTo>
                      <a:pt x="266" y="147"/>
                      <a:pt x="250" y="131"/>
                      <a:pt x="249" y="101"/>
                    </a:cubicBezTo>
                    <a:cubicBezTo>
                      <a:pt x="248" y="83"/>
                      <a:pt x="249" y="65"/>
                      <a:pt x="248" y="47"/>
                    </a:cubicBezTo>
                    <a:cubicBezTo>
                      <a:pt x="248" y="30"/>
                      <a:pt x="247" y="29"/>
                      <a:pt x="232" y="29"/>
                    </a:cubicBezTo>
                    <a:cubicBezTo>
                      <a:pt x="173" y="28"/>
                      <a:pt x="114" y="28"/>
                      <a:pt x="56" y="29"/>
                    </a:cubicBezTo>
                    <a:cubicBezTo>
                      <a:pt x="34" y="29"/>
                      <a:pt x="30" y="35"/>
                      <a:pt x="29" y="59"/>
                    </a:cubicBezTo>
                    <a:cubicBezTo>
                      <a:pt x="29" y="134"/>
                      <a:pt x="29" y="209"/>
                      <a:pt x="29" y="283"/>
                    </a:cubicBezTo>
                    <a:cubicBezTo>
                      <a:pt x="29" y="341"/>
                      <a:pt x="29" y="399"/>
                      <a:pt x="29" y="457"/>
                    </a:cubicBezTo>
                    <a:cubicBezTo>
                      <a:pt x="30" y="487"/>
                      <a:pt x="33" y="491"/>
                      <a:pt x="62" y="491"/>
                    </a:cubicBezTo>
                    <a:cubicBezTo>
                      <a:pt x="154" y="492"/>
                      <a:pt x="245" y="492"/>
                      <a:pt x="336" y="491"/>
                    </a:cubicBezTo>
                    <a:cubicBezTo>
                      <a:pt x="364" y="491"/>
                      <a:pt x="371" y="486"/>
                      <a:pt x="369" y="459"/>
                    </a:cubicBezTo>
                    <a:cubicBezTo>
                      <a:pt x="367" y="434"/>
                      <a:pt x="379" y="416"/>
                      <a:pt x="390" y="397"/>
                    </a:cubicBezTo>
                    <a:cubicBezTo>
                      <a:pt x="391" y="395"/>
                      <a:pt x="393" y="393"/>
                      <a:pt x="394" y="393"/>
                    </a:cubicBezTo>
                    <a:cubicBezTo>
                      <a:pt x="398" y="393"/>
                      <a:pt x="397" y="397"/>
                      <a:pt x="397" y="399"/>
                    </a:cubicBezTo>
                    <a:cubicBezTo>
                      <a:pt x="397" y="426"/>
                      <a:pt x="398" y="452"/>
                      <a:pt x="396" y="479"/>
                    </a:cubicBezTo>
                    <a:cubicBezTo>
                      <a:pt x="395" y="503"/>
                      <a:pt x="378" y="519"/>
                      <a:pt x="353" y="519"/>
                    </a:cubicBezTo>
                    <a:cubicBezTo>
                      <a:pt x="317" y="520"/>
                      <a:pt x="280" y="520"/>
                      <a:pt x="243" y="520"/>
                    </a:cubicBezTo>
                    <a:cubicBezTo>
                      <a:pt x="180" y="520"/>
                      <a:pt x="117" y="518"/>
                      <a:pt x="53" y="520"/>
                    </a:cubicBezTo>
                    <a:cubicBezTo>
                      <a:pt x="23" y="521"/>
                      <a:pt x="0" y="501"/>
                      <a:pt x="1" y="467"/>
                    </a:cubicBezTo>
                    <a:cubicBezTo>
                      <a:pt x="2" y="329"/>
                      <a:pt x="2" y="191"/>
                      <a:pt x="1" y="53"/>
                    </a:cubicBezTo>
                    <a:cubicBezTo>
                      <a:pt x="1" y="17"/>
                      <a:pt x="24" y="0"/>
                      <a:pt x="53" y="0"/>
                    </a:cubicBezTo>
                    <a:cubicBezTo>
                      <a:pt x="118" y="1"/>
                      <a:pt x="184" y="1"/>
                      <a:pt x="249" y="0"/>
                    </a:cubicBezTo>
                    <a:cubicBezTo>
                      <a:pt x="263" y="0"/>
                      <a:pt x="274" y="5"/>
                      <a:pt x="284" y="15"/>
                    </a:cubicBezTo>
                    <a:cubicBezTo>
                      <a:pt x="317" y="48"/>
                      <a:pt x="350" y="79"/>
                      <a:pt x="382" y="112"/>
                    </a:cubicBezTo>
                    <a:cubicBezTo>
                      <a:pt x="400" y="129"/>
                      <a:pt x="404" y="160"/>
                      <a:pt x="391" y="181"/>
                    </a:cubicBezTo>
                    <a:cubicBezTo>
                      <a:pt x="385" y="190"/>
                      <a:pt x="379" y="199"/>
                      <a:pt x="373" y="208"/>
                    </a:cubicBezTo>
                    <a:cubicBezTo>
                      <a:pt x="372" y="208"/>
                      <a:pt x="371" y="207"/>
                      <a:pt x="369" y="207"/>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9" name="Freeform 60">
                <a:extLst>
                  <a:ext uri="{FF2B5EF4-FFF2-40B4-BE49-F238E27FC236}">
                    <a16:creationId xmlns:a16="http://schemas.microsoft.com/office/drawing/2014/main" id="{B2833F77-A0EF-4AD6-A1BC-C54E7A815C42}"/>
                  </a:ext>
                </a:extLst>
              </p:cNvPr>
              <p:cNvSpPr>
                <a:spLocks noEditPoints="1"/>
              </p:cNvSpPr>
              <p:nvPr/>
            </p:nvSpPr>
            <p:spPr bwMode="auto">
              <a:xfrm>
                <a:off x="3579" y="2039"/>
                <a:ext cx="488" cy="716"/>
              </a:xfrm>
              <a:custGeom>
                <a:avLst/>
                <a:gdLst>
                  <a:gd name="T0" fmla="*/ 54 w 242"/>
                  <a:gd name="T1" fmla="*/ 356 h 356"/>
                  <a:gd name="T2" fmla="*/ 48 w 242"/>
                  <a:gd name="T3" fmla="*/ 352 h 356"/>
                  <a:gd name="T4" fmla="*/ 7 w 242"/>
                  <a:gd name="T5" fmla="*/ 328 h 356"/>
                  <a:gd name="T6" fmla="*/ 4 w 242"/>
                  <a:gd name="T7" fmla="*/ 313 h 356"/>
                  <a:gd name="T8" fmla="*/ 28 w 242"/>
                  <a:gd name="T9" fmla="*/ 274 h 356"/>
                  <a:gd name="T10" fmla="*/ 167 w 242"/>
                  <a:gd name="T11" fmla="*/ 46 h 356"/>
                  <a:gd name="T12" fmla="*/ 189 w 242"/>
                  <a:gd name="T13" fmla="*/ 30 h 356"/>
                  <a:gd name="T14" fmla="*/ 204 w 242"/>
                  <a:gd name="T15" fmla="*/ 15 h 356"/>
                  <a:gd name="T16" fmla="*/ 232 w 242"/>
                  <a:gd name="T17" fmla="*/ 10 h 356"/>
                  <a:gd name="T18" fmla="*/ 237 w 242"/>
                  <a:gd name="T19" fmla="*/ 30 h 356"/>
                  <a:gd name="T20" fmla="*/ 232 w 242"/>
                  <a:gd name="T21" fmla="*/ 62 h 356"/>
                  <a:gd name="T22" fmla="*/ 228 w 242"/>
                  <a:gd name="T23" fmla="*/ 76 h 356"/>
                  <a:gd name="T24" fmla="*/ 63 w 242"/>
                  <a:gd name="T25" fmla="*/ 347 h 356"/>
                  <a:gd name="T26" fmla="*/ 54 w 242"/>
                  <a:gd name="T27" fmla="*/ 356 h 356"/>
                  <a:gd name="T28" fmla="*/ 128 w 242"/>
                  <a:gd name="T29" fmla="*/ 182 h 356"/>
                  <a:gd name="T30" fmla="*/ 141 w 242"/>
                  <a:gd name="T31" fmla="*/ 174 h 356"/>
                  <a:gd name="T32" fmla="*/ 199 w 242"/>
                  <a:gd name="T33" fmla="*/ 79 h 356"/>
                  <a:gd name="T34" fmla="*/ 196 w 242"/>
                  <a:gd name="T35" fmla="*/ 61 h 356"/>
                  <a:gd name="T36" fmla="*/ 181 w 242"/>
                  <a:gd name="T37" fmla="*/ 66 h 356"/>
                  <a:gd name="T38" fmla="*/ 177 w 242"/>
                  <a:gd name="T39" fmla="*/ 73 h 356"/>
                  <a:gd name="T40" fmla="*/ 125 w 242"/>
                  <a:gd name="T41" fmla="*/ 158 h 356"/>
                  <a:gd name="T42" fmla="*/ 119 w 242"/>
                  <a:gd name="T43" fmla="*/ 171 h 356"/>
                  <a:gd name="T44" fmla="*/ 128 w 242"/>
                  <a:gd name="T45" fmla="*/ 182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2" h="356">
                    <a:moveTo>
                      <a:pt x="54" y="356"/>
                    </a:moveTo>
                    <a:cubicBezTo>
                      <a:pt x="52" y="355"/>
                      <a:pt x="50" y="354"/>
                      <a:pt x="48" y="352"/>
                    </a:cubicBezTo>
                    <a:cubicBezTo>
                      <a:pt x="34" y="344"/>
                      <a:pt x="20" y="336"/>
                      <a:pt x="7" y="328"/>
                    </a:cubicBezTo>
                    <a:cubicBezTo>
                      <a:pt x="0" y="324"/>
                      <a:pt x="0" y="319"/>
                      <a:pt x="4" y="313"/>
                    </a:cubicBezTo>
                    <a:cubicBezTo>
                      <a:pt x="12" y="300"/>
                      <a:pt x="20" y="287"/>
                      <a:pt x="28" y="274"/>
                    </a:cubicBezTo>
                    <a:cubicBezTo>
                      <a:pt x="74" y="198"/>
                      <a:pt x="120" y="122"/>
                      <a:pt x="167" y="46"/>
                    </a:cubicBezTo>
                    <a:cubicBezTo>
                      <a:pt x="172" y="37"/>
                      <a:pt x="176" y="28"/>
                      <a:pt x="189" y="30"/>
                    </a:cubicBezTo>
                    <a:cubicBezTo>
                      <a:pt x="198" y="31"/>
                      <a:pt x="200" y="21"/>
                      <a:pt x="204" y="15"/>
                    </a:cubicBezTo>
                    <a:cubicBezTo>
                      <a:pt x="214" y="0"/>
                      <a:pt x="217" y="0"/>
                      <a:pt x="232" y="10"/>
                    </a:cubicBezTo>
                    <a:cubicBezTo>
                      <a:pt x="240" y="15"/>
                      <a:pt x="242" y="21"/>
                      <a:pt x="237" y="30"/>
                    </a:cubicBezTo>
                    <a:cubicBezTo>
                      <a:pt x="231" y="40"/>
                      <a:pt x="222" y="48"/>
                      <a:pt x="232" y="62"/>
                    </a:cubicBezTo>
                    <a:cubicBezTo>
                      <a:pt x="235" y="66"/>
                      <a:pt x="230" y="72"/>
                      <a:pt x="228" y="76"/>
                    </a:cubicBezTo>
                    <a:cubicBezTo>
                      <a:pt x="173" y="167"/>
                      <a:pt x="118" y="257"/>
                      <a:pt x="63" y="347"/>
                    </a:cubicBezTo>
                    <a:cubicBezTo>
                      <a:pt x="61" y="351"/>
                      <a:pt x="60" y="355"/>
                      <a:pt x="54" y="356"/>
                    </a:cubicBezTo>
                    <a:close/>
                    <a:moveTo>
                      <a:pt x="128" y="182"/>
                    </a:moveTo>
                    <a:cubicBezTo>
                      <a:pt x="134" y="182"/>
                      <a:pt x="138" y="179"/>
                      <a:pt x="141" y="174"/>
                    </a:cubicBezTo>
                    <a:cubicBezTo>
                      <a:pt x="160" y="142"/>
                      <a:pt x="180" y="110"/>
                      <a:pt x="199" y="79"/>
                    </a:cubicBezTo>
                    <a:cubicBezTo>
                      <a:pt x="203" y="72"/>
                      <a:pt x="204" y="66"/>
                      <a:pt x="196" y="61"/>
                    </a:cubicBezTo>
                    <a:cubicBezTo>
                      <a:pt x="190" y="58"/>
                      <a:pt x="185" y="61"/>
                      <a:pt x="181" y="66"/>
                    </a:cubicBezTo>
                    <a:cubicBezTo>
                      <a:pt x="179" y="68"/>
                      <a:pt x="178" y="71"/>
                      <a:pt x="177" y="73"/>
                    </a:cubicBezTo>
                    <a:cubicBezTo>
                      <a:pt x="159" y="101"/>
                      <a:pt x="142" y="130"/>
                      <a:pt x="125" y="158"/>
                    </a:cubicBezTo>
                    <a:cubicBezTo>
                      <a:pt x="123" y="162"/>
                      <a:pt x="120" y="166"/>
                      <a:pt x="119" y="171"/>
                    </a:cubicBezTo>
                    <a:cubicBezTo>
                      <a:pt x="119" y="177"/>
                      <a:pt x="121" y="181"/>
                      <a:pt x="128" y="182"/>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0" name="Freeform 61">
                <a:extLst>
                  <a:ext uri="{FF2B5EF4-FFF2-40B4-BE49-F238E27FC236}">
                    <a16:creationId xmlns:a16="http://schemas.microsoft.com/office/drawing/2014/main" id="{11A97F80-4FB6-47C5-801D-02A2A34CC6E6}"/>
                  </a:ext>
                </a:extLst>
              </p:cNvPr>
              <p:cNvSpPr>
                <a:spLocks/>
              </p:cNvSpPr>
              <p:nvPr/>
            </p:nvSpPr>
            <p:spPr bwMode="auto">
              <a:xfrm>
                <a:off x="3317" y="2461"/>
                <a:ext cx="321" cy="53"/>
              </a:xfrm>
              <a:custGeom>
                <a:avLst/>
                <a:gdLst>
                  <a:gd name="T0" fmla="*/ 79 w 159"/>
                  <a:gd name="T1" fmla="*/ 0 h 26"/>
                  <a:gd name="T2" fmla="*/ 143 w 159"/>
                  <a:gd name="T3" fmla="*/ 0 h 26"/>
                  <a:gd name="T4" fmla="*/ 159 w 159"/>
                  <a:gd name="T5" fmla="*/ 12 h 26"/>
                  <a:gd name="T6" fmla="*/ 144 w 159"/>
                  <a:gd name="T7" fmla="*/ 26 h 26"/>
                  <a:gd name="T8" fmla="*/ 13 w 159"/>
                  <a:gd name="T9" fmla="*/ 24 h 26"/>
                  <a:gd name="T10" fmla="*/ 0 w 159"/>
                  <a:gd name="T11" fmla="*/ 13 h 26"/>
                  <a:gd name="T12" fmla="*/ 14 w 159"/>
                  <a:gd name="T13" fmla="*/ 0 h 26"/>
                  <a:gd name="T14" fmla="*/ 79 w 159"/>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26">
                    <a:moveTo>
                      <a:pt x="79" y="0"/>
                    </a:moveTo>
                    <a:cubicBezTo>
                      <a:pt x="101" y="0"/>
                      <a:pt x="122" y="0"/>
                      <a:pt x="143" y="0"/>
                    </a:cubicBezTo>
                    <a:cubicBezTo>
                      <a:pt x="152" y="0"/>
                      <a:pt x="159" y="0"/>
                      <a:pt x="159" y="12"/>
                    </a:cubicBezTo>
                    <a:cubicBezTo>
                      <a:pt x="159" y="22"/>
                      <a:pt x="154" y="26"/>
                      <a:pt x="144" y="26"/>
                    </a:cubicBezTo>
                    <a:cubicBezTo>
                      <a:pt x="101" y="25"/>
                      <a:pt x="57" y="24"/>
                      <a:pt x="13" y="24"/>
                    </a:cubicBezTo>
                    <a:cubicBezTo>
                      <a:pt x="6" y="23"/>
                      <a:pt x="0" y="22"/>
                      <a:pt x="0" y="13"/>
                    </a:cubicBezTo>
                    <a:cubicBezTo>
                      <a:pt x="0" y="3"/>
                      <a:pt x="5" y="0"/>
                      <a:pt x="14" y="0"/>
                    </a:cubicBezTo>
                    <a:cubicBezTo>
                      <a:pt x="36" y="0"/>
                      <a:pt x="57" y="0"/>
                      <a:pt x="79" y="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1" name="Freeform 62">
                <a:extLst>
                  <a:ext uri="{FF2B5EF4-FFF2-40B4-BE49-F238E27FC236}">
                    <a16:creationId xmlns:a16="http://schemas.microsoft.com/office/drawing/2014/main" id="{399E7E16-0ACA-46DB-AE89-1C61C0CDDED3}"/>
                  </a:ext>
                </a:extLst>
              </p:cNvPr>
              <p:cNvSpPr>
                <a:spLocks/>
              </p:cNvSpPr>
              <p:nvPr/>
            </p:nvSpPr>
            <p:spPr bwMode="auto">
              <a:xfrm>
                <a:off x="3317" y="2298"/>
                <a:ext cx="327" cy="49"/>
              </a:xfrm>
              <a:custGeom>
                <a:avLst/>
                <a:gdLst>
                  <a:gd name="T0" fmla="*/ 81 w 162"/>
                  <a:gd name="T1" fmla="*/ 23 h 24"/>
                  <a:gd name="T2" fmla="*/ 15 w 162"/>
                  <a:gd name="T3" fmla="*/ 23 h 24"/>
                  <a:gd name="T4" fmla="*/ 0 w 162"/>
                  <a:gd name="T5" fmla="*/ 12 h 24"/>
                  <a:gd name="T6" fmla="*/ 16 w 162"/>
                  <a:gd name="T7" fmla="*/ 0 h 24"/>
                  <a:gd name="T8" fmla="*/ 146 w 162"/>
                  <a:gd name="T9" fmla="*/ 1 h 24"/>
                  <a:gd name="T10" fmla="*/ 161 w 162"/>
                  <a:gd name="T11" fmla="*/ 12 h 24"/>
                  <a:gd name="T12" fmla="*/ 145 w 162"/>
                  <a:gd name="T13" fmla="*/ 24 h 24"/>
                  <a:gd name="T14" fmla="*/ 81 w 162"/>
                  <a:gd name="T15" fmla="*/ 23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24">
                    <a:moveTo>
                      <a:pt x="81" y="23"/>
                    </a:moveTo>
                    <a:cubicBezTo>
                      <a:pt x="59" y="23"/>
                      <a:pt x="37" y="23"/>
                      <a:pt x="15" y="23"/>
                    </a:cubicBezTo>
                    <a:cubicBezTo>
                      <a:pt x="7" y="23"/>
                      <a:pt x="0" y="23"/>
                      <a:pt x="0" y="12"/>
                    </a:cubicBezTo>
                    <a:cubicBezTo>
                      <a:pt x="0" y="1"/>
                      <a:pt x="8" y="0"/>
                      <a:pt x="16" y="0"/>
                    </a:cubicBezTo>
                    <a:cubicBezTo>
                      <a:pt x="59" y="0"/>
                      <a:pt x="103" y="0"/>
                      <a:pt x="146" y="1"/>
                    </a:cubicBezTo>
                    <a:cubicBezTo>
                      <a:pt x="154" y="1"/>
                      <a:pt x="161" y="1"/>
                      <a:pt x="161" y="12"/>
                    </a:cubicBezTo>
                    <a:cubicBezTo>
                      <a:pt x="162" y="23"/>
                      <a:pt x="154" y="24"/>
                      <a:pt x="145" y="24"/>
                    </a:cubicBezTo>
                    <a:cubicBezTo>
                      <a:pt x="124" y="23"/>
                      <a:pt x="102" y="23"/>
                      <a:pt x="81" y="23"/>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7" name="Freeform 63">
                <a:extLst>
                  <a:ext uri="{FF2B5EF4-FFF2-40B4-BE49-F238E27FC236}">
                    <a16:creationId xmlns:a16="http://schemas.microsoft.com/office/drawing/2014/main" id="{677BF12C-E931-4749-BFC0-AEC1D91F9C07}"/>
                  </a:ext>
                </a:extLst>
              </p:cNvPr>
              <p:cNvSpPr>
                <a:spLocks/>
              </p:cNvSpPr>
              <p:nvPr/>
            </p:nvSpPr>
            <p:spPr bwMode="auto">
              <a:xfrm>
                <a:off x="3317" y="2606"/>
                <a:ext cx="190" cy="52"/>
              </a:xfrm>
              <a:custGeom>
                <a:avLst/>
                <a:gdLst>
                  <a:gd name="T0" fmla="*/ 47 w 94"/>
                  <a:gd name="T1" fmla="*/ 0 h 26"/>
                  <a:gd name="T2" fmla="*/ 81 w 94"/>
                  <a:gd name="T3" fmla="*/ 0 h 26"/>
                  <a:gd name="T4" fmla="*/ 94 w 94"/>
                  <a:gd name="T5" fmla="*/ 13 h 26"/>
                  <a:gd name="T6" fmla="*/ 81 w 94"/>
                  <a:gd name="T7" fmla="*/ 26 h 26"/>
                  <a:gd name="T8" fmla="*/ 13 w 94"/>
                  <a:gd name="T9" fmla="*/ 26 h 26"/>
                  <a:gd name="T10" fmla="*/ 0 w 94"/>
                  <a:gd name="T11" fmla="*/ 13 h 26"/>
                  <a:gd name="T12" fmla="*/ 14 w 94"/>
                  <a:gd name="T13" fmla="*/ 0 h 26"/>
                  <a:gd name="T14" fmla="*/ 47 w 94"/>
                  <a:gd name="T15" fmla="*/ 0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26">
                    <a:moveTo>
                      <a:pt x="47" y="0"/>
                    </a:moveTo>
                    <a:cubicBezTo>
                      <a:pt x="59" y="0"/>
                      <a:pt x="70" y="1"/>
                      <a:pt x="81" y="0"/>
                    </a:cubicBezTo>
                    <a:cubicBezTo>
                      <a:pt x="90" y="0"/>
                      <a:pt x="94" y="4"/>
                      <a:pt x="94" y="13"/>
                    </a:cubicBezTo>
                    <a:cubicBezTo>
                      <a:pt x="94" y="23"/>
                      <a:pt x="90" y="26"/>
                      <a:pt x="81" y="26"/>
                    </a:cubicBezTo>
                    <a:cubicBezTo>
                      <a:pt x="58" y="26"/>
                      <a:pt x="36" y="26"/>
                      <a:pt x="13" y="26"/>
                    </a:cubicBezTo>
                    <a:cubicBezTo>
                      <a:pt x="4" y="26"/>
                      <a:pt x="0" y="22"/>
                      <a:pt x="0" y="13"/>
                    </a:cubicBezTo>
                    <a:cubicBezTo>
                      <a:pt x="0" y="3"/>
                      <a:pt x="5" y="0"/>
                      <a:pt x="14" y="0"/>
                    </a:cubicBezTo>
                    <a:cubicBezTo>
                      <a:pt x="25" y="1"/>
                      <a:pt x="36" y="0"/>
                      <a:pt x="47" y="0"/>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8" name="Freeform 64">
                <a:extLst>
                  <a:ext uri="{FF2B5EF4-FFF2-40B4-BE49-F238E27FC236}">
                    <a16:creationId xmlns:a16="http://schemas.microsoft.com/office/drawing/2014/main" id="{DBD2B0A8-C249-42A1-AA11-16056AAC4D3C}"/>
                  </a:ext>
                </a:extLst>
              </p:cNvPr>
              <p:cNvSpPr>
                <a:spLocks/>
              </p:cNvSpPr>
              <p:nvPr/>
            </p:nvSpPr>
            <p:spPr bwMode="auto">
              <a:xfrm>
                <a:off x="3551" y="2713"/>
                <a:ext cx="127" cy="142"/>
              </a:xfrm>
              <a:custGeom>
                <a:avLst/>
                <a:gdLst>
                  <a:gd name="T0" fmla="*/ 0 w 63"/>
                  <a:gd name="T1" fmla="*/ 55 h 71"/>
                  <a:gd name="T2" fmla="*/ 4 w 63"/>
                  <a:gd name="T3" fmla="*/ 7 h 71"/>
                  <a:gd name="T4" fmla="*/ 12 w 63"/>
                  <a:gd name="T5" fmla="*/ 2 h 71"/>
                  <a:gd name="T6" fmla="*/ 56 w 63"/>
                  <a:gd name="T7" fmla="*/ 29 h 71"/>
                  <a:gd name="T8" fmla="*/ 55 w 63"/>
                  <a:gd name="T9" fmla="*/ 39 h 71"/>
                  <a:gd name="T10" fmla="*/ 13 w 63"/>
                  <a:gd name="T11" fmla="*/ 65 h 71"/>
                  <a:gd name="T12" fmla="*/ 0 w 63"/>
                  <a:gd name="T13" fmla="*/ 58 h 71"/>
                  <a:gd name="T14" fmla="*/ 0 w 63"/>
                  <a:gd name="T15" fmla="*/ 55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71">
                    <a:moveTo>
                      <a:pt x="0" y="55"/>
                    </a:moveTo>
                    <a:cubicBezTo>
                      <a:pt x="2" y="37"/>
                      <a:pt x="3" y="22"/>
                      <a:pt x="4" y="7"/>
                    </a:cubicBezTo>
                    <a:cubicBezTo>
                      <a:pt x="5" y="1"/>
                      <a:pt x="7" y="0"/>
                      <a:pt x="12" y="2"/>
                    </a:cubicBezTo>
                    <a:cubicBezTo>
                      <a:pt x="26" y="11"/>
                      <a:pt x="41" y="20"/>
                      <a:pt x="56" y="29"/>
                    </a:cubicBezTo>
                    <a:cubicBezTo>
                      <a:pt x="63" y="33"/>
                      <a:pt x="59" y="36"/>
                      <a:pt x="55" y="39"/>
                    </a:cubicBezTo>
                    <a:cubicBezTo>
                      <a:pt x="41" y="48"/>
                      <a:pt x="27" y="57"/>
                      <a:pt x="13" y="65"/>
                    </a:cubicBezTo>
                    <a:cubicBezTo>
                      <a:pt x="2" y="71"/>
                      <a:pt x="1" y="70"/>
                      <a:pt x="0" y="58"/>
                    </a:cubicBezTo>
                    <a:cubicBezTo>
                      <a:pt x="0" y="56"/>
                      <a:pt x="0" y="54"/>
                      <a:pt x="0" y="55"/>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39" name="Freeform 65">
                <a:extLst>
                  <a:ext uri="{FF2B5EF4-FFF2-40B4-BE49-F238E27FC236}">
                    <a16:creationId xmlns:a16="http://schemas.microsoft.com/office/drawing/2014/main" id="{0408656A-63FF-403A-8C32-B8C96FB8E822}"/>
                  </a:ext>
                </a:extLst>
              </p:cNvPr>
              <p:cNvSpPr>
                <a:spLocks/>
              </p:cNvSpPr>
              <p:nvPr/>
            </p:nvSpPr>
            <p:spPr bwMode="auto">
              <a:xfrm>
                <a:off x="3317" y="2773"/>
                <a:ext cx="182" cy="46"/>
              </a:xfrm>
              <a:custGeom>
                <a:avLst/>
                <a:gdLst>
                  <a:gd name="T0" fmla="*/ 44 w 90"/>
                  <a:gd name="T1" fmla="*/ 23 h 23"/>
                  <a:gd name="T2" fmla="*/ 12 w 90"/>
                  <a:gd name="T3" fmla="*/ 23 h 23"/>
                  <a:gd name="T4" fmla="*/ 0 w 90"/>
                  <a:gd name="T5" fmla="*/ 11 h 23"/>
                  <a:gd name="T6" fmla="*/ 11 w 90"/>
                  <a:gd name="T7" fmla="*/ 0 h 23"/>
                  <a:gd name="T8" fmla="*/ 78 w 90"/>
                  <a:gd name="T9" fmla="*/ 0 h 23"/>
                  <a:gd name="T10" fmla="*/ 90 w 90"/>
                  <a:gd name="T11" fmla="*/ 11 h 23"/>
                  <a:gd name="T12" fmla="*/ 77 w 90"/>
                  <a:gd name="T13" fmla="*/ 23 h 23"/>
                  <a:gd name="T14" fmla="*/ 44 w 90"/>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23">
                    <a:moveTo>
                      <a:pt x="44" y="23"/>
                    </a:moveTo>
                    <a:cubicBezTo>
                      <a:pt x="33" y="23"/>
                      <a:pt x="22" y="23"/>
                      <a:pt x="12" y="23"/>
                    </a:cubicBezTo>
                    <a:cubicBezTo>
                      <a:pt x="3" y="23"/>
                      <a:pt x="0" y="20"/>
                      <a:pt x="0" y="11"/>
                    </a:cubicBezTo>
                    <a:cubicBezTo>
                      <a:pt x="0" y="4"/>
                      <a:pt x="4" y="0"/>
                      <a:pt x="11" y="0"/>
                    </a:cubicBezTo>
                    <a:cubicBezTo>
                      <a:pt x="33" y="0"/>
                      <a:pt x="56" y="0"/>
                      <a:pt x="78" y="0"/>
                    </a:cubicBezTo>
                    <a:cubicBezTo>
                      <a:pt x="85" y="0"/>
                      <a:pt x="89" y="4"/>
                      <a:pt x="90" y="11"/>
                    </a:cubicBezTo>
                    <a:cubicBezTo>
                      <a:pt x="90" y="20"/>
                      <a:pt x="85" y="23"/>
                      <a:pt x="77" y="23"/>
                    </a:cubicBezTo>
                    <a:cubicBezTo>
                      <a:pt x="66" y="23"/>
                      <a:pt x="55" y="23"/>
                      <a:pt x="44" y="23"/>
                    </a:cubicBezTo>
                    <a:close/>
                  </a:path>
                </a:pathLst>
              </a:custGeom>
              <a:grp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321020956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Summary</a:t>
            </a:r>
          </a:p>
        </p:txBody>
      </p:sp>
      <p:pic>
        <p:nvPicPr>
          <p:cNvPr id="3" name="Picture 2" descr="Business partners using digital tablet at coworking stock photo">
            <a:extLst>
              <a:ext uri="{FF2B5EF4-FFF2-40B4-BE49-F238E27FC236}">
                <a16:creationId xmlns:a16="http://schemas.microsoft.com/office/drawing/2014/main" id="{CF9B2E50-FC8F-4C85-86BF-7270E96D64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70" r="7570"/>
          <a:stretch/>
        </p:blipFill>
        <p:spPr bwMode="auto">
          <a:xfrm>
            <a:off x="-1" y="997824"/>
            <a:ext cx="7315201" cy="5224447"/>
          </a:xfrm>
          <a:prstGeom prst="rect">
            <a:avLst/>
          </a:prstGeom>
          <a:extLst>
            <a:ext uri="{909E8E84-426E-40dd-AFC4-6F175D3DCCD1}">
              <a14:hiddenFill xmlns=""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F7FD296-FAA1-4E12-A64B-1053BEE73956}"/>
              </a:ext>
            </a:extLst>
          </p:cNvPr>
          <p:cNvSpPr/>
          <p:nvPr/>
        </p:nvSpPr>
        <p:spPr>
          <a:xfrm>
            <a:off x="7315200" y="997824"/>
            <a:ext cx="4876800" cy="5224447"/>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5" name="Rectangle 4"/>
          <p:cNvSpPr/>
          <p:nvPr/>
        </p:nvSpPr>
        <p:spPr>
          <a:xfrm>
            <a:off x="7425557" y="1102129"/>
            <a:ext cx="4661668" cy="4872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pPr>
            <a:r>
              <a:rPr lang="en-IN" b="1">
                <a:uFill>
                  <a:solidFill>
                    <a:srgbClr val="000000"/>
                  </a:solidFill>
                </a:uFill>
                <a:latin typeface="Avenir LT Std 35 Light" panose="020B0402020203020204" pitchFamily="34" charset="0"/>
                <a:ea typeface="Calibri" panose="020F0502020204030204" pitchFamily="34" charset="0"/>
              </a:rPr>
              <a:t>Gender Identities</a:t>
            </a:r>
          </a:p>
        </p:txBody>
      </p:sp>
      <p:sp>
        <p:nvSpPr>
          <p:cNvPr id="6" name="Rectangle 5"/>
          <p:cNvSpPr/>
          <p:nvPr/>
        </p:nvSpPr>
        <p:spPr>
          <a:xfrm>
            <a:off x="7425557" y="1654915"/>
            <a:ext cx="4661668" cy="4872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pPr>
            <a:r>
              <a:rPr lang="en-IN" b="1">
                <a:uFill>
                  <a:solidFill>
                    <a:srgbClr val="000000"/>
                  </a:solidFill>
                </a:uFill>
                <a:latin typeface="Avenir LT Std 35 Light" panose="020B0402020203020204" pitchFamily="34" charset="0"/>
                <a:ea typeface="Calibri" panose="020F0502020204030204" pitchFamily="34" charset="0"/>
              </a:rPr>
              <a:t>Gender Pronouns</a:t>
            </a:r>
          </a:p>
        </p:txBody>
      </p:sp>
      <p:sp>
        <p:nvSpPr>
          <p:cNvPr id="7" name="Rectangle 6"/>
          <p:cNvSpPr/>
          <p:nvPr/>
        </p:nvSpPr>
        <p:spPr>
          <a:xfrm>
            <a:off x="7422766" y="2207700"/>
            <a:ext cx="4661668" cy="4872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pPr>
            <a:r>
              <a:rPr lang="en-IN" b="1">
                <a:uFill>
                  <a:solidFill>
                    <a:srgbClr val="000000"/>
                  </a:solidFill>
                </a:uFill>
                <a:latin typeface="Avenir LT Std 35 Light" panose="020B0402020203020204" pitchFamily="34" charset="0"/>
                <a:ea typeface="Calibri" panose="020F0502020204030204" pitchFamily="34" charset="0"/>
              </a:rPr>
              <a:t>Shift your Thinking</a:t>
            </a:r>
          </a:p>
        </p:txBody>
      </p:sp>
      <p:sp>
        <p:nvSpPr>
          <p:cNvPr id="9" name="TextBox 8">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31 of 33</a:t>
            </a:r>
          </a:p>
        </p:txBody>
      </p:sp>
      <p:sp>
        <p:nvSpPr>
          <p:cNvPr id="11" name="Rectangle 10"/>
          <p:cNvSpPr/>
          <p:nvPr/>
        </p:nvSpPr>
        <p:spPr>
          <a:xfrm>
            <a:off x="232893" y="641295"/>
            <a:ext cx="2805576" cy="307777"/>
          </a:xfrm>
          <a:prstGeom prst="rect">
            <a:avLst/>
          </a:prstGeom>
        </p:spPr>
        <p:txBody>
          <a:bodyPr wrap="none">
            <a:spAutoFit/>
          </a:bodyPr>
          <a:lstStyle/>
          <a:p>
            <a:r>
              <a:rPr lang="en-US" sz="1400" i="1">
                <a:latin typeface="Avenir LT Std 35 Light" panose="020B0402020203020204" pitchFamily="34" charset="0"/>
              </a:rPr>
              <a:t>Click each tab to read and recap.</a:t>
            </a:r>
            <a:endParaRPr lang="en-IN" sz="1400" i="1">
              <a:latin typeface="Avenir LT Std 35 Light" panose="020B0402020203020204" pitchFamily="34" charset="0"/>
            </a:endParaRPr>
          </a:p>
        </p:txBody>
      </p:sp>
    </p:spTree>
    <p:extLst>
      <p:ext uri="{BB962C8B-B14F-4D97-AF65-F5344CB8AC3E}">
        <p14:creationId xmlns:p14="http://schemas.microsoft.com/office/powerpoint/2010/main" val="123151365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Summary</a:t>
            </a:r>
          </a:p>
        </p:txBody>
      </p:sp>
      <p:sp>
        <p:nvSpPr>
          <p:cNvPr id="16" name="TextBox 15">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31 of 33</a:t>
            </a:r>
          </a:p>
        </p:txBody>
      </p:sp>
      <p:pic>
        <p:nvPicPr>
          <p:cNvPr id="3" name="Picture 2" descr="Business partners using digital tablet at coworking stock photo">
            <a:extLst>
              <a:ext uri="{FF2B5EF4-FFF2-40B4-BE49-F238E27FC236}">
                <a16:creationId xmlns:a16="http://schemas.microsoft.com/office/drawing/2014/main" id="{CF9B2E50-FC8F-4C85-86BF-7270E96D64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70" r="7570"/>
          <a:stretch/>
        </p:blipFill>
        <p:spPr bwMode="auto">
          <a:xfrm>
            <a:off x="-1" y="997824"/>
            <a:ext cx="7315201" cy="5224447"/>
          </a:xfrm>
          <a:prstGeom prst="rect">
            <a:avLst/>
          </a:prstGeom>
          <a:solidFill>
            <a:schemeClr val="accent1"/>
          </a:solidFill>
          <a:ln>
            <a:noFill/>
          </a:ln>
          <a:extLst>
            <a:ext uri="{909E8E84-426E-40dd-AFC4-6F175D3DCCD1}">
              <a14:hiddenFill xmlns=""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F7FD296-FAA1-4E12-A64B-1053BEE73956}"/>
              </a:ext>
            </a:extLst>
          </p:cNvPr>
          <p:cNvSpPr/>
          <p:nvPr/>
        </p:nvSpPr>
        <p:spPr>
          <a:xfrm>
            <a:off x="7315200" y="997824"/>
            <a:ext cx="4876800" cy="5224447"/>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11" name="Rectangle 10"/>
          <p:cNvSpPr/>
          <p:nvPr/>
        </p:nvSpPr>
        <p:spPr>
          <a:xfrm>
            <a:off x="7425557" y="1102129"/>
            <a:ext cx="4661668" cy="4872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pPr>
            <a:r>
              <a:rPr lang="en-IN" b="1">
                <a:uFill>
                  <a:solidFill>
                    <a:srgbClr val="000000"/>
                  </a:solidFill>
                </a:uFill>
                <a:latin typeface="Avenir LT Std 35 Light" panose="020B0402020203020204" pitchFamily="34" charset="0"/>
                <a:ea typeface="Calibri" panose="020F0502020204030204" pitchFamily="34" charset="0"/>
              </a:rPr>
              <a:t>Gender Identities</a:t>
            </a:r>
          </a:p>
        </p:txBody>
      </p:sp>
      <p:sp>
        <p:nvSpPr>
          <p:cNvPr id="12" name="Rectangle 11"/>
          <p:cNvSpPr/>
          <p:nvPr/>
        </p:nvSpPr>
        <p:spPr>
          <a:xfrm>
            <a:off x="7425557" y="5112666"/>
            <a:ext cx="4661668" cy="4872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pPr>
            <a:r>
              <a:rPr lang="en-IN" b="1">
                <a:uFill>
                  <a:solidFill>
                    <a:srgbClr val="000000"/>
                  </a:solidFill>
                </a:uFill>
                <a:latin typeface="Avenir LT Std 35 Light" panose="020B0402020203020204" pitchFamily="34" charset="0"/>
                <a:ea typeface="Calibri" panose="020F0502020204030204" pitchFamily="34" charset="0"/>
              </a:rPr>
              <a:t>Gender Pronouns</a:t>
            </a:r>
          </a:p>
        </p:txBody>
      </p:sp>
      <p:sp>
        <p:nvSpPr>
          <p:cNvPr id="13" name="Rectangle 12"/>
          <p:cNvSpPr/>
          <p:nvPr/>
        </p:nvSpPr>
        <p:spPr>
          <a:xfrm>
            <a:off x="7422766" y="5665451"/>
            <a:ext cx="4661668" cy="4872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pPr>
            <a:r>
              <a:rPr lang="en-IN" b="1">
                <a:uFill>
                  <a:solidFill>
                    <a:srgbClr val="000000"/>
                  </a:solidFill>
                </a:uFill>
                <a:latin typeface="Avenir LT Std 35 Light" panose="020B0402020203020204" pitchFamily="34" charset="0"/>
                <a:ea typeface="Calibri" panose="020F0502020204030204" pitchFamily="34" charset="0"/>
              </a:rPr>
              <a:t>Shift your Thinking</a:t>
            </a:r>
          </a:p>
        </p:txBody>
      </p:sp>
      <p:sp>
        <p:nvSpPr>
          <p:cNvPr id="14" name="Rectangle 13"/>
          <p:cNvSpPr/>
          <p:nvPr/>
        </p:nvSpPr>
        <p:spPr>
          <a:xfrm>
            <a:off x="7422766" y="1654915"/>
            <a:ext cx="4661668" cy="33922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p:cNvSpPr/>
          <p:nvPr/>
        </p:nvSpPr>
        <p:spPr>
          <a:xfrm>
            <a:off x="7612386" y="1803196"/>
            <a:ext cx="4472048" cy="3108543"/>
          </a:xfrm>
          <a:prstGeom prst="rect">
            <a:avLst/>
          </a:prstGeom>
        </p:spPr>
        <p:txBody>
          <a:bodyPr wrap="square">
            <a:spAutoFit/>
          </a:bodyPr>
          <a:lstStyle/>
          <a:p>
            <a:pPr>
              <a:spcBef>
                <a:spcPts val="600"/>
              </a:spcBef>
              <a:spcAft>
                <a:spcPts val="600"/>
              </a:spcAft>
            </a:pPr>
            <a:r>
              <a:rPr lang="en-US" sz="1600" b="1" dirty="0">
                <a:latin typeface="Avenir LT Std 35 Light" panose="020B0402020203020204" pitchFamily="34" charset="0"/>
                <a:cs typeface="Arial"/>
              </a:rPr>
              <a:t>Transgender: </a:t>
            </a:r>
            <a:r>
              <a:rPr lang="en-US" sz="1600" dirty="0">
                <a:latin typeface="Avenir LT Std 35 Light" panose="020B0402020203020204" pitchFamily="34" charset="0"/>
                <a:cs typeface="Arial"/>
              </a:rPr>
              <a:t>A term used for people whose gender identity does not align with how they were assigned at birth. </a:t>
            </a:r>
          </a:p>
          <a:p>
            <a:pPr>
              <a:spcBef>
                <a:spcPts val="600"/>
              </a:spcBef>
              <a:spcAft>
                <a:spcPts val="600"/>
              </a:spcAft>
            </a:pPr>
            <a:r>
              <a:rPr lang="en-US" sz="1600" b="1" dirty="0" err="1">
                <a:latin typeface="Avenir LT Std 35 Light" panose="020B0402020203020204" pitchFamily="34" charset="0"/>
                <a:cs typeface="Arial"/>
              </a:rPr>
              <a:t>Nonbinary</a:t>
            </a:r>
            <a:r>
              <a:rPr lang="en-US" sz="1600" b="1" dirty="0">
                <a:latin typeface="Avenir LT Std 35 Light" panose="020B0402020203020204" pitchFamily="34" charset="0"/>
                <a:cs typeface="Arial"/>
              </a:rPr>
              <a:t>: </a:t>
            </a:r>
            <a:r>
              <a:rPr lang="en-US" sz="1600" dirty="0">
                <a:latin typeface="Avenir LT Std 35 Light" panose="020B0402020203020204" pitchFamily="34" charset="0"/>
                <a:cs typeface="Arial"/>
              </a:rPr>
              <a:t>A term used for people who identify outside binary genders </a:t>
            </a:r>
            <a:r>
              <a:rPr lang="en-US" sz="1600" dirty="0" smtClean="0">
                <a:latin typeface="Avenir LT Std 35 Light" panose="020B0402020203020204" pitchFamily="34" charset="0"/>
                <a:cs typeface="Arial"/>
              </a:rPr>
              <a:t>male/masculine </a:t>
            </a:r>
            <a:r>
              <a:rPr lang="en-US" sz="1600" dirty="0">
                <a:latin typeface="Avenir LT Std 35 Light" panose="020B0402020203020204" pitchFamily="34" charset="0"/>
                <a:cs typeface="Arial"/>
              </a:rPr>
              <a:t>and </a:t>
            </a:r>
            <a:r>
              <a:rPr lang="en-US" sz="1600" dirty="0" smtClean="0">
                <a:latin typeface="Avenir LT Std 35 Light" panose="020B0402020203020204" pitchFamily="34" charset="0"/>
                <a:cs typeface="Arial"/>
              </a:rPr>
              <a:t>female/feminine</a:t>
            </a:r>
            <a:r>
              <a:rPr lang="en-US" sz="1600" dirty="0">
                <a:latin typeface="Avenir LT Std 35 Light" panose="020B0402020203020204" pitchFamily="34" charset="0"/>
                <a:cs typeface="Arial"/>
              </a:rPr>
              <a:t>, and instead identify as both, neither, or a combination.</a:t>
            </a:r>
          </a:p>
          <a:p>
            <a:pPr>
              <a:spcBef>
                <a:spcPts val="600"/>
              </a:spcBef>
              <a:spcAft>
                <a:spcPts val="600"/>
              </a:spcAft>
            </a:pPr>
            <a:r>
              <a:rPr lang="en-US" sz="1600" b="1" dirty="0">
                <a:latin typeface="Avenir LT Std 35 Light" panose="020B0402020203020204" pitchFamily="34" charset="0"/>
                <a:cs typeface="Arial"/>
              </a:rPr>
              <a:t>Intersex: </a:t>
            </a:r>
            <a:r>
              <a:rPr lang="en-US" sz="1600" dirty="0">
                <a:latin typeface="Avenir LT Std 35 Light" panose="020B0402020203020204" pitchFamily="34" charset="0"/>
                <a:cs typeface="Arial"/>
              </a:rPr>
              <a:t>A term used for people who have multiple or ambiguous biological sex characteristics, such as hormones, reproductive organs, and genitalia. </a:t>
            </a:r>
          </a:p>
        </p:txBody>
      </p:sp>
      <p:sp>
        <p:nvSpPr>
          <p:cNvPr id="15" name="Rectangle 14"/>
          <p:cNvSpPr/>
          <p:nvPr/>
        </p:nvSpPr>
        <p:spPr>
          <a:xfrm>
            <a:off x="232893" y="641295"/>
            <a:ext cx="2805576" cy="307777"/>
          </a:xfrm>
          <a:prstGeom prst="rect">
            <a:avLst/>
          </a:prstGeom>
        </p:spPr>
        <p:txBody>
          <a:bodyPr wrap="none">
            <a:spAutoFit/>
          </a:bodyPr>
          <a:lstStyle/>
          <a:p>
            <a:r>
              <a:rPr lang="en-US" sz="1400" i="1">
                <a:latin typeface="Avenir LT Std 35 Light" panose="020B0402020203020204" pitchFamily="34" charset="0"/>
              </a:rPr>
              <a:t>Click each tab to read and recap.</a:t>
            </a:r>
            <a:endParaRPr lang="en-IN" sz="1400" i="1">
              <a:latin typeface="Avenir LT Std 35 Light" panose="020B0402020203020204" pitchFamily="34" charset="0"/>
            </a:endParaRPr>
          </a:p>
        </p:txBody>
      </p:sp>
    </p:spTree>
    <p:extLst>
      <p:ext uri="{BB962C8B-B14F-4D97-AF65-F5344CB8AC3E}">
        <p14:creationId xmlns:p14="http://schemas.microsoft.com/office/powerpoint/2010/main" val="393284275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Summary</a:t>
            </a:r>
          </a:p>
        </p:txBody>
      </p:sp>
      <p:sp>
        <p:nvSpPr>
          <p:cNvPr id="9" name="TextBox 8">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31 of 33</a:t>
            </a:r>
          </a:p>
        </p:txBody>
      </p:sp>
      <p:pic>
        <p:nvPicPr>
          <p:cNvPr id="3" name="Picture 2" descr="Business partners using digital tablet at coworking stock photo">
            <a:extLst>
              <a:ext uri="{FF2B5EF4-FFF2-40B4-BE49-F238E27FC236}">
                <a16:creationId xmlns:a16="http://schemas.microsoft.com/office/drawing/2014/main" id="{CF9B2E50-FC8F-4C85-86BF-7270E96D64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70" r="7570"/>
          <a:stretch/>
        </p:blipFill>
        <p:spPr bwMode="auto">
          <a:xfrm>
            <a:off x="-1" y="997824"/>
            <a:ext cx="7315201" cy="5224447"/>
          </a:xfrm>
          <a:prstGeom prst="rect">
            <a:avLst/>
          </a:prstGeom>
          <a:extLst>
            <a:ext uri="{909E8E84-426E-40dd-AFC4-6F175D3DCCD1}">
              <a14:hiddenFill xmlns=""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F7FD296-FAA1-4E12-A64B-1053BEE73956}"/>
              </a:ext>
            </a:extLst>
          </p:cNvPr>
          <p:cNvSpPr/>
          <p:nvPr/>
        </p:nvSpPr>
        <p:spPr>
          <a:xfrm>
            <a:off x="7315200" y="997824"/>
            <a:ext cx="4876800" cy="5224447"/>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11" name="Rectangle 10"/>
          <p:cNvSpPr/>
          <p:nvPr/>
        </p:nvSpPr>
        <p:spPr>
          <a:xfrm>
            <a:off x="7425557" y="1102129"/>
            <a:ext cx="4661668" cy="487299"/>
          </a:xfrm>
          <a:prstGeom prst="rect">
            <a:avLst/>
          </a:prstGeom>
          <a:solidFill>
            <a:srgbClr val="7778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pPr>
            <a:r>
              <a:rPr lang="en-IN" b="1">
                <a:uFill>
                  <a:solidFill>
                    <a:srgbClr val="000000"/>
                  </a:solidFill>
                </a:uFill>
                <a:latin typeface="Avenir LT Std 35 Light" panose="020B0402020203020204" pitchFamily="34" charset="0"/>
                <a:ea typeface="Calibri" panose="020F0502020204030204" pitchFamily="34" charset="0"/>
              </a:rPr>
              <a:t>Gender Identities</a:t>
            </a:r>
          </a:p>
        </p:txBody>
      </p:sp>
      <p:sp>
        <p:nvSpPr>
          <p:cNvPr id="12" name="Rectangle 11"/>
          <p:cNvSpPr/>
          <p:nvPr/>
        </p:nvSpPr>
        <p:spPr>
          <a:xfrm>
            <a:off x="7425557" y="1654915"/>
            <a:ext cx="4661668" cy="4872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pPr>
            <a:r>
              <a:rPr lang="en-IN" b="1">
                <a:uFill>
                  <a:solidFill>
                    <a:srgbClr val="000000"/>
                  </a:solidFill>
                </a:uFill>
                <a:latin typeface="Avenir LT Std 35 Light" panose="020B0402020203020204" pitchFamily="34" charset="0"/>
                <a:ea typeface="Calibri" panose="020F0502020204030204" pitchFamily="34" charset="0"/>
              </a:rPr>
              <a:t>Gender Pronouns</a:t>
            </a:r>
          </a:p>
        </p:txBody>
      </p:sp>
      <p:sp>
        <p:nvSpPr>
          <p:cNvPr id="13" name="Rectangle 12"/>
          <p:cNvSpPr/>
          <p:nvPr/>
        </p:nvSpPr>
        <p:spPr>
          <a:xfrm>
            <a:off x="7422766" y="5665451"/>
            <a:ext cx="4661668" cy="4872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pPr>
            <a:r>
              <a:rPr lang="en-IN" b="1">
                <a:uFill>
                  <a:solidFill>
                    <a:srgbClr val="000000"/>
                  </a:solidFill>
                </a:uFill>
                <a:latin typeface="Avenir LT Std 35 Light" panose="020B0402020203020204" pitchFamily="34" charset="0"/>
                <a:ea typeface="Calibri" panose="020F0502020204030204" pitchFamily="34" charset="0"/>
              </a:rPr>
              <a:t>Shift your Thinking</a:t>
            </a:r>
          </a:p>
        </p:txBody>
      </p:sp>
      <p:sp>
        <p:nvSpPr>
          <p:cNvPr id="14" name="Rectangle 13"/>
          <p:cNvSpPr/>
          <p:nvPr/>
        </p:nvSpPr>
        <p:spPr>
          <a:xfrm>
            <a:off x="7422766" y="2207700"/>
            <a:ext cx="4661668" cy="33922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p:cNvSpPr/>
          <p:nvPr/>
        </p:nvSpPr>
        <p:spPr>
          <a:xfrm>
            <a:off x="7616953" y="2309319"/>
            <a:ext cx="4002962" cy="2277547"/>
          </a:xfrm>
          <a:prstGeom prst="rect">
            <a:avLst/>
          </a:prstGeom>
        </p:spPr>
        <p:txBody>
          <a:bodyPr wrap="square">
            <a:spAutoFit/>
          </a:bodyPr>
          <a:lstStyle/>
          <a:p>
            <a:pPr>
              <a:spcBef>
                <a:spcPts val="600"/>
              </a:spcBef>
              <a:spcAft>
                <a:spcPts val="600"/>
              </a:spcAft>
            </a:pPr>
            <a:r>
              <a:rPr lang="en-US" sz="1600" dirty="0">
                <a:latin typeface="Avenir LT Std 35 Light" panose="020B0402020203020204" pitchFamily="34" charset="0"/>
              </a:rPr>
              <a:t>When using personal pronouns, keep in mind that: </a:t>
            </a:r>
          </a:p>
          <a:p>
            <a:pPr marL="285750" indent="-285750">
              <a:spcBef>
                <a:spcPts val="600"/>
              </a:spcBef>
              <a:spcAft>
                <a:spcPts val="600"/>
              </a:spcAft>
              <a:buClr>
                <a:schemeClr val="bg2"/>
              </a:buClr>
              <a:buFont typeface="Wingdings" panose="05000000000000000000" pitchFamily="2" charset="2"/>
              <a:buChar char="§"/>
            </a:pPr>
            <a:r>
              <a:rPr lang="en-US" sz="1600" dirty="0">
                <a:latin typeface="Avenir LT Std 35 Light" panose="020B0402020203020204" pitchFamily="34" charset="0"/>
              </a:rPr>
              <a:t>We all react differently.</a:t>
            </a:r>
          </a:p>
          <a:p>
            <a:pPr marL="285750" indent="-285750">
              <a:spcBef>
                <a:spcPts val="600"/>
              </a:spcBef>
              <a:spcAft>
                <a:spcPts val="600"/>
              </a:spcAft>
              <a:buClr>
                <a:schemeClr val="bg2"/>
              </a:buClr>
              <a:buFont typeface="Wingdings" panose="05000000000000000000" pitchFamily="2" charset="2"/>
              <a:buChar char="§"/>
            </a:pPr>
            <a:r>
              <a:rPr lang="en-US" sz="1600" dirty="0">
                <a:latin typeface="Avenir LT Std 35 Light" panose="020B0402020203020204" pitchFamily="34" charset="0"/>
              </a:rPr>
              <a:t>We can’t know how an individual feels until they tell us.</a:t>
            </a:r>
          </a:p>
          <a:p>
            <a:pPr marL="285750" indent="-285750">
              <a:spcBef>
                <a:spcPts val="600"/>
              </a:spcBef>
              <a:spcAft>
                <a:spcPts val="600"/>
              </a:spcAft>
              <a:buClr>
                <a:schemeClr val="bg2"/>
              </a:buClr>
              <a:buFont typeface="Wingdings" panose="05000000000000000000" pitchFamily="2" charset="2"/>
              <a:buChar char="§"/>
            </a:pPr>
            <a:r>
              <a:rPr lang="en-US" sz="1600" dirty="0">
                <a:latin typeface="Avenir LT Std 35 Light" panose="020B0402020203020204" pitchFamily="34" charset="0"/>
              </a:rPr>
              <a:t>We should not assume and always be sure to ask first! </a:t>
            </a:r>
          </a:p>
        </p:txBody>
      </p:sp>
      <p:sp>
        <p:nvSpPr>
          <p:cNvPr id="16" name="Rectangle 15"/>
          <p:cNvSpPr/>
          <p:nvPr/>
        </p:nvSpPr>
        <p:spPr>
          <a:xfrm>
            <a:off x="232893" y="641295"/>
            <a:ext cx="2805576" cy="307777"/>
          </a:xfrm>
          <a:prstGeom prst="rect">
            <a:avLst/>
          </a:prstGeom>
        </p:spPr>
        <p:txBody>
          <a:bodyPr wrap="none">
            <a:spAutoFit/>
          </a:bodyPr>
          <a:lstStyle/>
          <a:p>
            <a:r>
              <a:rPr lang="en-US" sz="1400" i="1">
                <a:latin typeface="Avenir LT Std 35 Light" panose="020B0402020203020204" pitchFamily="34" charset="0"/>
              </a:rPr>
              <a:t>Click each tab to read and recap.</a:t>
            </a:r>
            <a:endParaRPr lang="en-IN" sz="1400" i="1">
              <a:latin typeface="Avenir LT Std 35 Light" panose="020B0402020203020204" pitchFamily="34" charset="0"/>
            </a:endParaRPr>
          </a:p>
        </p:txBody>
      </p:sp>
    </p:spTree>
    <p:extLst>
      <p:ext uri="{BB962C8B-B14F-4D97-AF65-F5344CB8AC3E}">
        <p14:creationId xmlns:p14="http://schemas.microsoft.com/office/powerpoint/2010/main" val="337708309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a:t>Summary</a:t>
            </a:r>
          </a:p>
        </p:txBody>
      </p:sp>
      <p:sp>
        <p:nvSpPr>
          <p:cNvPr id="17" name="TextBox 16">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31 of 33</a:t>
            </a:r>
          </a:p>
        </p:txBody>
      </p:sp>
      <p:pic>
        <p:nvPicPr>
          <p:cNvPr id="3" name="Picture 2" descr="Business partners using digital tablet at coworking stock photo">
            <a:extLst>
              <a:ext uri="{FF2B5EF4-FFF2-40B4-BE49-F238E27FC236}">
                <a16:creationId xmlns:a16="http://schemas.microsoft.com/office/drawing/2014/main" id="{CF9B2E50-FC8F-4C85-86BF-7270E96D64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70" r="7570"/>
          <a:stretch/>
        </p:blipFill>
        <p:spPr bwMode="auto">
          <a:xfrm>
            <a:off x="-1" y="997824"/>
            <a:ext cx="7315201" cy="5224447"/>
          </a:xfrm>
          <a:prstGeom prst="rect">
            <a:avLst/>
          </a:prstGeom>
          <a:extLst>
            <a:ext uri="{909E8E84-426E-40dd-AFC4-6F175D3DCCD1}">
              <a14:hiddenFill xmlns=""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F7FD296-FAA1-4E12-A64B-1053BEE73956}"/>
              </a:ext>
            </a:extLst>
          </p:cNvPr>
          <p:cNvSpPr/>
          <p:nvPr/>
        </p:nvSpPr>
        <p:spPr>
          <a:xfrm>
            <a:off x="7315200" y="997824"/>
            <a:ext cx="4876800" cy="5224447"/>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sp>
        <p:nvSpPr>
          <p:cNvPr id="9" name="Rectangle 8"/>
          <p:cNvSpPr/>
          <p:nvPr/>
        </p:nvSpPr>
        <p:spPr>
          <a:xfrm>
            <a:off x="7425557" y="1102129"/>
            <a:ext cx="4661668" cy="487299"/>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pPr>
            <a:r>
              <a:rPr lang="en-IN" b="1">
                <a:uFill>
                  <a:solidFill>
                    <a:srgbClr val="000000"/>
                  </a:solidFill>
                </a:uFill>
                <a:latin typeface="Avenir LT Std 35 Light" panose="020B0402020203020204" pitchFamily="34" charset="0"/>
                <a:ea typeface="Calibri" panose="020F0502020204030204" pitchFamily="34" charset="0"/>
              </a:rPr>
              <a:t>Gender Identities</a:t>
            </a:r>
          </a:p>
        </p:txBody>
      </p:sp>
      <p:sp>
        <p:nvSpPr>
          <p:cNvPr id="10" name="Rectangle 9"/>
          <p:cNvSpPr/>
          <p:nvPr/>
        </p:nvSpPr>
        <p:spPr>
          <a:xfrm>
            <a:off x="7425557" y="1654915"/>
            <a:ext cx="4661668" cy="487299"/>
          </a:xfrm>
          <a:prstGeom prst="rect">
            <a:avLst/>
          </a:prstGeom>
          <a:solidFill>
            <a:srgbClr val="7778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pPr>
            <a:r>
              <a:rPr lang="en-IN" b="1">
                <a:uFill>
                  <a:solidFill>
                    <a:srgbClr val="000000"/>
                  </a:solidFill>
                </a:uFill>
                <a:latin typeface="Avenir LT Std 35 Light" panose="020B0402020203020204" pitchFamily="34" charset="0"/>
                <a:ea typeface="Calibri" panose="020F0502020204030204" pitchFamily="34" charset="0"/>
              </a:rPr>
              <a:t>Gender Pronouns</a:t>
            </a:r>
          </a:p>
        </p:txBody>
      </p:sp>
      <p:sp>
        <p:nvSpPr>
          <p:cNvPr id="15" name="Rectangle 14"/>
          <p:cNvSpPr/>
          <p:nvPr/>
        </p:nvSpPr>
        <p:spPr>
          <a:xfrm>
            <a:off x="7422766" y="2207700"/>
            <a:ext cx="4661668" cy="4872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pPr>
            <a:r>
              <a:rPr lang="en-IN" b="1">
                <a:uFill>
                  <a:solidFill>
                    <a:srgbClr val="000000"/>
                  </a:solidFill>
                </a:uFill>
                <a:latin typeface="Avenir LT Std 35 Light" panose="020B0402020203020204" pitchFamily="34" charset="0"/>
                <a:ea typeface="Calibri" panose="020F0502020204030204" pitchFamily="34" charset="0"/>
              </a:rPr>
              <a:t>Shift your Thinking</a:t>
            </a:r>
          </a:p>
        </p:txBody>
      </p:sp>
      <p:sp>
        <p:nvSpPr>
          <p:cNvPr id="16" name="Rectangle 15"/>
          <p:cNvSpPr/>
          <p:nvPr/>
        </p:nvSpPr>
        <p:spPr>
          <a:xfrm>
            <a:off x="7422766" y="2760486"/>
            <a:ext cx="4661668" cy="33922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p:nvSpPr>
        <p:spPr>
          <a:xfrm>
            <a:off x="7616953" y="2897606"/>
            <a:ext cx="4084510" cy="3231654"/>
          </a:xfrm>
          <a:prstGeom prst="rect">
            <a:avLst/>
          </a:prstGeom>
        </p:spPr>
        <p:txBody>
          <a:bodyPr wrap="square">
            <a:spAutoFit/>
          </a:bodyPr>
          <a:lstStyle/>
          <a:p>
            <a:pPr>
              <a:spcBef>
                <a:spcPts val="600"/>
              </a:spcBef>
              <a:spcAft>
                <a:spcPts val="600"/>
              </a:spcAft>
            </a:pPr>
            <a:r>
              <a:rPr lang="en-US" sz="1600" dirty="0">
                <a:latin typeface="Avenir LT Std 35 Light" panose="020B0402020203020204" pitchFamily="34" charset="0"/>
              </a:rPr>
              <a:t>We begin to shift our thinking when we:</a:t>
            </a:r>
          </a:p>
          <a:p>
            <a:pPr marL="285750" indent="-285750">
              <a:spcBef>
                <a:spcPts val="600"/>
              </a:spcBef>
              <a:spcAft>
                <a:spcPts val="600"/>
              </a:spcAft>
              <a:buClr>
                <a:schemeClr val="bg2"/>
              </a:buClr>
              <a:buFont typeface="Wingdings" panose="05000000000000000000" pitchFamily="2" charset="2"/>
              <a:buChar char="§"/>
            </a:pPr>
            <a:r>
              <a:rPr lang="en-US" sz="1600" dirty="0">
                <a:latin typeface="Avenir LT Std 35 Light" panose="020B0402020203020204" pitchFamily="34" charset="0"/>
              </a:rPr>
              <a:t>Address groups with care </a:t>
            </a:r>
          </a:p>
          <a:p>
            <a:pPr marL="285750" indent="-285750">
              <a:spcBef>
                <a:spcPts val="600"/>
              </a:spcBef>
              <a:spcAft>
                <a:spcPts val="600"/>
              </a:spcAft>
              <a:buClr>
                <a:schemeClr val="bg2"/>
              </a:buClr>
              <a:buFont typeface="Wingdings" panose="05000000000000000000" pitchFamily="2" charset="2"/>
              <a:buChar char="§"/>
            </a:pPr>
            <a:r>
              <a:rPr lang="en-US" sz="1600" dirty="0">
                <a:latin typeface="Avenir LT Std 35 Light" panose="020B0402020203020204" pitchFamily="34" charset="0"/>
              </a:rPr>
              <a:t>Use non-gendered salutations and honorifics </a:t>
            </a:r>
          </a:p>
          <a:p>
            <a:pPr marL="285750" indent="-285750">
              <a:spcBef>
                <a:spcPts val="600"/>
              </a:spcBef>
              <a:spcAft>
                <a:spcPts val="600"/>
              </a:spcAft>
              <a:buClr>
                <a:schemeClr val="bg2"/>
              </a:buClr>
              <a:buFont typeface="Wingdings" panose="05000000000000000000" pitchFamily="2" charset="2"/>
              <a:buChar char="§"/>
            </a:pPr>
            <a:r>
              <a:rPr lang="en-US" sz="1600" dirty="0">
                <a:latin typeface="Avenir LT Std 35 Light" panose="020B0402020203020204" pitchFamily="34" charset="0"/>
              </a:rPr>
              <a:t>Refer to significant others correctly</a:t>
            </a:r>
          </a:p>
          <a:p>
            <a:pPr marL="285750" indent="-285750">
              <a:spcBef>
                <a:spcPts val="600"/>
              </a:spcBef>
              <a:spcAft>
                <a:spcPts val="600"/>
              </a:spcAft>
              <a:buClr>
                <a:schemeClr val="bg2"/>
              </a:buClr>
              <a:buFont typeface="Wingdings" panose="05000000000000000000" pitchFamily="2" charset="2"/>
              <a:buChar char="§"/>
            </a:pPr>
            <a:r>
              <a:rPr lang="en-US" sz="1600" dirty="0">
                <a:latin typeface="Avenir LT Std 35 Light" panose="020B0402020203020204" pitchFamily="34" charset="0"/>
              </a:rPr>
              <a:t>Use correct names and legal names—include both options on documentation </a:t>
            </a:r>
          </a:p>
          <a:p>
            <a:pPr marL="285750" indent="-285750">
              <a:spcBef>
                <a:spcPts val="600"/>
              </a:spcBef>
              <a:spcAft>
                <a:spcPts val="600"/>
              </a:spcAft>
              <a:buClr>
                <a:schemeClr val="bg2"/>
              </a:buClr>
              <a:buFont typeface="Wingdings" panose="05000000000000000000" pitchFamily="2" charset="2"/>
              <a:buChar char="§"/>
            </a:pPr>
            <a:r>
              <a:rPr lang="en-US" sz="1600" dirty="0">
                <a:latin typeface="Avenir LT Std 35 Light" panose="020B0402020203020204" pitchFamily="34" charset="0"/>
              </a:rPr>
              <a:t>Describe a person as a person</a:t>
            </a:r>
          </a:p>
          <a:p>
            <a:pPr marL="285750" indent="-285750">
              <a:spcBef>
                <a:spcPts val="600"/>
              </a:spcBef>
              <a:spcAft>
                <a:spcPts val="600"/>
              </a:spcAft>
              <a:buClr>
                <a:schemeClr val="bg2"/>
              </a:buClr>
              <a:buFont typeface="Wingdings" panose="05000000000000000000" pitchFamily="2" charset="2"/>
              <a:buChar char="§"/>
            </a:pPr>
            <a:r>
              <a:rPr lang="en-US" sz="1600" dirty="0">
                <a:latin typeface="Avenir LT Std 35 Light" panose="020B0402020203020204" pitchFamily="34" charset="0"/>
              </a:rPr>
              <a:t>Share your pronouns</a:t>
            </a:r>
          </a:p>
        </p:txBody>
      </p:sp>
      <p:sp>
        <p:nvSpPr>
          <p:cNvPr id="13" name="Rectangle 12"/>
          <p:cNvSpPr/>
          <p:nvPr/>
        </p:nvSpPr>
        <p:spPr>
          <a:xfrm>
            <a:off x="232893" y="641295"/>
            <a:ext cx="2805576" cy="307777"/>
          </a:xfrm>
          <a:prstGeom prst="rect">
            <a:avLst/>
          </a:prstGeom>
        </p:spPr>
        <p:txBody>
          <a:bodyPr wrap="none">
            <a:spAutoFit/>
          </a:bodyPr>
          <a:lstStyle/>
          <a:p>
            <a:r>
              <a:rPr lang="en-US" sz="1400" i="1">
                <a:latin typeface="Avenir LT Std 35 Light" panose="020B0402020203020204" pitchFamily="34" charset="0"/>
              </a:rPr>
              <a:t>Click each tab to read and recap.</a:t>
            </a:r>
            <a:endParaRPr lang="en-IN" sz="1400" i="1">
              <a:latin typeface="Avenir LT Std 35 Light" panose="020B0402020203020204" pitchFamily="34" charset="0"/>
            </a:endParaRPr>
          </a:p>
        </p:txBody>
      </p:sp>
      <p:sp>
        <p:nvSpPr>
          <p:cNvPr id="18" name="TextBox 17">
            <a:extLst>
              <a:ext uri="{FF2B5EF4-FFF2-40B4-BE49-F238E27FC236}">
                <a16:creationId xmlns:a16="http://schemas.microsoft.com/office/drawing/2014/main" id="{DBAF40DE-96C6-4376-90BC-E1C331DADB4F}"/>
              </a:ext>
            </a:extLst>
          </p:cNvPr>
          <p:cNvSpPr txBox="1"/>
          <p:nvPr/>
        </p:nvSpPr>
        <p:spPr>
          <a:xfrm>
            <a:off x="9754228" y="6550223"/>
            <a:ext cx="2437772" cy="307777"/>
          </a:xfrm>
          <a:prstGeom prst="rect">
            <a:avLst/>
          </a:prstGeom>
          <a:noFill/>
        </p:spPr>
        <p:txBody>
          <a:bodyPr wrap="square">
            <a:spAutoFit/>
          </a:bodyPr>
          <a:lstStyle/>
          <a:p>
            <a:pPr algn="r"/>
            <a:r>
              <a:rPr lang="en-IN" sz="1400" dirty="0">
                <a:latin typeface="Avenir LT Std 35 Light" panose="020B0402020203020204"/>
              </a:rPr>
              <a:t>Click </a:t>
            </a:r>
            <a:r>
              <a:rPr lang="en-IN" sz="1400" i="1" dirty="0">
                <a:latin typeface="Avenir LT Std 35 Light" panose="020B0402020203020204"/>
              </a:rPr>
              <a:t>NEXT</a:t>
            </a:r>
            <a:r>
              <a:rPr lang="en-IN" sz="1400" dirty="0">
                <a:latin typeface="Avenir LT Std 35 Light" panose="020B0402020203020204"/>
              </a:rPr>
              <a:t> to continue.</a:t>
            </a:r>
          </a:p>
        </p:txBody>
      </p:sp>
    </p:spTree>
    <p:extLst>
      <p:ext uri="{BB962C8B-B14F-4D97-AF65-F5344CB8AC3E}">
        <p14:creationId xmlns:p14="http://schemas.microsoft.com/office/powerpoint/2010/main" val="326771116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6324" t="29929" r="17304" b="5585"/>
          <a:stretch/>
        </p:blipFill>
        <p:spPr>
          <a:xfrm>
            <a:off x="0" y="0"/>
            <a:ext cx="12192000" cy="6869084"/>
          </a:xfrm>
          <a:prstGeom prst="rect">
            <a:avLst/>
          </a:prstGeom>
        </p:spPr>
      </p:pic>
      <p:sp>
        <p:nvSpPr>
          <p:cNvPr id="15" name="Rectangle 14">
            <a:extLst>
              <a:ext uri="{FF2B5EF4-FFF2-40B4-BE49-F238E27FC236}">
                <a16:creationId xmlns:a16="http://schemas.microsoft.com/office/drawing/2014/main" id="{2F7FD296-FAA1-4E12-A64B-1053BEE73956}"/>
              </a:ext>
            </a:extLst>
          </p:cNvPr>
          <p:cNvSpPr/>
          <p:nvPr/>
        </p:nvSpPr>
        <p:spPr>
          <a:xfrm>
            <a:off x="0" y="5098471"/>
            <a:ext cx="12192000" cy="13850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44667" rtl="0" eaLnBrk="1" latinLnBrk="0" hangingPunct="1">
              <a:defRPr sz="1900" kern="1200">
                <a:solidFill>
                  <a:schemeClr val="lt1"/>
                </a:solidFill>
                <a:latin typeface="+mn-lt"/>
                <a:ea typeface="+mn-ea"/>
                <a:cs typeface="+mn-cs"/>
              </a:defRPr>
            </a:lvl1pPr>
            <a:lvl2pPr marL="472333" algn="l" defTabSz="944667" rtl="0" eaLnBrk="1" latinLnBrk="0" hangingPunct="1">
              <a:defRPr sz="1900" kern="1200">
                <a:solidFill>
                  <a:schemeClr val="lt1"/>
                </a:solidFill>
                <a:latin typeface="+mn-lt"/>
                <a:ea typeface="+mn-ea"/>
                <a:cs typeface="+mn-cs"/>
              </a:defRPr>
            </a:lvl2pPr>
            <a:lvl3pPr marL="944667" algn="l" defTabSz="944667" rtl="0" eaLnBrk="1" latinLnBrk="0" hangingPunct="1">
              <a:defRPr sz="1900" kern="1200">
                <a:solidFill>
                  <a:schemeClr val="lt1"/>
                </a:solidFill>
                <a:latin typeface="+mn-lt"/>
                <a:ea typeface="+mn-ea"/>
                <a:cs typeface="+mn-cs"/>
              </a:defRPr>
            </a:lvl3pPr>
            <a:lvl4pPr marL="1417000" algn="l" defTabSz="944667" rtl="0" eaLnBrk="1" latinLnBrk="0" hangingPunct="1">
              <a:defRPr sz="1900" kern="1200">
                <a:solidFill>
                  <a:schemeClr val="lt1"/>
                </a:solidFill>
                <a:latin typeface="+mn-lt"/>
                <a:ea typeface="+mn-ea"/>
                <a:cs typeface="+mn-cs"/>
              </a:defRPr>
            </a:lvl4pPr>
            <a:lvl5pPr marL="1889333" algn="l" defTabSz="944667" rtl="0" eaLnBrk="1" latinLnBrk="0" hangingPunct="1">
              <a:defRPr sz="1900" kern="1200">
                <a:solidFill>
                  <a:schemeClr val="lt1"/>
                </a:solidFill>
                <a:latin typeface="+mn-lt"/>
                <a:ea typeface="+mn-ea"/>
                <a:cs typeface="+mn-cs"/>
              </a:defRPr>
            </a:lvl5pPr>
            <a:lvl6pPr marL="2361667" algn="l" defTabSz="944667" rtl="0" eaLnBrk="1" latinLnBrk="0" hangingPunct="1">
              <a:defRPr sz="1900" kern="1200">
                <a:solidFill>
                  <a:schemeClr val="lt1"/>
                </a:solidFill>
                <a:latin typeface="+mn-lt"/>
                <a:ea typeface="+mn-ea"/>
                <a:cs typeface="+mn-cs"/>
              </a:defRPr>
            </a:lvl6pPr>
            <a:lvl7pPr marL="2834000" algn="l" defTabSz="944667" rtl="0" eaLnBrk="1" latinLnBrk="0" hangingPunct="1">
              <a:defRPr sz="1900" kern="1200">
                <a:solidFill>
                  <a:schemeClr val="lt1"/>
                </a:solidFill>
                <a:latin typeface="+mn-lt"/>
                <a:ea typeface="+mn-ea"/>
                <a:cs typeface="+mn-cs"/>
              </a:defRPr>
            </a:lvl7pPr>
            <a:lvl8pPr marL="3306333" algn="l" defTabSz="944667" rtl="0" eaLnBrk="1" latinLnBrk="0" hangingPunct="1">
              <a:defRPr sz="1900" kern="1200">
                <a:solidFill>
                  <a:schemeClr val="lt1"/>
                </a:solidFill>
                <a:latin typeface="+mn-lt"/>
                <a:ea typeface="+mn-ea"/>
                <a:cs typeface="+mn-cs"/>
              </a:defRPr>
            </a:lvl8pPr>
            <a:lvl9pPr marL="3778667" algn="l" defTabSz="944667" rtl="0" eaLnBrk="1" latinLnBrk="0" hangingPunct="1">
              <a:defRPr sz="1900" kern="1200">
                <a:solidFill>
                  <a:schemeClr val="lt1"/>
                </a:solidFill>
                <a:latin typeface="+mn-lt"/>
                <a:ea typeface="+mn-ea"/>
                <a:cs typeface="+mn-cs"/>
              </a:defRPr>
            </a:lvl9pPr>
          </a:lstStyle>
          <a:p>
            <a:pPr algn="ctr"/>
            <a:endParaRPr lang="en-US" sz="1350"/>
          </a:p>
        </p:txBody>
      </p:sp>
      <p:cxnSp>
        <p:nvCxnSpPr>
          <p:cNvPr id="17" name="Straight Connector 16">
            <a:extLst>
              <a:ext uri="{FF2B5EF4-FFF2-40B4-BE49-F238E27FC236}">
                <a16:creationId xmlns:a16="http://schemas.microsoft.com/office/drawing/2014/main" id="{43D73B00-CE3E-47B4-971F-9715B8880679}"/>
              </a:ext>
            </a:extLst>
          </p:cNvPr>
          <p:cNvCxnSpPr/>
          <p:nvPr/>
        </p:nvCxnSpPr>
        <p:spPr>
          <a:xfrm>
            <a:off x="2147455" y="5229905"/>
            <a:ext cx="0" cy="112215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3115272" y="5129263"/>
            <a:ext cx="7878393" cy="1323439"/>
          </a:xfrm>
          <a:prstGeom prst="rect">
            <a:avLst/>
          </a:prstGeom>
        </p:spPr>
        <p:txBody>
          <a:bodyPr wrap="square" anchor="ctr">
            <a:spAutoFit/>
          </a:bodyPr>
          <a:lstStyle/>
          <a:p>
            <a:pPr algn="ctr"/>
            <a:r>
              <a:rPr lang="en-US" sz="2800" b="1" dirty="0">
                <a:solidFill>
                  <a:schemeClr val="bg1"/>
                </a:solidFill>
                <a:latin typeface="Avenir LT Std 35 Light"/>
                <a:ea typeface="+mj-lt"/>
                <a:cs typeface="+mj-lt"/>
              </a:rPr>
              <a:t>You have successfully completed</a:t>
            </a:r>
          </a:p>
          <a:p>
            <a:pPr algn="ctr"/>
            <a:r>
              <a:rPr lang="en-US" sz="3200" b="1" dirty="0">
                <a:solidFill>
                  <a:schemeClr val="bg1"/>
                </a:solidFill>
                <a:latin typeface="Avenir LT Std 35 Light"/>
                <a:ea typeface="+mj-lt"/>
                <a:cs typeface="+mj-lt"/>
              </a:rPr>
              <a:t>Inclusive Pronouns</a:t>
            </a:r>
          </a:p>
          <a:p>
            <a:pPr algn="ctr"/>
            <a:r>
              <a:rPr lang="en-US" sz="2000" b="1" dirty="0">
                <a:solidFill>
                  <a:schemeClr val="bg1"/>
                </a:solidFill>
                <a:latin typeface="Avenir LT Std 35 Light"/>
                <a:ea typeface="+mj-lt"/>
                <a:cs typeface="+mj-lt"/>
              </a:rPr>
              <a:t>Understanding the Importance of Gender Inclusion</a:t>
            </a:r>
            <a:endParaRPr lang="en-IN" sz="2000" b="1" dirty="0">
              <a:solidFill>
                <a:schemeClr val="bg1"/>
              </a:solidFill>
            </a:endParaRPr>
          </a:p>
        </p:txBody>
      </p:sp>
      <p:pic>
        <p:nvPicPr>
          <p:cNvPr id="8" name="Picture 7"/>
          <p:cNvPicPr>
            <a:picLocks noChangeAspect="1"/>
          </p:cNvPicPr>
          <p:nvPr/>
        </p:nvPicPr>
        <p:blipFill>
          <a:blip r:embed="rId4">
            <a:clrChange>
              <a:clrFrom>
                <a:srgbClr val="003667"/>
              </a:clrFrom>
              <a:clrTo>
                <a:srgbClr val="003667">
                  <a:alpha val="0"/>
                </a:srgbClr>
              </a:clrTo>
            </a:clrChange>
          </a:blip>
          <a:stretch>
            <a:fillRect/>
          </a:stretch>
        </p:blipFill>
        <p:spPr>
          <a:xfrm>
            <a:off x="428521" y="5449501"/>
            <a:ext cx="1296108" cy="682961"/>
          </a:xfrm>
          <a:prstGeom prst="rect">
            <a:avLst/>
          </a:prstGeom>
        </p:spPr>
      </p:pic>
    </p:spTree>
    <p:extLst>
      <p:ext uri="{BB962C8B-B14F-4D97-AF65-F5344CB8AC3E}">
        <p14:creationId xmlns:p14="http://schemas.microsoft.com/office/powerpoint/2010/main" val="24527891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C33C1A4-9114-42FA-A7CB-C04DF2765DD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578" t="12405" r="783" b="12874"/>
          <a:stretch/>
        </p:blipFill>
        <p:spPr>
          <a:xfrm>
            <a:off x="110358" y="1484625"/>
            <a:ext cx="6497475" cy="4998866"/>
          </a:xfrm>
          <a:prstGeom prst="rect">
            <a:avLst/>
          </a:prstGeom>
        </p:spPr>
      </p:pic>
      <p:sp>
        <p:nvSpPr>
          <p:cNvPr id="2" name="Title 1"/>
          <p:cNvSpPr>
            <a:spLocks noGrp="1"/>
          </p:cNvSpPr>
          <p:nvPr>
            <p:ph type="title"/>
          </p:nvPr>
        </p:nvSpPr>
        <p:spPr/>
        <p:txBody>
          <a:bodyPr/>
          <a:lstStyle/>
          <a:p>
            <a:r>
              <a:rPr lang="en-IN"/>
              <a:t>What is Gender Identity? </a:t>
            </a:r>
            <a:endParaRPr lang="en-IN" strike="sngStrike"/>
          </a:p>
        </p:txBody>
      </p:sp>
      <p:sp>
        <p:nvSpPr>
          <p:cNvPr id="4" name="TextBox 3">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06 of 33</a:t>
            </a:r>
          </a:p>
        </p:txBody>
      </p:sp>
      <p:sp>
        <p:nvSpPr>
          <p:cNvPr id="15" name="Rectangle 14">
            <a:extLst>
              <a:ext uri="{FF2B5EF4-FFF2-40B4-BE49-F238E27FC236}">
                <a16:creationId xmlns:a16="http://schemas.microsoft.com/office/drawing/2014/main" id="{2F7FD296-FAA1-4E12-A64B-1053BEE73956}"/>
              </a:ext>
            </a:extLst>
          </p:cNvPr>
          <p:cNvSpPr/>
          <p:nvPr/>
        </p:nvSpPr>
        <p:spPr>
          <a:xfrm>
            <a:off x="6713115" y="1484625"/>
            <a:ext cx="5355497" cy="4998866"/>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US" sz="1350"/>
          </a:p>
        </p:txBody>
      </p:sp>
      <p:sp>
        <p:nvSpPr>
          <p:cNvPr id="13" name="Rectangle 12"/>
          <p:cNvSpPr/>
          <p:nvPr/>
        </p:nvSpPr>
        <p:spPr>
          <a:xfrm>
            <a:off x="232893" y="698569"/>
            <a:ext cx="9808254" cy="369332"/>
          </a:xfrm>
          <a:prstGeom prst="rect">
            <a:avLst/>
          </a:prstGeom>
        </p:spPr>
        <p:txBody>
          <a:bodyPr wrap="square">
            <a:spAutoFit/>
          </a:bodyPr>
          <a:lstStyle/>
          <a:p>
            <a:r>
              <a:rPr lang="en-US" b="1">
                <a:latin typeface="Avenir LT Std 35 Light" panose="020B0402020203020204" pitchFamily="34" charset="0"/>
                <a:cs typeface="Arial"/>
              </a:rPr>
              <a:t>Gender identity </a:t>
            </a:r>
            <a:r>
              <a:rPr lang="en-US">
                <a:latin typeface="Avenir LT Std 35 Light" panose="020B0402020203020204" pitchFamily="34" charset="0"/>
                <a:cs typeface="Arial"/>
              </a:rPr>
              <a:t>is who you know yourself to be. It is who you are at your core. </a:t>
            </a:r>
          </a:p>
        </p:txBody>
      </p:sp>
      <p:sp>
        <p:nvSpPr>
          <p:cNvPr id="7" name="Rectangle 6"/>
          <p:cNvSpPr/>
          <p:nvPr/>
        </p:nvSpPr>
        <p:spPr>
          <a:xfrm>
            <a:off x="6845847" y="1617358"/>
            <a:ext cx="5085598" cy="6391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LT Std 35 Light" panose="020B0402020203020204" pitchFamily="34" charset="0"/>
                <a:cs typeface="Arial"/>
              </a:rPr>
              <a:t>Gender Expression</a:t>
            </a:r>
            <a:endParaRPr lang="en-IN"/>
          </a:p>
        </p:txBody>
      </p:sp>
      <p:sp>
        <p:nvSpPr>
          <p:cNvPr id="17" name="TextBox 16">
            <a:extLst>
              <a:ext uri="{FF2B5EF4-FFF2-40B4-BE49-F238E27FC236}">
                <a16:creationId xmlns:a16="http://schemas.microsoft.com/office/drawing/2014/main" id="{DBAF40DE-96C6-4376-90BC-E1C331DADB4F}"/>
              </a:ext>
            </a:extLst>
          </p:cNvPr>
          <p:cNvSpPr txBox="1"/>
          <p:nvPr/>
        </p:nvSpPr>
        <p:spPr>
          <a:xfrm>
            <a:off x="232893" y="1075610"/>
            <a:ext cx="4644221" cy="307777"/>
          </a:xfrm>
          <a:prstGeom prst="rect">
            <a:avLst/>
          </a:prstGeom>
          <a:noFill/>
        </p:spPr>
        <p:txBody>
          <a:bodyPr wrap="square">
            <a:spAutoFit/>
          </a:bodyPr>
          <a:lstStyle/>
          <a:p>
            <a:r>
              <a:rPr lang="en-IN" sz="1400" i="1">
                <a:latin typeface="Avenir LT Std 35 Light" panose="020B0402020203020204"/>
              </a:rPr>
              <a:t>Click each tab to learn more.</a:t>
            </a:r>
          </a:p>
        </p:txBody>
      </p:sp>
      <p:sp>
        <p:nvSpPr>
          <p:cNvPr id="18" name="Rectangle 17"/>
          <p:cNvSpPr/>
          <p:nvPr/>
        </p:nvSpPr>
        <p:spPr>
          <a:xfrm>
            <a:off x="6845847" y="2350129"/>
            <a:ext cx="5085598" cy="6391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Avenir LT Std 35 Light" panose="020B0402020203020204" pitchFamily="34" charset="0"/>
                <a:cs typeface="Arial"/>
              </a:rPr>
              <a:t>Gender Inclusion</a:t>
            </a:r>
            <a:endParaRPr lang="en-IN"/>
          </a:p>
        </p:txBody>
      </p:sp>
    </p:spTree>
    <p:extLst>
      <p:ext uri="{BB962C8B-B14F-4D97-AF65-F5344CB8AC3E}">
        <p14:creationId xmlns:p14="http://schemas.microsoft.com/office/powerpoint/2010/main" val="19098172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C33C1A4-9114-42FA-A7CB-C04DF2765DD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578" t="12405" r="783" b="12874"/>
          <a:stretch/>
        </p:blipFill>
        <p:spPr>
          <a:xfrm>
            <a:off x="110358" y="1484625"/>
            <a:ext cx="6497475" cy="4998866"/>
          </a:xfrm>
          <a:prstGeom prst="rect">
            <a:avLst/>
          </a:prstGeom>
        </p:spPr>
      </p:pic>
      <p:sp>
        <p:nvSpPr>
          <p:cNvPr id="2" name="Title 1"/>
          <p:cNvSpPr>
            <a:spLocks noGrp="1"/>
          </p:cNvSpPr>
          <p:nvPr>
            <p:ph type="title"/>
          </p:nvPr>
        </p:nvSpPr>
        <p:spPr/>
        <p:txBody>
          <a:bodyPr/>
          <a:lstStyle/>
          <a:p>
            <a:r>
              <a:rPr lang="en-IN"/>
              <a:t>What is Gender Identity? </a:t>
            </a:r>
            <a:endParaRPr lang="en-IN" strike="sngStrike"/>
          </a:p>
        </p:txBody>
      </p:sp>
      <p:sp>
        <p:nvSpPr>
          <p:cNvPr id="4" name="TextBox 3">
            <a:extLst>
              <a:ext uri="{FF2B5EF4-FFF2-40B4-BE49-F238E27FC236}">
                <a16:creationId xmlns:a16="http://schemas.microsoft.com/office/drawing/2014/main" id="{DBAF40DE-96C6-4376-90BC-E1C331DADB4F}"/>
              </a:ext>
            </a:extLst>
          </p:cNvPr>
          <p:cNvSpPr txBox="1"/>
          <p:nvPr/>
        </p:nvSpPr>
        <p:spPr>
          <a:xfrm>
            <a:off x="4877114" y="6550223"/>
            <a:ext cx="2437772" cy="307777"/>
          </a:xfrm>
          <a:prstGeom prst="rect">
            <a:avLst/>
          </a:prstGeom>
          <a:noFill/>
        </p:spPr>
        <p:txBody>
          <a:bodyPr wrap="square">
            <a:spAutoFit/>
          </a:bodyPr>
          <a:lstStyle/>
          <a:p>
            <a:pPr algn="ctr"/>
            <a:r>
              <a:rPr lang="en-IN" sz="1400">
                <a:latin typeface="Avenir LT Std 35 Light" panose="020B0402020203020204"/>
              </a:rPr>
              <a:t>06 of 33</a:t>
            </a:r>
          </a:p>
        </p:txBody>
      </p:sp>
      <p:sp>
        <p:nvSpPr>
          <p:cNvPr id="15" name="Rectangle 14">
            <a:extLst>
              <a:ext uri="{FF2B5EF4-FFF2-40B4-BE49-F238E27FC236}">
                <a16:creationId xmlns:a16="http://schemas.microsoft.com/office/drawing/2014/main" id="{2F7FD296-FAA1-4E12-A64B-1053BEE73956}"/>
              </a:ext>
            </a:extLst>
          </p:cNvPr>
          <p:cNvSpPr/>
          <p:nvPr/>
        </p:nvSpPr>
        <p:spPr>
          <a:xfrm>
            <a:off x="6713115" y="1484625"/>
            <a:ext cx="5355497" cy="4998866"/>
          </a:xfrm>
          <a:prstGeom prst="rect">
            <a:avLst/>
          </a:prstGeom>
          <a:solidFill>
            <a:srgbClr val="F1F1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US" sz="1350"/>
          </a:p>
        </p:txBody>
      </p:sp>
      <p:sp>
        <p:nvSpPr>
          <p:cNvPr id="13" name="Rectangle 12"/>
          <p:cNvSpPr/>
          <p:nvPr/>
        </p:nvSpPr>
        <p:spPr>
          <a:xfrm>
            <a:off x="232893" y="702095"/>
            <a:ext cx="9808254" cy="369332"/>
          </a:xfrm>
          <a:prstGeom prst="rect">
            <a:avLst/>
          </a:prstGeom>
        </p:spPr>
        <p:txBody>
          <a:bodyPr wrap="square">
            <a:spAutoFit/>
          </a:bodyPr>
          <a:lstStyle/>
          <a:p>
            <a:r>
              <a:rPr lang="en-US" b="1">
                <a:latin typeface="Avenir LT Std 35 Light" panose="020B0402020203020204" pitchFamily="34" charset="0"/>
                <a:cs typeface="Arial"/>
              </a:rPr>
              <a:t>Gender identity </a:t>
            </a:r>
            <a:r>
              <a:rPr lang="en-US">
                <a:latin typeface="Avenir LT Std 35 Light" panose="020B0402020203020204" pitchFamily="34" charset="0"/>
                <a:cs typeface="Arial"/>
              </a:rPr>
              <a:t>is who you know yourself to be. It is who you are at your core. </a:t>
            </a:r>
          </a:p>
        </p:txBody>
      </p:sp>
      <p:sp>
        <p:nvSpPr>
          <p:cNvPr id="7" name="Rectangle 6"/>
          <p:cNvSpPr/>
          <p:nvPr/>
        </p:nvSpPr>
        <p:spPr>
          <a:xfrm>
            <a:off x="6845847" y="1617358"/>
            <a:ext cx="5085598" cy="6391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venir LT Std 35 Light" panose="020B0402020203020204" pitchFamily="34" charset="0"/>
                <a:cs typeface="Arial"/>
              </a:rPr>
              <a:t>Gender Expression</a:t>
            </a:r>
            <a:endParaRPr lang="en-IN"/>
          </a:p>
        </p:txBody>
      </p:sp>
      <p:sp>
        <p:nvSpPr>
          <p:cNvPr id="17" name="TextBox 16">
            <a:extLst>
              <a:ext uri="{FF2B5EF4-FFF2-40B4-BE49-F238E27FC236}">
                <a16:creationId xmlns:a16="http://schemas.microsoft.com/office/drawing/2014/main" id="{DBAF40DE-96C6-4376-90BC-E1C331DADB4F}"/>
              </a:ext>
            </a:extLst>
          </p:cNvPr>
          <p:cNvSpPr txBox="1"/>
          <p:nvPr/>
        </p:nvSpPr>
        <p:spPr>
          <a:xfrm>
            <a:off x="232893" y="1075610"/>
            <a:ext cx="4644221" cy="307777"/>
          </a:xfrm>
          <a:prstGeom prst="rect">
            <a:avLst/>
          </a:prstGeom>
          <a:noFill/>
        </p:spPr>
        <p:txBody>
          <a:bodyPr wrap="square">
            <a:spAutoFit/>
          </a:bodyPr>
          <a:lstStyle/>
          <a:p>
            <a:r>
              <a:rPr lang="en-IN" sz="1400" i="1">
                <a:latin typeface="Avenir LT Std 35 Light" panose="020B0402020203020204"/>
              </a:rPr>
              <a:t>Click each tab to learn more.</a:t>
            </a:r>
          </a:p>
        </p:txBody>
      </p:sp>
      <p:sp>
        <p:nvSpPr>
          <p:cNvPr id="18" name="Rectangle 17"/>
          <p:cNvSpPr/>
          <p:nvPr/>
        </p:nvSpPr>
        <p:spPr>
          <a:xfrm>
            <a:off x="6845847" y="5730122"/>
            <a:ext cx="5085598" cy="63914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Avenir LT Std 35 Light" panose="020B0402020203020204" pitchFamily="34" charset="0"/>
                <a:cs typeface="Arial"/>
              </a:rPr>
              <a:t>Gender Inclusion</a:t>
            </a:r>
            <a:endParaRPr lang="en-IN"/>
          </a:p>
        </p:txBody>
      </p:sp>
      <p:sp>
        <p:nvSpPr>
          <p:cNvPr id="16" name="Rectangle 15"/>
          <p:cNvSpPr/>
          <p:nvPr/>
        </p:nvSpPr>
        <p:spPr>
          <a:xfrm>
            <a:off x="6845847" y="2347545"/>
            <a:ext cx="5085598" cy="32706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p:cNvSpPr/>
          <p:nvPr/>
        </p:nvSpPr>
        <p:spPr>
          <a:xfrm>
            <a:off x="7068091" y="2555544"/>
            <a:ext cx="4704809" cy="1200329"/>
          </a:xfrm>
          <a:prstGeom prst="rect">
            <a:avLst/>
          </a:prstGeom>
        </p:spPr>
        <p:txBody>
          <a:bodyPr wrap="square">
            <a:spAutoFit/>
          </a:bodyPr>
          <a:lstStyle/>
          <a:p>
            <a:r>
              <a:rPr lang="en-US" b="1">
                <a:latin typeface="Avenir LT Std 35 Light" panose="020B0402020203020204" pitchFamily="34" charset="0"/>
                <a:cs typeface="Arial"/>
              </a:rPr>
              <a:t>Gender expression </a:t>
            </a:r>
            <a:r>
              <a:rPr lang="en-US">
                <a:latin typeface="Avenir LT Std 35 Light" panose="020B0402020203020204" pitchFamily="34" charset="0"/>
                <a:cs typeface="Arial"/>
              </a:rPr>
              <a:t>is how you present yourself to the world, whether feminine, masculine, or something else entirely. </a:t>
            </a:r>
          </a:p>
          <a:p>
            <a:endParaRPr lang="en-US">
              <a:latin typeface="Avenir LT Std 35 Light" panose="020B0402020203020204" pitchFamily="34" charset="0"/>
              <a:cs typeface="Arial"/>
            </a:endParaRPr>
          </a:p>
        </p:txBody>
      </p:sp>
    </p:spTree>
    <p:extLst>
      <p:ext uri="{BB962C8B-B14F-4D97-AF65-F5344CB8AC3E}">
        <p14:creationId xmlns:p14="http://schemas.microsoft.com/office/powerpoint/2010/main" val="334558339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IPG">
      <a:dk1>
        <a:srgbClr val="000000"/>
      </a:dk1>
      <a:lt1>
        <a:srgbClr val="FFFFFF"/>
      </a:lt1>
      <a:dk2>
        <a:srgbClr val="003767"/>
      </a:dk2>
      <a:lt2>
        <a:srgbClr val="0078C1"/>
      </a:lt2>
      <a:accent1>
        <a:srgbClr val="78BDE8"/>
      </a:accent1>
      <a:accent2>
        <a:srgbClr val="009BDB"/>
      </a:accent2>
      <a:accent3>
        <a:srgbClr val="255AA7"/>
      </a:accent3>
      <a:accent4>
        <a:srgbClr val="9CCC65"/>
      </a:accent4>
      <a:accent5>
        <a:srgbClr val="C42728"/>
      </a:accent5>
      <a:accent6>
        <a:srgbClr val="7F499B"/>
      </a:accent6>
      <a:hlink>
        <a:srgbClr val="1F3864"/>
      </a:hlink>
      <a:folHlink>
        <a:srgbClr val="7F7F7F"/>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PG">
    <a:dk1>
      <a:srgbClr val="000000"/>
    </a:dk1>
    <a:lt1>
      <a:srgbClr val="FFFFFF"/>
    </a:lt1>
    <a:dk2>
      <a:srgbClr val="003767"/>
    </a:dk2>
    <a:lt2>
      <a:srgbClr val="0078C1"/>
    </a:lt2>
    <a:accent1>
      <a:srgbClr val="78BDE8"/>
    </a:accent1>
    <a:accent2>
      <a:srgbClr val="009BDB"/>
    </a:accent2>
    <a:accent3>
      <a:srgbClr val="255AA7"/>
    </a:accent3>
    <a:accent4>
      <a:srgbClr val="9CCC65"/>
    </a:accent4>
    <a:accent5>
      <a:srgbClr val="C42728"/>
    </a:accent5>
    <a:accent6>
      <a:srgbClr val="7F499B"/>
    </a:accent6>
    <a:hlink>
      <a:srgbClr val="1F3864"/>
    </a:hlink>
    <a:folHlink>
      <a:srgbClr val="7F7F7F"/>
    </a:folHlink>
  </a:clrScheme>
</a:themeOverrid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8">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3AC41AC-1BEA-4A1E-A65C-DDB44BDC3043}">
  <we:reference id="wa104381063" version="1.0.0.1" store="en-US" storeType="OMEX"/>
  <we:alternateReferences>
    <we:reference id="WA104381063" version="1.0.0.1" store="WA104381063"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1EE1701B0CD9243AF0EE40EC6EEB628" ma:contentTypeVersion="6" ma:contentTypeDescription="Create a new document." ma:contentTypeScope="" ma:versionID="52aea524fccfa5b25f264765f320a056">
  <xsd:schema xmlns:xsd="http://www.w3.org/2001/XMLSchema" xmlns:xs="http://www.w3.org/2001/XMLSchema" xmlns:p="http://schemas.microsoft.com/office/2006/metadata/properties" xmlns:ns2="5b184cea-2480-4930-8728-5782605d8256" targetNamespace="http://schemas.microsoft.com/office/2006/metadata/properties" ma:root="true" ma:fieldsID="c8a0e5159883a48c38887d6561ceec97" ns2:_="">
    <xsd:import namespace="5b184cea-2480-4930-8728-5782605d825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184cea-2480-4930-8728-5782605d825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1CD09A5-0806-4CD7-B891-81A734B92F7E}"/>
</file>

<file path=customXml/itemProps2.xml><?xml version="1.0" encoding="utf-8"?>
<ds:datastoreItem xmlns:ds="http://schemas.openxmlformats.org/officeDocument/2006/customXml" ds:itemID="{61E75343-450F-427F-9EBC-EA92EB4078E6}"/>
</file>

<file path=customXml/itemProps3.xml><?xml version="1.0" encoding="utf-8"?>
<ds:datastoreItem xmlns:ds="http://schemas.openxmlformats.org/officeDocument/2006/customXml" ds:itemID="{82103C7B-0260-44D7-AE04-55F69E27E626}"/>
</file>

<file path=docProps/app.xml><?xml version="1.0" encoding="utf-8"?>
<Properties xmlns="http://schemas.openxmlformats.org/officeDocument/2006/extended-properties" xmlns:vt="http://schemas.openxmlformats.org/officeDocument/2006/docPropsVTypes">
  <Template/>
  <TotalTime>805</TotalTime>
  <Words>8798</Words>
  <Application>Microsoft Office PowerPoint</Application>
  <PresentationFormat>Widescreen</PresentationFormat>
  <Paragraphs>1159</Paragraphs>
  <Slides>78</Slides>
  <Notes>78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78</vt:i4>
      </vt:variant>
    </vt:vector>
  </HeadingPairs>
  <TitlesOfParts>
    <vt:vector size="91" baseType="lpstr">
      <vt:lpstr>adobe-garamond-pro</vt:lpstr>
      <vt:lpstr>Arial</vt:lpstr>
      <vt:lpstr>Arial Black</vt:lpstr>
      <vt:lpstr>Avenir LT Std 35 Light</vt:lpstr>
      <vt:lpstr>Avenir LT Std 65 Medium</vt:lpstr>
      <vt:lpstr>Calibri</vt:lpstr>
      <vt:lpstr>Calibri Light</vt:lpstr>
      <vt:lpstr>Georgia</vt:lpstr>
      <vt:lpstr>Segoe UI</vt:lpstr>
      <vt:lpstr>Times New Roman</vt:lpstr>
      <vt:lpstr>Verdana</vt:lpstr>
      <vt:lpstr>Wingdings</vt:lpstr>
      <vt:lpstr>Office Theme</vt:lpstr>
      <vt:lpstr>PowerPoint Presentation</vt:lpstr>
      <vt:lpstr>Course Context</vt:lpstr>
      <vt:lpstr>Learning Objectives</vt:lpstr>
      <vt:lpstr>Course Structure</vt:lpstr>
      <vt:lpstr>Course Structure</vt:lpstr>
      <vt:lpstr>Think About It</vt:lpstr>
      <vt:lpstr>Think About It</vt:lpstr>
      <vt:lpstr>What is Gender Identity? </vt:lpstr>
      <vt:lpstr>What is Gender Identity? </vt:lpstr>
      <vt:lpstr>What is Gender Identity? </vt:lpstr>
      <vt:lpstr>Sexual Orientation</vt:lpstr>
      <vt:lpstr>Types of Gender Identities </vt:lpstr>
      <vt:lpstr>Types of Gender Identities </vt:lpstr>
      <vt:lpstr>Types of Gender Identities </vt:lpstr>
      <vt:lpstr>Types of Gender Identities </vt:lpstr>
      <vt:lpstr>Types of Gender Identities </vt:lpstr>
      <vt:lpstr>Challenge</vt:lpstr>
      <vt:lpstr>Challenge</vt:lpstr>
      <vt:lpstr>Challenge</vt:lpstr>
      <vt:lpstr>Course Structure</vt:lpstr>
      <vt:lpstr>What are Gender Pronouns? </vt:lpstr>
      <vt:lpstr>Pronoun Usage: Being a Better Ally</vt:lpstr>
      <vt:lpstr>Pronoun Usage: Being a Better Ally</vt:lpstr>
      <vt:lpstr>Pronoun Usage: Being a Better Ally</vt:lpstr>
      <vt:lpstr>What is Misgendering?</vt:lpstr>
      <vt:lpstr>Inclusive Language </vt:lpstr>
      <vt:lpstr>Inclusive Language </vt:lpstr>
      <vt:lpstr>Think About It </vt:lpstr>
      <vt:lpstr>Think About It </vt:lpstr>
      <vt:lpstr>Common Concerns</vt:lpstr>
      <vt:lpstr>Common Concerns</vt:lpstr>
      <vt:lpstr>Common Concerns</vt:lpstr>
      <vt:lpstr>Common Concerns</vt:lpstr>
      <vt:lpstr>Common Concerns</vt:lpstr>
      <vt:lpstr>Recalling Subtle Acts of Exclusion (SAE)</vt:lpstr>
      <vt:lpstr>Taking Action: Build Empathy – Scenario 1 </vt:lpstr>
      <vt:lpstr>Taking Action: Build Empathy – Scenario 1 </vt:lpstr>
      <vt:lpstr>Taking Action: Build Empathy – Scenario 1 </vt:lpstr>
      <vt:lpstr>Taking Action: Build Empathy – Scenario 2 </vt:lpstr>
      <vt:lpstr>Taking Action: Build Empathy – Scenario 2 </vt:lpstr>
      <vt:lpstr>Taking Action: Build Empathy – Scenario 2 </vt:lpstr>
      <vt:lpstr>Taking Action: Build Empathy – Scenario 3</vt:lpstr>
      <vt:lpstr>Taking Action: Build Empathy – Scenario 3</vt:lpstr>
      <vt:lpstr>Taking Action: Build Empathy – Scenario 3</vt:lpstr>
      <vt:lpstr>Keep in Mind</vt:lpstr>
      <vt:lpstr>Challenge</vt:lpstr>
      <vt:lpstr>Challenge</vt:lpstr>
      <vt:lpstr>Challenge</vt:lpstr>
      <vt:lpstr>Course Structure</vt:lpstr>
      <vt:lpstr>Remember: It’s Not About Intent, It’s About Impact</vt:lpstr>
      <vt:lpstr>Challenge</vt:lpstr>
      <vt:lpstr>Challenge</vt:lpstr>
      <vt:lpstr>Challenge</vt:lpstr>
      <vt:lpstr>How to Shift our Thinking: Response to Feedback </vt:lpstr>
      <vt:lpstr>Questions To Ask Yourself</vt:lpstr>
      <vt:lpstr>How to Shift our Thinking: Dos and Don’ts</vt:lpstr>
      <vt:lpstr>How to Shift our Thinking: Dos and Don’ts</vt:lpstr>
      <vt:lpstr>Demonstrating Allyship</vt:lpstr>
      <vt:lpstr>Demonstrating Allyship</vt:lpstr>
      <vt:lpstr>Demonstrating Allyship</vt:lpstr>
      <vt:lpstr>Demonstrating Allyship</vt:lpstr>
      <vt:lpstr>Demonstrating Allyship</vt:lpstr>
      <vt:lpstr>Demonstrating Allyship</vt:lpstr>
      <vt:lpstr>Inclusive Pronouns Matter</vt:lpstr>
      <vt:lpstr>Recap</vt:lpstr>
      <vt:lpstr>Recap</vt:lpstr>
      <vt:lpstr>Recap</vt:lpstr>
      <vt:lpstr>Recap</vt:lpstr>
      <vt:lpstr>Recap</vt:lpstr>
      <vt:lpstr>Challenge</vt:lpstr>
      <vt:lpstr>Challenge</vt:lpstr>
      <vt:lpstr>Challenge</vt:lpstr>
      <vt:lpstr>Course Structure</vt:lpstr>
      <vt:lpstr>Summary</vt:lpstr>
      <vt:lpstr>Summary</vt:lpstr>
      <vt:lpstr>Summary</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Objectives</dc:title>
  <dc:creator>ankit</dc:creator>
  <cp:lastModifiedBy>ankit</cp:lastModifiedBy>
  <cp:revision>335</cp:revision>
  <cp:lastPrinted>2021-06-11T14:23:06Z</cp:lastPrinted>
  <dcterms:created xsi:type="dcterms:W3CDTF">2021-06-03T04:59:09Z</dcterms:created>
  <dcterms:modified xsi:type="dcterms:W3CDTF">2021-07-07T12:21:14Z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0x010100B1EE1701B0CD9243AF0EE40EC6EEB628</vt:lpwstr>
  </property>
</Properties>
</file>